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 id="2147483691" r:id="rId4"/>
    <p:sldMasterId id="2147483704" r:id="rId5"/>
  </p:sldMasterIdLst>
  <p:notesMasterIdLst>
    <p:notesMasterId r:id="rId56"/>
  </p:notesMasterIdLst>
  <p:sldIdLst>
    <p:sldId id="256" r:id="rId6"/>
    <p:sldId id="270" r:id="rId7"/>
    <p:sldId id="274" r:id="rId8"/>
    <p:sldId id="257" r:id="rId9"/>
    <p:sldId id="258" r:id="rId10"/>
    <p:sldId id="259" r:id="rId11"/>
    <p:sldId id="275" r:id="rId12"/>
    <p:sldId id="295" r:id="rId13"/>
    <p:sldId id="296" r:id="rId14"/>
    <p:sldId id="297" r:id="rId15"/>
    <p:sldId id="298" r:id="rId16"/>
    <p:sldId id="299" r:id="rId17"/>
    <p:sldId id="300" r:id="rId18"/>
    <p:sldId id="301" r:id="rId19"/>
    <p:sldId id="302" r:id="rId20"/>
    <p:sldId id="286" r:id="rId21"/>
    <p:sldId id="287" r:id="rId22"/>
    <p:sldId id="288" r:id="rId23"/>
    <p:sldId id="289" r:id="rId24"/>
    <p:sldId id="290" r:id="rId25"/>
    <p:sldId id="291" r:id="rId26"/>
    <p:sldId id="292" r:id="rId27"/>
    <p:sldId id="293" r:id="rId28"/>
    <p:sldId id="294" r:id="rId29"/>
    <p:sldId id="315" r:id="rId30"/>
    <p:sldId id="313" r:id="rId31"/>
    <p:sldId id="314" r:id="rId32"/>
    <p:sldId id="272" r:id="rId33"/>
    <p:sldId id="303" r:id="rId34"/>
    <p:sldId id="304" r:id="rId35"/>
    <p:sldId id="305" r:id="rId36"/>
    <p:sldId id="306" r:id="rId37"/>
    <p:sldId id="307" r:id="rId38"/>
    <p:sldId id="308" r:id="rId39"/>
    <p:sldId id="309" r:id="rId40"/>
    <p:sldId id="310" r:id="rId41"/>
    <p:sldId id="311" r:id="rId42"/>
    <p:sldId id="312" r:id="rId43"/>
    <p:sldId id="276" r:id="rId44"/>
    <p:sldId id="277" r:id="rId45"/>
    <p:sldId id="278" r:id="rId46"/>
    <p:sldId id="279" r:id="rId47"/>
    <p:sldId id="280" r:id="rId48"/>
    <p:sldId id="281" r:id="rId49"/>
    <p:sldId id="282" r:id="rId50"/>
    <p:sldId id="283" r:id="rId51"/>
    <p:sldId id="284" r:id="rId52"/>
    <p:sldId id="285" r:id="rId53"/>
    <p:sldId id="273" r:id="rId54"/>
    <p:sldId id="263" r:id="rId5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5" d="100"/>
          <a:sy n="65" d="100"/>
        </p:scale>
        <p:origin x="5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Ty&#246;kirja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laskentataulukko.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Ammatillisen koulutuksen ja korkeakoulujen </a:t>
            </a:r>
            <a:r>
              <a:rPr lang="fi-FI" dirty="0" smtClean="0"/>
              <a:t>tutkintokoulutuksen työikäiset ja nuoret </a:t>
            </a:r>
            <a:r>
              <a:rPr lang="fi-FI" dirty="0"/>
              <a:t>uudet </a:t>
            </a:r>
            <a:r>
              <a:rPr lang="fi-FI" dirty="0" smtClean="0"/>
              <a:t>opiskelijat</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1"/>
          <c:order val="0"/>
          <c:tx>
            <c:strRef>
              <c:f>Taul2!$B$2</c:f>
              <c:strCache>
                <c:ptCount val="1"/>
                <c:pt idx="0">
                  <c:v>Nuoret (alle 25 v.) uudet opiskelijat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Taul2!$A$3:$A$8</c:f>
              <c:strCache>
                <c:ptCount val="6"/>
                <c:pt idx="0">
                  <c:v>Ammatillinen perustutkinto</c:v>
                </c:pt>
                <c:pt idx="1">
                  <c:v>Ammatti-/erikoisammattitutkinto</c:v>
                </c:pt>
                <c:pt idx="2">
                  <c:v>Alempi AMK-tutkinto</c:v>
                </c:pt>
                <c:pt idx="3">
                  <c:v>Ylempi AMK-tutkinto</c:v>
                </c:pt>
                <c:pt idx="4">
                  <c:v>Yliopiston alempi kk-tutkinto</c:v>
                </c:pt>
                <c:pt idx="5">
                  <c:v>Yliopiston ylempi kk-tutkinto</c:v>
                </c:pt>
              </c:strCache>
            </c:strRef>
          </c:cat>
          <c:val>
            <c:numRef>
              <c:f>Taul2!$B$3:$B$8</c:f>
              <c:numCache>
                <c:formatCode>_-* #\ ##0_-;\-* #\ ##0_-;_-* "-"??_-;_-@_-</c:formatCode>
                <c:ptCount val="6"/>
                <c:pt idx="0">
                  <c:v>44338</c:v>
                </c:pt>
                <c:pt idx="1">
                  <c:v>3466</c:v>
                </c:pt>
                <c:pt idx="2">
                  <c:v>17800</c:v>
                </c:pt>
                <c:pt idx="3">
                  <c:v>2</c:v>
                </c:pt>
                <c:pt idx="4">
                  <c:v>13777</c:v>
                </c:pt>
                <c:pt idx="5">
                  <c:v>2111</c:v>
                </c:pt>
              </c:numCache>
            </c:numRef>
          </c:val>
          <c:extLst>
            <c:ext xmlns:c16="http://schemas.microsoft.com/office/drawing/2014/chart" uri="{C3380CC4-5D6E-409C-BE32-E72D297353CC}">
              <c16:uniqueId val="{00000000-69B2-45B9-A03F-041174ED82E3}"/>
            </c:ext>
          </c:extLst>
        </c:ser>
        <c:ser>
          <c:idx val="0"/>
          <c:order val="1"/>
          <c:tx>
            <c:strRef>
              <c:f>Taul2!$C$2</c:f>
              <c:strCache>
                <c:ptCount val="1"/>
                <c:pt idx="0">
                  <c:v>Työikäiset (väh. 25 v.) uudet opiskelijat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Taul2!$A$3:$A$8</c:f>
              <c:strCache>
                <c:ptCount val="6"/>
                <c:pt idx="0">
                  <c:v>Ammatillinen perustutkinto</c:v>
                </c:pt>
                <c:pt idx="1">
                  <c:v>Ammatti-/erikoisammattitutkinto</c:v>
                </c:pt>
                <c:pt idx="2">
                  <c:v>Alempi AMK-tutkinto</c:v>
                </c:pt>
                <c:pt idx="3">
                  <c:v>Ylempi AMK-tutkinto</c:v>
                </c:pt>
                <c:pt idx="4">
                  <c:v>Yliopiston alempi kk-tutkinto</c:v>
                </c:pt>
                <c:pt idx="5">
                  <c:v>Yliopiston ylempi kk-tutkinto</c:v>
                </c:pt>
              </c:strCache>
            </c:strRef>
          </c:cat>
          <c:val>
            <c:numRef>
              <c:f>Taul2!$C$3:$C$8</c:f>
              <c:numCache>
                <c:formatCode>_-* #\ ##0_-;\-* #\ ##0_-;_-* "-"??_-;_-@_-</c:formatCode>
                <c:ptCount val="6"/>
                <c:pt idx="0">
                  <c:v>36487</c:v>
                </c:pt>
                <c:pt idx="1">
                  <c:v>31925</c:v>
                </c:pt>
                <c:pt idx="2">
                  <c:v>15708</c:v>
                </c:pt>
                <c:pt idx="3">
                  <c:v>5231</c:v>
                </c:pt>
                <c:pt idx="4">
                  <c:v>3736</c:v>
                </c:pt>
                <c:pt idx="5">
                  <c:v>4559</c:v>
                </c:pt>
              </c:numCache>
            </c:numRef>
          </c:val>
          <c:extLst>
            <c:ext xmlns:c16="http://schemas.microsoft.com/office/drawing/2014/chart" uri="{C3380CC4-5D6E-409C-BE32-E72D297353CC}">
              <c16:uniqueId val="{00000001-69B2-45B9-A03F-041174ED82E3}"/>
            </c:ext>
          </c:extLst>
        </c:ser>
        <c:dLbls>
          <c:dLblPos val="outEnd"/>
          <c:showLegendKey val="0"/>
          <c:showVal val="1"/>
          <c:showCatName val="0"/>
          <c:showSerName val="0"/>
          <c:showPercent val="0"/>
          <c:showBubbleSize val="0"/>
        </c:dLbls>
        <c:gapWidth val="219"/>
        <c:overlap val="-27"/>
        <c:axId val="598902808"/>
        <c:axId val="598900512"/>
      </c:barChart>
      <c:catAx>
        <c:axId val="598902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98900512"/>
        <c:crosses val="autoZero"/>
        <c:auto val="1"/>
        <c:lblAlgn val="ctr"/>
        <c:lblOffset val="100"/>
        <c:noMultiLvlLbl val="0"/>
      </c:catAx>
      <c:valAx>
        <c:axId val="598900512"/>
        <c:scaling>
          <c:orientation val="minMax"/>
          <c:max val="45000"/>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98902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i-FI"/>
              <a:t>Paikan vastaanottaneet aidosti ensikertalaiset ja aidosti ei-ensikertalaiset sektoreittain (syksyllä ja keväällä alkavan koulutuksen haut, I-sykli)</a:t>
            </a:r>
          </a:p>
        </c:rich>
      </c:tx>
      <c:layout>
        <c:manualLayout>
          <c:xMode val="edge"/>
          <c:yMode val="edge"/>
          <c:x val="0.10238403011242432"/>
          <c:y val="2.172052651753472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14263749385775348"/>
          <c:y val="0.23915475511709736"/>
          <c:w val="0.52971772293499952"/>
          <c:h val="0.69631689564078003"/>
        </c:manualLayout>
      </c:layout>
      <c:lineChart>
        <c:grouping val="standard"/>
        <c:varyColors val="0"/>
        <c:ser>
          <c:idx val="2"/>
          <c:order val="2"/>
          <c:tx>
            <c:strRef>
              <c:f>'paik.vo.krt.as (2)'!$A$51</c:f>
              <c:strCache>
                <c:ptCount val="1"/>
                <c:pt idx="0">
                  <c:v>Paikan vastaanottaneet, AMK, aidosti ensikertaiset</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'paik.vo.krt.as (2)'!$C$48:$H$48</c:f>
              <c:strCache>
                <c:ptCount val="6"/>
                <c:pt idx="0">
                  <c:v>2016</c:v>
                </c:pt>
                <c:pt idx="1">
                  <c:v>2017</c:v>
                </c:pt>
                <c:pt idx="2">
                  <c:v>2018</c:v>
                </c:pt>
                <c:pt idx="3">
                  <c:v>2019</c:v>
                </c:pt>
                <c:pt idx="4">
                  <c:v>2020</c:v>
                </c:pt>
                <c:pt idx="5">
                  <c:v>2021</c:v>
                </c:pt>
              </c:strCache>
            </c:strRef>
          </c:cat>
          <c:val>
            <c:numRef>
              <c:f>'paik.vo.krt.as (2)'!$C$51:$H$51</c:f>
              <c:numCache>
                <c:formatCode>#,##0</c:formatCode>
                <c:ptCount val="6"/>
                <c:pt idx="0">
                  <c:v>24930</c:v>
                </c:pt>
                <c:pt idx="1">
                  <c:v>24615</c:v>
                </c:pt>
                <c:pt idx="2">
                  <c:v>25023</c:v>
                </c:pt>
                <c:pt idx="3">
                  <c:v>26097</c:v>
                </c:pt>
                <c:pt idx="4">
                  <c:v>29604</c:v>
                </c:pt>
                <c:pt idx="5">
                  <c:v>30414</c:v>
                </c:pt>
              </c:numCache>
            </c:numRef>
          </c:val>
          <c:smooth val="0"/>
          <c:extLst>
            <c:ext xmlns:c16="http://schemas.microsoft.com/office/drawing/2014/chart" uri="{C3380CC4-5D6E-409C-BE32-E72D297353CC}">
              <c16:uniqueId val="{00000000-09E3-40AA-84D4-1C2E9A1FFBC4}"/>
            </c:ext>
          </c:extLst>
        </c:ser>
        <c:ser>
          <c:idx val="3"/>
          <c:order val="3"/>
          <c:tx>
            <c:strRef>
              <c:f>'paik.vo.krt.as (2)'!$A$52</c:f>
              <c:strCache>
                <c:ptCount val="1"/>
                <c:pt idx="0">
                  <c:v>Paikan vastaanottaneet, AMK, aidosti ei-ensikertalaiset</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'paik.vo.krt.as (2)'!$C$48:$H$48</c:f>
              <c:strCache>
                <c:ptCount val="6"/>
                <c:pt idx="0">
                  <c:v>2016</c:v>
                </c:pt>
                <c:pt idx="1">
                  <c:v>2017</c:v>
                </c:pt>
                <c:pt idx="2">
                  <c:v>2018</c:v>
                </c:pt>
                <c:pt idx="3">
                  <c:v>2019</c:v>
                </c:pt>
                <c:pt idx="4">
                  <c:v>2020</c:v>
                </c:pt>
                <c:pt idx="5">
                  <c:v>2021</c:v>
                </c:pt>
              </c:strCache>
            </c:strRef>
          </c:cat>
          <c:val>
            <c:numRef>
              <c:f>'paik.vo.krt.as (2)'!$C$52:$H$52</c:f>
              <c:numCache>
                <c:formatCode>#,##0</c:formatCode>
                <c:ptCount val="6"/>
                <c:pt idx="0">
                  <c:v>8280</c:v>
                </c:pt>
                <c:pt idx="1">
                  <c:v>7998</c:v>
                </c:pt>
                <c:pt idx="2">
                  <c:v>8265</c:v>
                </c:pt>
                <c:pt idx="3">
                  <c:v>8229</c:v>
                </c:pt>
                <c:pt idx="4">
                  <c:v>9642</c:v>
                </c:pt>
                <c:pt idx="5">
                  <c:v>10332</c:v>
                </c:pt>
              </c:numCache>
            </c:numRef>
          </c:val>
          <c:smooth val="0"/>
          <c:extLst>
            <c:ext xmlns:c16="http://schemas.microsoft.com/office/drawing/2014/chart" uri="{C3380CC4-5D6E-409C-BE32-E72D297353CC}">
              <c16:uniqueId val="{00000001-09E3-40AA-84D4-1C2E9A1FFBC4}"/>
            </c:ext>
          </c:extLst>
        </c:ser>
        <c:ser>
          <c:idx val="6"/>
          <c:order val="6"/>
          <c:tx>
            <c:strRef>
              <c:f>'paik.vo.krt.as (2)'!$A$55</c:f>
              <c:strCache>
                <c:ptCount val="1"/>
                <c:pt idx="0">
                  <c:v>Paikan vastaanottaneet, YO, aidosti ensikertaiset</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'paik.vo.krt.as (2)'!$C$48:$H$48</c:f>
              <c:strCache>
                <c:ptCount val="6"/>
                <c:pt idx="0">
                  <c:v>2016</c:v>
                </c:pt>
                <c:pt idx="1">
                  <c:v>2017</c:v>
                </c:pt>
                <c:pt idx="2">
                  <c:v>2018</c:v>
                </c:pt>
                <c:pt idx="3">
                  <c:v>2019</c:v>
                </c:pt>
                <c:pt idx="4">
                  <c:v>2020</c:v>
                </c:pt>
                <c:pt idx="5">
                  <c:v>2021</c:v>
                </c:pt>
              </c:strCache>
            </c:strRef>
          </c:cat>
          <c:val>
            <c:numRef>
              <c:f>'paik.vo.krt.as (2)'!$C$55:$H$55</c:f>
              <c:numCache>
                <c:formatCode>#,##0</c:formatCode>
                <c:ptCount val="6"/>
                <c:pt idx="0">
                  <c:v>12585</c:v>
                </c:pt>
                <c:pt idx="1">
                  <c:v>12819</c:v>
                </c:pt>
                <c:pt idx="2">
                  <c:v>13650</c:v>
                </c:pt>
                <c:pt idx="3">
                  <c:v>14094</c:v>
                </c:pt>
                <c:pt idx="4">
                  <c:v>15516</c:v>
                </c:pt>
                <c:pt idx="5">
                  <c:v>16005</c:v>
                </c:pt>
              </c:numCache>
            </c:numRef>
          </c:val>
          <c:smooth val="0"/>
          <c:extLst>
            <c:ext xmlns:c16="http://schemas.microsoft.com/office/drawing/2014/chart" uri="{C3380CC4-5D6E-409C-BE32-E72D297353CC}">
              <c16:uniqueId val="{00000002-09E3-40AA-84D4-1C2E9A1FFBC4}"/>
            </c:ext>
          </c:extLst>
        </c:ser>
        <c:ser>
          <c:idx val="7"/>
          <c:order val="7"/>
          <c:tx>
            <c:strRef>
              <c:f>'paik.vo.krt.as (2)'!$A$56</c:f>
              <c:strCache>
                <c:ptCount val="1"/>
                <c:pt idx="0">
                  <c:v>Paikan vastaanottaneet, YO, aidosti ei-ensikertalaiset</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'paik.vo.krt.as (2)'!$C$48:$H$48</c:f>
              <c:strCache>
                <c:ptCount val="6"/>
                <c:pt idx="0">
                  <c:v>2016</c:v>
                </c:pt>
                <c:pt idx="1">
                  <c:v>2017</c:v>
                </c:pt>
                <c:pt idx="2">
                  <c:v>2018</c:v>
                </c:pt>
                <c:pt idx="3">
                  <c:v>2019</c:v>
                </c:pt>
                <c:pt idx="4">
                  <c:v>2020</c:v>
                </c:pt>
                <c:pt idx="5">
                  <c:v>2021</c:v>
                </c:pt>
              </c:strCache>
            </c:strRef>
          </c:cat>
          <c:val>
            <c:numRef>
              <c:f>'paik.vo.krt.as (2)'!$C$56:$H$56</c:f>
              <c:numCache>
                <c:formatCode>#,##0</c:formatCode>
                <c:ptCount val="6"/>
                <c:pt idx="0">
                  <c:v>5142</c:v>
                </c:pt>
                <c:pt idx="1">
                  <c:v>4572</c:v>
                </c:pt>
                <c:pt idx="2">
                  <c:v>4506</c:v>
                </c:pt>
                <c:pt idx="3">
                  <c:v>4506</c:v>
                </c:pt>
                <c:pt idx="4">
                  <c:v>5241</c:v>
                </c:pt>
                <c:pt idx="5">
                  <c:v>5679</c:v>
                </c:pt>
              </c:numCache>
            </c:numRef>
          </c:val>
          <c:smooth val="0"/>
          <c:extLst>
            <c:ext xmlns:c16="http://schemas.microsoft.com/office/drawing/2014/chart" uri="{C3380CC4-5D6E-409C-BE32-E72D297353CC}">
              <c16:uniqueId val="{00000003-09E3-40AA-84D4-1C2E9A1FFBC4}"/>
            </c:ext>
          </c:extLst>
        </c:ser>
        <c:dLbls>
          <c:dLblPos val="t"/>
          <c:showLegendKey val="0"/>
          <c:showVal val="1"/>
          <c:showCatName val="0"/>
          <c:showSerName val="0"/>
          <c:showPercent val="0"/>
          <c:showBubbleSize val="0"/>
        </c:dLbls>
        <c:smooth val="0"/>
        <c:axId val="642228720"/>
        <c:axId val="642229376"/>
        <c:extLst>
          <c:ext xmlns:c15="http://schemas.microsoft.com/office/drawing/2012/chart" uri="{02D57815-91ED-43cb-92C2-25804820EDAC}">
            <c15:filteredLineSeries>
              <c15:ser>
                <c:idx val="0"/>
                <c:order val="0"/>
                <c:tx>
                  <c:strRef>
                    <c:extLst>
                      <c:ext uri="{02D57815-91ED-43cb-92C2-25804820EDAC}">
                        <c15:formulaRef>
                          <c15:sqref>'paik.vo.krt.as (2)'!$A$49</c15:sqref>
                        </c15:formulaRef>
                      </c:ext>
                    </c:extLst>
                    <c:strCache>
                      <c:ptCount val="1"/>
                      <c:pt idx="0">
                        <c:v>Paikan vastaanottaneet, AMK, kaikki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'paik.vo.krt.as (2)'!$C$48:$H$48</c15:sqref>
                        </c15:formulaRef>
                      </c:ext>
                    </c:extLst>
                    <c:strCache>
                      <c:ptCount val="6"/>
                      <c:pt idx="0">
                        <c:v>2016</c:v>
                      </c:pt>
                      <c:pt idx="1">
                        <c:v>2017</c:v>
                      </c:pt>
                      <c:pt idx="2">
                        <c:v>2018</c:v>
                      </c:pt>
                      <c:pt idx="3">
                        <c:v>2019</c:v>
                      </c:pt>
                      <c:pt idx="4">
                        <c:v>2020</c:v>
                      </c:pt>
                      <c:pt idx="5">
                        <c:v>2021</c:v>
                      </c:pt>
                    </c:strCache>
                  </c:strRef>
                </c:cat>
                <c:val>
                  <c:numRef>
                    <c:extLst>
                      <c:ext uri="{02D57815-91ED-43cb-92C2-25804820EDAC}">
                        <c15:formulaRef>
                          <c15:sqref>'paik.vo.krt.as (2)'!$C$49:$H$49</c15:sqref>
                        </c15:formulaRef>
                      </c:ext>
                    </c:extLst>
                    <c:numCache>
                      <c:formatCode>#,##0</c:formatCode>
                      <c:ptCount val="6"/>
                      <c:pt idx="0">
                        <c:v>33210</c:v>
                      </c:pt>
                      <c:pt idx="1">
                        <c:v>32613</c:v>
                      </c:pt>
                      <c:pt idx="2">
                        <c:v>33288</c:v>
                      </c:pt>
                      <c:pt idx="3">
                        <c:v>34326</c:v>
                      </c:pt>
                      <c:pt idx="4">
                        <c:v>39246</c:v>
                      </c:pt>
                      <c:pt idx="5">
                        <c:v>40746</c:v>
                      </c:pt>
                    </c:numCache>
                  </c:numRef>
                </c:val>
                <c:smooth val="0"/>
                <c:extLst>
                  <c:ext xmlns:c16="http://schemas.microsoft.com/office/drawing/2014/chart" uri="{C3380CC4-5D6E-409C-BE32-E72D297353CC}">
                    <c16:uniqueId val="{00000004-09E3-40AA-84D4-1C2E9A1FFBC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'paik.vo.krt.as (2)'!$A$50</c15:sqref>
                        </c15:formulaRef>
                      </c:ext>
                    </c:extLst>
                    <c:strCache>
                      <c:ptCount val="1"/>
                      <c:pt idx="0">
                        <c:v>Paikan vastaanottaneet, AMK, ensikertaisena kohdeltavat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'paik.vo.krt.as (2)'!$C$48:$H$48</c15:sqref>
                        </c15:formulaRef>
                      </c:ext>
                    </c:extLst>
                    <c:strCache>
                      <c:ptCount val="6"/>
                      <c:pt idx="0">
                        <c:v>2016</c:v>
                      </c:pt>
                      <c:pt idx="1">
                        <c:v>2017</c:v>
                      </c:pt>
                      <c:pt idx="2">
                        <c:v>2018</c:v>
                      </c:pt>
                      <c:pt idx="3">
                        <c:v>2019</c:v>
                      </c:pt>
                      <c:pt idx="4">
                        <c:v>2020</c:v>
                      </c:pt>
                      <c:pt idx="5">
                        <c:v>2021</c:v>
                      </c:pt>
                    </c:strCache>
                  </c:strRef>
                </c:cat>
                <c:val>
                  <c:numRef>
                    <c:extLst xmlns:c15="http://schemas.microsoft.com/office/drawing/2012/chart">
                      <c:ext xmlns:c15="http://schemas.microsoft.com/office/drawing/2012/chart" uri="{02D57815-91ED-43cb-92C2-25804820EDAC}">
                        <c15:formulaRef>
                          <c15:sqref>'paik.vo.krt.as (2)'!$C$50:$H$50</c15:sqref>
                        </c15:formulaRef>
                      </c:ext>
                    </c:extLst>
                    <c:numCache>
                      <c:formatCode>#,##0</c:formatCode>
                      <c:ptCount val="6"/>
                      <c:pt idx="0">
                        <c:v>28803</c:v>
                      </c:pt>
                      <c:pt idx="1">
                        <c:v>27888</c:v>
                      </c:pt>
                      <c:pt idx="2">
                        <c:v>27948</c:v>
                      </c:pt>
                      <c:pt idx="3">
                        <c:v>28653</c:v>
                      </c:pt>
                      <c:pt idx="4">
                        <c:v>32112</c:v>
                      </c:pt>
                      <c:pt idx="5">
                        <c:v>32922</c:v>
                      </c:pt>
                    </c:numCache>
                  </c:numRef>
                </c:val>
                <c:smooth val="0"/>
                <c:extLst xmlns:c15="http://schemas.microsoft.com/office/drawing/2012/chart">
                  <c:ext xmlns:c16="http://schemas.microsoft.com/office/drawing/2014/chart" uri="{C3380CC4-5D6E-409C-BE32-E72D297353CC}">
                    <c16:uniqueId val="{00000005-09E3-40AA-84D4-1C2E9A1FFBC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'paik.vo.krt.as (2)'!$A$53</c15:sqref>
                        </c15:formulaRef>
                      </c:ext>
                    </c:extLst>
                    <c:strCache>
                      <c:ptCount val="1"/>
                      <c:pt idx="0">
                        <c:v>Paikan vastaanottaneet, YO, kaikki</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'paik.vo.krt.as (2)'!$C$48:$H$48</c15:sqref>
                        </c15:formulaRef>
                      </c:ext>
                    </c:extLst>
                    <c:strCache>
                      <c:ptCount val="6"/>
                      <c:pt idx="0">
                        <c:v>2016</c:v>
                      </c:pt>
                      <c:pt idx="1">
                        <c:v>2017</c:v>
                      </c:pt>
                      <c:pt idx="2">
                        <c:v>2018</c:v>
                      </c:pt>
                      <c:pt idx="3">
                        <c:v>2019</c:v>
                      </c:pt>
                      <c:pt idx="4">
                        <c:v>2020</c:v>
                      </c:pt>
                      <c:pt idx="5">
                        <c:v>2021</c:v>
                      </c:pt>
                    </c:strCache>
                  </c:strRef>
                </c:cat>
                <c:val>
                  <c:numRef>
                    <c:extLst xmlns:c15="http://schemas.microsoft.com/office/drawing/2012/chart">
                      <c:ext xmlns:c15="http://schemas.microsoft.com/office/drawing/2012/chart" uri="{02D57815-91ED-43cb-92C2-25804820EDAC}">
                        <c15:formulaRef>
                          <c15:sqref>'paik.vo.krt.as (2)'!$C$53:$H$53</c15:sqref>
                        </c15:formulaRef>
                      </c:ext>
                    </c:extLst>
                    <c:numCache>
                      <c:formatCode>#,##0</c:formatCode>
                      <c:ptCount val="6"/>
                      <c:pt idx="0">
                        <c:v>17727</c:v>
                      </c:pt>
                      <c:pt idx="1">
                        <c:v>17391</c:v>
                      </c:pt>
                      <c:pt idx="2">
                        <c:v>18156</c:v>
                      </c:pt>
                      <c:pt idx="3">
                        <c:v>18600</c:v>
                      </c:pt>
                      <c:pt idx="4">
                        <c:v>20757</c:v>
                      </c:pt>
                      <c:pt idx="5">
                        <c:v>21684</c:v>
                      </c:pt>
                    </c:numCache>
                  </c:numRef>
                </c:val>
                <c:smooth val="0"/>
                <c:extLst xmlns:c15="http://schemas.microsoft.com/office/drawing/2012/chart">
                  <c:ext xmlns:c16="http://schemas.microsoft.com/office/drawing/2014/chart" uri="{C3380CC4-5D6E-409C-BE32-E72D297353CC}">
                    <c16:uniqueId val="{00000006-09E3-40AA-84D4-1C2E9A1FFBC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'paik.vo.krt.as (2)'!$A$54</c15:sqref>
                        </c15:formulaRef>
                      </c:ext>
                    </c:extLst>
                    <c:strCache>
                      <c:ptCount val="1"/>
                      <c:pt idx="0">
                        <c:v>Paikan vastaanottaneet, YO, ensikertaisena kohdeltavat</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'paik.vo.krt.as (2)'!$C$48:$H$48</c15:sqref>
                        </c15:formulaRef>
                      </c:ext>
                    </c:extLst>
                    <c:strCache>
                      <c:ptCount val="6"/>
                      <c:pt idx="0">
                        <c:v>2016</c:v>
                      </c:pt>
                      <c:pt idx="1">
                        <c:v>2017</c:v>
                      </c:pt>
                      <c:pt idx="2">
                        <c:v>2018</c:v>
                      </c:pt>
                      <c:pt idx="3">
                        <c:v>2019</c:v>
                      </c:pt>
                      <c:pt idx="4">
                        <c:v>2020</c:v>
                      </c:pt>
                      <c:pt idx="5">
                        <c:v>2021</c:v>
                      </c:pt>
                    </c:strCache>
                  </c:strRef>
                </c:cat>
                <c:val>
                  <c:numRef>
                    <c:extLst xmlns:c15="http://schemas.microsoft.com/office/drawing/2012/chart">
                      <c:ext xmlns:c15="http://schemas.microsoft.com/office/drawing/2012/chart" uri="{02D57815-91ED-43cb-92C2-25804820EDAC}">
                        <c15:formulaRef>
                          <c15:sqref>'paik.vo.krt.as (2)'!$C$54:$H$54</c15:sqref>
                        </c15:formulaRef>
                      </c:ext>
                    </c:extLst>
                    <c:numCache>
                      <c:formatCode>#,##0</c:formatCode>
                      <c:ptCount val="6"/>
                      <c:pt idx="0">
                        <c:v>14220</c:v>
                      </c:pt>
                      <c:pt idx="1">
                        <c:v>13899</c:v>
                      </c:pt>
                      <c:pt idx="2">
                        <c:v>14430</c:v>
                      </c:pt>
                      <c:pt idx="3">
                        <c:v>14682</c:v>
                      </c:pt>
                      <c:pt idx="4">
                        <c:v>16062</c:v>
                      </c:pt>
                      <c:pt idx="5">
                        <c:v>16476</c:v>
                      </c:pt>
                    </c:numCache>
                  </c:numRef>
                </c:val>
                <c:smooth val="0"/>
                <c:extLst xmlns:c15="http://schemas.microsoft.com/office/drawing/2012/chart">
                  <c:ext xmlns:c16="http://schemas.microsoft.com/office/drawing/2014/chart" uri="{C3380CC4-5D6E-409C-BE32-E72D297353CC}">
                    <c16:uniqueId val="{00000007-09E3-40AA-84D4-1C2E9A1FFBC4}"/>
                  </c:ext>
                </c:extLst>
              </c15:ser>
            </c15:filteredLineSeries>
          </c:ext>
        </c:extLst>
      </c:lineChart>
      <c:catAx>
        <c:axId val="64222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642229376"/>
        <c:crosses val="autoZero"/>
        <c:auto val="1"/>
        <c:lblAlgn val="ctr"/>
        <c:lblOffset val="100"/>
        <c:noMultiLvlLbl val="0"/>
      </c:catAx>
      <c:valAx>
        <c:axId val="642229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642228720"/>
        <c:crosses val="autoZero"/>
        <c:crossBetween val="between"/>
      </c:valAx>
      <c:spPr>
        <a:noFill/>
        <a:ln>
          <a:noFill/>
        </a:ln>
        <a:effectLst/>
      </c:spPr>
    </c:plotArea>
    <c:legend>
      <c:legendPos val="r"/>
      <c:layout>
        <c:manualLayout>
          <c:xMode val="edge"/>
          <c:yMode val="edge"/>
          <c:x val="0.73760353129167955"/>
          <c:y val="0.21447801363219579"/>
          <c:w val="0.25089320152380551"/>
          <c:h val="0.78427433880130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000"/>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a:t>Ammatillisen koulutuksen</a:t>
            </a:r>
            <a:r>
              <a:rPr lang="fi-FI" sz="2400" baseline="0"/>
              <a:t> aloittaneet iän mukaan</a:t>
            </a:r>
            <a:endParaRPr lang="fi-FI"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1.4963050961559551E-2"/>
          <c:y val="0.1611916068108146"/>
          <c:w val="0.97467791375736079"/>
          <c:h val="0.77644937237342437"/>
        </c:manualLayout>
      </c:layout>
      <c:barChart>
        <c:barDir val="col"/>
        <c:grouping val="stacked"/>
        <c:varyColors val="0"/>
        <c:ser>
          <c:idx val="0"/>
          <c:order val="0"/>
          <c:tx>
            <c:strRef>
              <c:f>'[Ammatillinen koulutus - uudet opiskelijat - ikäryhmä (3).xlsb]Kohde 1'!$F$13:$F$14</c:f>
              <c:strCache>
                <c:ptCount val="2"/>
                <c:pt idx="0">
                  <c:v>Uudet opiskelijat, %</c:v>
                </c:pt>
                <c:pt idx="1">
                  <c:v>Alle 25-v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'[Ammatillinen koulutus - uudet opiskelijat - ikäryhmä (3).xlsb]Kohde 1'!$E$15:$E$19</c:f>
              <c:strCache>
                <c:ptCount val="5"/>
                <c:pt idx="0">
                  <c:v>2016</c:v>
                </c:pt>
                <c:pt idx="1">
                  <c:v>2017</c:v>
                </c:pt>
                <c:pt idx="2">
                  <c:v>2018</c:v>
                </c:pt>
                <c:pt idx="3">
                  <c:v>2019</c:v>
                </c:pt>
                <c:pt idx="4">
                  <c:v>2020</c:v>
                </c:pt>
              </c:strCache>
            </c:strRef>
          </c:cat>
          <c:val>
            <c:numRef>
              <c:f>'[Ammatillinen koulutus - uudet opiskelijat - ikäryhmä (3).xlsb]Kohde 1'!$F$15:$F$19</c:f>
              <c:numCache>
                <c:formatCode>#,##0</c:formatCode>
                <c:ptCount val="5"/>
                <c:pt idx="0">
                  <c:v>44.923888289584085</c:v>
                </c:pt>
                <c:pt idx="1">
                  <c:v>42.157723615824573</c:v>
                </c:pt>
                <c:pt idx="2">
                  <c:v>43.480281827967509</c:v>
                </c:pt>
                <c:pt idx="3">
                  <c:v>41.235968617984312</c:v>
                </c:pt>
                <c:pt idx="4">
                  <c:v>41.482664886260672</c:v>
                </c:pt>
              </c:numCache>
            </c:numRef>
          </c:val>
          <c:extLst>
            <c:ext xmlns:c16="http://schemas.microsoft.com/office/drawing/2014/chart" uri="{C3380CC4-5D6E-409C-BE32-E72D297353CC}">
              <c16:uniqueId val="{00000000-B368-4A0D-85E9-6136ABB509AC}"/>
            </c:ext>
          </c:extLst>
        </c:ser>
        <c:ser>
          <c:idx val="1"/>
          <c:order val="1"/>
          <c:tx>
            <c:strRef>
              <c:f>'[Ammatillinen koulutus - uudet opiskelijat - ikäryhmä (3).xlsb]Kohde 1'!$G$13:$G$14</c:f>
              <c:strCache>
                <c:ptCount val="2"/>
                <c:pt idx="0">
                  <c:v>Uudet opiskelijat, %</c:v>
                </c:pt>
                <c:pt idx="1">
                  <c:v>Yli 25-v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'[Ammatillinen koulutus - uudet opiskelijat - ikäryhmä (3).xlsb]Kohde 1'!$E$15:$E$19</c:f>
              <c:strCache>
                <c:ptCount val="5"/>
                <c:pt idx="0">
                  <c:v>2016</c:v>
                </c:pt>
                <c:pt idx="1">
                  <c:v>2017</c:v>
                </c:pt>
                <c:pt idx="2">
                  <c:v>2018</c:v>
                </c:pt>
                <c:pt idx="3">
                  <c:v>2019</c:v>
                </c:pt>
                <c:pt idx="4">
                  <c:v>2020</c:v>
                </c:pt>
              </c:strCache>
            </c:strRef>
          </c:cat>
          <c:val>
            <c:numRef>
              <c:f>'[Ammatillinen koulutus - uudet opiskelijat - ikäryhmä (3).xlsb]Kohde 1'!$G$15:$G$19</c:f>
              <c:numCache>
                <c:formatCode>#,##0</c:formatCode>
                <c:ptCount val="5"/>
                <c:pt idx="0">
                  <c:v>55.076111710415915</c:v>
                </c:pt>
                <c:pt idx="1">
                  <c:v>57.842276384175427</c:v>
                </c:pt>
                <c:pt idx="2">
                  <c:v>56.519718172032491</c:v>
                </c:pt>
                <c:pt idx="3">
                  <c:v>58.764031382015688</c:v>
                </c:pt>
                <c:pt idx="4">
                  <c:v>58.517335113739328</c:v>
                </c:pt>
              </c:numCache>
            </c:numRef>
          </c:val>
          <c:extLst>
            <c:ext xmlns:c16="http://schemas.microsoft.com/office/drawing/2014/chart" uri="{C3380CC4-5D6E-409C-BE32-E72D297353CC}">
              <c16:uniqueId val="{00000001-B368-4A0D-85E9-6136ABB509AC}"/>
            </c:ext>
          </c:extLst>
        </c:ser>
        <c:dLbls>
          <c:showLegendKey val="0"/>
          <c:showVal val="1"/>
          <c:showCatName val="0"/>
          <c:showSerName val="0"/>
          <c:showPercent val="0"/>
          <c:showBubbleSize val="0"/>
        </c:dLbls>
        <c:gapWidth val="95"/>
        <c:overlap val="100"/>
        <c:axId val="448367648"/>
        <c:axId val="448359448"/>
      </c:barChart>
      <c:catAx>
        <c:axId val="44836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448359448"/>
        <c:crosses val="autoZero"/>
        <c:auto val="1"/>
        <c:lblAlgn val="ctr"/>
        <c:lblOffset val="100"/>
        <c:noMultiLvlLbl val="0"/>
      </c:catAx>
      <c:valAx>
        <c:axId val="448359448"/>
        <c:scaling>
          <c:orientation val="minMax"/>
        </c:scaling>
        <c:delete val="1"/>
        <c:axPos val="l"/>
        <c:numFmt formatCode="#,##0" sourceLinked="1"/>
        <c:majorTickMark val="none"/>
        <c:minorTickMark val="none"/>
        <c:tickLblPos val="nextTo"/>
        <c:crossAx val="448367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41AFE1-D33C-4F7D-A310-19C7A0B3DA23}" type="datetimeFigureOut">
              <a:rPr lang="fi-FI" smtClean="0"/>
              <a:t>13.10.2021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0BF51-13AB-4501-B002-5407E9CA5272}" type="slidenum">
              <a:rPr lang="fi-FI" smtClean="0"/>
              <a:t>‹#›</a:t>
            </a:fld>
            <a:endParaRPr lang="fi-FI"/>
          </a:p>
        </p:txBody>
      </p:sp>
    </p:spTree>
    <p:extLst>
      <p:ext uri="{BB962C8B-B14F-4D97-AF65-F5344CB8AC3E}">
        <p14:creationId xmlns:p14="http://schemas.microsoft.com/office/powerpoint/2010/main" val="319176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sykonet.fi/perustutkinto"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0433CE14-C27A-42FB-A7CF-16D08FB8F53C}" type="slidenum">
              <a:rPr lang="fi-FI" smtClean="0"/>
              <a:pPr/>
              <a:t>10</a:t>
            </a:fld>
            <a:endParaRPr lang="fi-FI"/>
          </a:p>
        </p:txBody>
      </p:sp>
    </p:spTree>
    <p:extLst>
      <p:ext uri="{BB962C8B-B14F-4D97-AF65-F5344CB8AC3E}">
        <p14:creationId xmlns:p14="http://schemas.microsoft.com/office/powerpoint/2010/main" val="222855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85749" indent="-185749">
              <a:buFont typeface="Arial" panose="020B0604020202020204" pitchFamily="34" charset="0"/>
              <a:buChar char="•"/>
            </a:pPr>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7F964C-ECC9-4FE3-B24F-7EEBA78F8D94}" type="slidenum">
              <a:rPr kumimoji="0" lang="fi-FI" sz="1300" b="0" i="0" u="none" strike="noStrike" kern="1200" cap="none" spc="0" normalizeH="0" baseline="0" noProof="0" smtClean="0">
                <a:ln>
                  <a:noFill/>
                </a:ln>
                <a:solidFill>
                  <a:prstClr val="black"/>
                </a:solidFill>
                <a:effectLst/>
                <a:uLnTx/>
                <a:uFillTx/>
                <a:latin typeface="Calibri" pitchFamily="34" charset="0"/>
                <a:ea typeface="Geneva" pitchFamily="12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fi-FI" sz="1300" b="0" i="0" u="none" strike="noStrike" kern="1200" cap="none" spc="0" normalizeH="0" baseline="0" noProof="0">
              <a:ln>
                <a:noFill/>
              </a:ln>
              <a:solidFill>
                <a:prstClr val="black"/>
              </a:solidFill>
              <a:effectLst/>
              <a:uLnTx/>
              <a:uFillTx/>
              <a:latin typeface="Calibri" pitchFamily="34" charset="0"/>
              <a:ea typeface="Geneva" pitchFamily="124" charset="-128"/>
              <a:cs typeface="+mn-cs"/>
            </a:endParaRPr>
          </a:p>
        </p:txBody>
      </p:sp>
    </p:spTree>
    <p:extLst>
      <p:ext uri="{BB962C8B-B14F-4D97-AF65-F5344CB8AC3E}">
        <p14:creationId xmlns:p14="http://schemas.microsoft.com/office/powerpoint/2010/main" val="142295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C67AFBA-6F82-3643-B895-40989DC573A9}" type="slidenum">
              <a:rPr kumimoji="0" lang="fi-FI" sz="1300" b="0" i="0" u="none" strike="noStrike" kern="1200" cap="none" spc="0" normalizeH="0" baseline="0" noProof="0" smtClean="0">
                <a:ln>
                  <a:noFill/>
                </a:ln>
                <a:solidFill>
                  <a:prstClr val="black"/>
                </a:solidFill>
                <a:effectLst/>
                <a:uLnTx/>
                <a:uFillTx/>
                <a:latin typeface="Calibri" pitchFamily="34" charset="0"/>
                <a:ea typeface="Geneva" pitchFamily="12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fi-FI" sz="1300" b="0" i="0" u="none" strike="noStrike" kern="1200" cap="none" spc="0" normalizeH="0" baseline="0" noProof="0">
              <a:ln>
                <a:noFill/>
              </a:ln>
              <a:solidFill>
                <a:prstClr val="black"/>
              </a:solidFill>
              <a:effectLst/>
              <a:uLnTx/>
              <a:uFillTx/>
              <a:latin typeface="Calibri" pitchFamily="34" charset="0"/>
              <a:ea typeface="Geneva" pitchFamily="124" charset="-128"/>
              <a:cs typeface="+mn-cs"/>
            </a:endParaRPr>
          </a:p>
        </p:txBody>
      </p:sp>
    </p:spTree>
    <p:extLst>
      <p:ext uri="{BB962C8B-B14F-4D97-AF65-F5344CB8AC3E}">
        <p14:creationId xmlns:p14="http://schemas.microsoft.com/office/powerpoint/2010/main" val="1042584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C67AFBA-6F82-3643-B895-40989DC573A9}" type="slidenum">
              <a:rPr kumimoji="0" lang="fi-FI" sz="1300" b="0" i="0" u="none" strike="noStrike" kern="1200" cap="none" spc="0" normalizeH="0" baseline="0" noProof="0" smtClean="0">
                <a:ln>
                  <a:noFill/>
                </a:ln>
                <a:solidFill>
                  <a:prstClr val="black"/>
                </a:solidFill>
                <a:effectLst/>
                <a:uLnTx/>
                <a:uFillTx/>
                <a:latin typeface="Calibri" pitchFamily="34" charset="0"/>
                <a:ea typeface="Geneva" pitchFamily="12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fi-FI" sz="1300" b="0" i="0" u="none" strike="noStrike" kern="1200" cap="none" spc="0" normalizeH="0" baseline="0" noProof="0">
              <a:ln>
                <a:noFill/>
              </a:ln>
              <a:solidFill>
                <a:prstClr val="black"/>
              </a:solidFill>
              <a:effectLst/>
              <a:uLnTx/>
              <a:uFillTx/>
              <a:latin typeface="Calibri" pitchFamily="34" charset="0"/>
              <a:ea typeface="Geneva" pitchFamily="124" charset="-128"/>
              <a:cs typeface="+mn-cs"/>
            </a:endParaRPr>
          </a:p>
        </p:txBody>
      </p:sp>
    </p:spTree>
    <p:extLst>
      <p:ext uri="{BB962C8B-B14F-4D97-AF65-F5344CB8AC3E}">
        <p14:creationId xmlns:p14="http://schemas.microsoft.com/office/powerpoint/2010/main" val="3980488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C67AFBA-6F82-3643-B895-40989DC573A9}" type="slidenum">
              <a:rPr kumimoji="0" lang="fi-FI" sz="1300" b="0" i="0" u="none" strike="noStrike" kern="1200" cap="none" spc="0" normalizeH="0" baseline="0" noProof="0" smtClean="0">
                <a:ln>
                  <a:noFill/>
                </a:ln>
                <a:solidFill>
                  <a:prstClr val="black"/>
                </a:solidFill>
                <a:effectLst/>
                <a:uLnTx/>
                <a:uFillTx/>
                <a:latin typeface="Calibri" pitchFamily="34" charset="0"/>
                <a:ea typeface="Geneva" pitchFamily="12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fi-FI" sz="1300" b="0" i="0" u="none" strike="noStrike" kern="1200" cap="none" spc="0" normalizeH="0" baseline="0" noProof="0">
              <a:ln>
                <a:noFill/>
              </a:ln>
              <a:solidFill>
                <a:prstClr val="black"/>
              </a:solidFill>
              <a:effectLst/>
              <a:uLnTx/>
              <a:uFillTx/>
              <a:latin typeface="Calibri" pitchFamily="34" charset="0"/>
              <a:ea typeface="Geneva" pitchFamily="124" charset="-128"/>
              <a:cs typeface="+mn-cs"/>
            </a:endParaRPr>
          </a:p>
        </p:txBody>
      </p:sp>
    </p:spTree>
    <p:extLst>
      <p:ext uri="{BB962C8B-B14F-4D97-AF65-F5344CB8AC3E}">
        <p14:creationId xmlns:p14="http://schemas.microsoft.com/office/powerpoint/2010/main" val="193493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panose="020B0604020202020204" pitchFamily="34" charset="0"/>
              <a:buNone/>
            </a:pPr>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7F964C-ECC9-4FE3-B24F-7EEBA78F8D94}" type="slidenum">
              <a:rPr kumimoji="0" lang="fi-FI" sz="1300" b="0" i="0" u="none" strike="noStrike" kern="1200" cap="none" spc="0" normalizeH="0" baseline="0" noProof="0" smtClean="0">
                <a:ln>
                  <a:noFill/>
                </a:ln>
                <a:solidFill>
                  <a:prstClr val="black"/>
                </a:solidFill>
                <a:effectLst/>
                <a:uLnTx/>
                <a:uFillTx/>
                <a:latin typeface="Calibri" pitchFamily="34" charset="0"/>
                <a:ea typeface="Geneva" pitchFamily="12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fi-FI" sz="1300" b="0" i="0" u="none" strike="noStrike" kern="1200" cap="none" spc="0" normalizeH="0" baseline="0" noProof="0">
              <a:ln>
                <a:noFill/>
              </a:ln>
              <a:solidFill>
                <a:prstClr val="black"/>
              </a:solidFill>
              <a:effectLst/>
              <a:uLnTx/>
              <a:uFillTx/>
              <a:latin typeface="Calibri" pitchFamily="34" charset="0"/>
              <a:ea typeface="Geneva" pitchFamily="124" charset="-128"/>
              <a:cs typeface="+mn-cs"/>
            </a:endParaRPr>
          </a:p>
        </p:txBody>
      </p:sp>
    </p:spTree>
    <p:extLst>
      <p:ext uri="{BB962C8B-B14F-4D97-AF65-F5344CB8AC3E}">
        <p14:creationId xmlns:p14="http://schemas.microsoft.com/office/powerpoint/2010/main" val="2882055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7F964C-ECC9-4FE3-B24F-7EEBA78F8D94}" type="slidenum">
              <a:rPr kumimoji="0" lang="fi-FI" sz="1300" b="0" i="0" u="none" strike="noStrike" kern="1200" cap="none" spc="0" normalizeH="0" baseline="0" noProof="0" smtClean="0">
                <a:ln>
                  <a:noFill/>
                </a:ln>
                <a:solidFill>
                  <a:prstClr val="black"/>
                </a:solidFill>
                <a:effectLst/>
                <a:uLnTx/>
                <a:uFillTx/>
                <a:latin typeface="Calibri" pitchFamily="34" charset="0"/>
                <a:ea typeface="Geneva" pitchFamily="12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fi-FI" sz="1300" b="0" i="0" u="none" strike="noStrike" kern="1200" cap="none" spc="0" normalizeH="0" baseline="0" noProof="0">
              <a:ln>
                <a:noFill/>
              </a:ln>
              <a:solidFill>
                <a:prstClr val="black"/>
              </a:solidFill>
              <a:effectLst/>
              <a:uLnTx/>
              <a:uFillTx/>
              <a:latin typeface="Calibri" pitchFamily="34" charset="0"/>
              <a:ea typeface="Geneva" pitchFamily="124" charset="-128"/>
              <a:cs typeface="+mn-cs"/>
            </a:endParaRPr>
          </a:p>
        </p:txBody>
      </p:sp>
    </p:spTree>
    <p:extLst>
      <p:ext uri="{BB962C8B-B14F-4D97-AF65-F5344CB8AC3E}">
        <p14:creationId xmlns:p14="http://schemas.microsoft.com/office/powerpoint/2010/main" val="1750537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90661">
              <a:defRPr/>
            </a:pPr>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7F964C-ECC9-4FE3-B24F-7EEBA78F8D94}" type="slidenum">
              <a:rPr kumimoji="0" lang="fi-FI" sz="1300" b="0" i="0" u="none" strike="noStrike" kern="1200" cap="none" spc="0" normalizeH="0" baseline="0" noProof="0" smtClean="0">
                <a:ln>
                  <a:noFill/>
                </a:ln>
                <a:solidFill>
                  <a:prstClr val="black"/>
                </a:solidFill>
                <a:effectLst/>
                <a:uLnTx/>
                <a:uFillTx/>
                <a:latin typeface="Calibri" pitchFamily="34" charset="0"/>
                <a:ea typeface="Geneva" pitchFamily="12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fi-FI" sz="1300" b="0" i="0" u="none" strike="noStrike" kern="1200" cap="none" spc="0" normalizeH="0" baseline="0" noProof="0">
              <a:ln>
                <a:noFill/>
              </a:ln>
              <a:solidFill>
                <a:prstClr val="black"/>
              </a:solidFill>
              <a:effectLst/>
              <a:uLnTx/>
              <a:uFillTx/>
              <a:latin typeface="Calibri" pitchFamily="34" charset="0"/>
              <a:ea typeface="Geneva" pitchFamily="124" charset="-128"/>
              <a:cs typeface="+mn-cs"/>
            </a:endParaRPr>
          </a:p>
        </p:txBody>
      </p:sp>
    </p:spTree>
    <p:extLst>
      <p:ext uri="{BB962C8B-B14F-4D97-AF65-F5344CB8AC3E}">
        <p14:creationId xmlns:p14="http://schemas.microsoft.com/office/powerpoint/2010/main" val="245028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0433CE14-C27A-42FB-A7CF-16D08FB8F53C}" type="slidenum">
              <a:rPr lang="fi-FI" smtClean="0"/>
              <a:pPr/>
              <a:t>11</a:t>
            </a:fld>
            <a:endParaRPr lang="fi-FI"/>
          </a:p>
        </p:txBody>
      </p:sp>
    </p:spTree>
    <p:extLst>
      <p:ext uri="{BB962C8B-B14F-4D97-AF65-F5344CB8AC3E}">
        <p14:creationId xmlns:p14="http://schemas.microsoft.com/office/powerpoint/2010/main" val="52803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smtClean="0"/>
              <a:t>Koulutuspoliittisena tavoitteena on nostaa korkeakoulutettujen osuus 50 prosenttiin 25-34 vuotiaista. Tavoitteen saavuttaminen edellyttää, että korkeakoulututkinto suoritetaan pääosin ennen 25 ikävuotta. Tämä taas edellyttää korkeakouluopintojen aloittamista pääosin viimeistään 21 vuotiaina. Tavoitteen saavuttamisen sivuvaikutus on, että muistiossa kuvatusti laskettu ”aikuisille kohdentuva” rahoitus vähenee huomattavasti. Tämä ei kuitenkaan tarkoita sitä, että </a:t>
            </a:r>
            <a:r>
              <a:rPr lang="fi-FI" i="1" dirty="0" smtClean="0"/>
              <a:t>mahdollisuudet</a:t>
            </a:r>
            <a:r>
              <a:rPr lang="fi-FI" dirty="0" smtClean="0"/>
              <a:t> aloittaa ensimmäisen korkeakoulututkinnon suorittaminen myös myöhemmällä iällä vähenisivät. Tavoitteena on pitkällä aikavälillä tilanne, jossa ihmisiä, jotka ovat 25 ikävuoden jälkeen tilanteessa, jossa ensimmäistä korkeakoulututkintoa ei ole vielä suoritettu, on yksinkertaisesti vähemmän ja siten myös aloittamista tapahtuu vähemmän. </a:t>
            </a:r>
          </a:p>
          <a:p>
            <a:endParaRPr lang="fi-FI" dirty="0"/>
          </a:p>
        </p:txBody>
      </p:sp>
      <p:sp>
        <p:nvSpPr>
          <p:cNvPr id="4" name="Dian numeron paikkamerkki 3"/>
          <p:cNvSpPr>
            <a:spLocks noGrp="1"/>
          </p:cNvSpPr>
          <p:nvPr>
            <p:ph type="sldNum" sz="quarter" idx="10"/>
          </p:nvPr>
        </p:nvSpPr>
        <p:spPr/>
        <p:txBody>
          <a:bodyPr/>
          <a:lstStyle/>
          <a:p>
            <a:fld id="{0433CE14-C27A-42FB-A7CF-16D08FB8F53C}" type="slidenum">
              <a:rPr lang="fi-FI" smtClean="0"/>
              <a:pPr/>
              <a:t>12</a:t>
            </a:fld>
            <a:endParaRPr lang="fi-FI"/>
          </a:p>
        </p:txBody>
      </p:sp>
    </p:spTree>
    <p:extLst>
      <p:ext uri="{BB962C8B-B14F-4D97-AF65-F5344CB8AC3E}">
        <p14:creationId xmlns:p14="http://schemas.microsoft.com/office/powerpoint/2010/main" val="308927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smtClean="0"/>
              <a:t>Nykytilassa</a:t>
            </a:r>
            <a:r>
              <a:rPr lang="en-US" dirty="0" smtClean="0"/>
              <a:t> on </a:t>
            </a:r>
            <a:r>
              <a:rPr lang="en-US" dirty="0" err="1" smtClean="0"/>
              <a:t>yhteistyökannustin</a:t>
            </a:r>
            <a:r>
              <a:rPr lang="en-US" baseline="0" dirty="0" smtClean="0"/>
              <a:t> </a:t>
            </a:r>
            <a:r>
              <a:rPr lang="en-US" baseline="0" dirty="0" err="1" smtClean="0"/>
              <a:t>tutkinto-opiskelijoiden</a:t>
            </a:r>
            <a:r>
              <a:rPr lang="en-US" baseline="0" dirty="0" smtClean="0"/>
              <a:t> </a:t>
            </a:r>
            <a:r>
              <a:rPr lang="en-US" baseline="0" dirty="0" err="1" smtClean="0"/>
              <a:t>osalta</a:t>
            </a:r>
            <a:r>
              <a:rPr lang="en-US" baseline="0" dirty="0" smtClean="0"/>
              <a:t>. </a:t>
            </a:r>
            <a:r>
              <a:rPr lang="en-US" baseline="0" dirty="0" err="1" smtClean="0"/>
              <a:t>Mutta</a:t>
            </a:r>
            <a:r>
              <a:rPr lang="en-US" baseline="0" dirty="0" smtClean="0"/>
              <a:t> </a:t>
            </a:r>
            <a:r>
              <a:rPr lang="en-US" baseline="0" dirty="0" err="1" smtClean="0"/>
              <a:t>ei</a:t>
            </a:r>
            <a:r>
              <a:rPr lang="en-US" baseline="0" dirty="0" smtClean="0"/>
              <a:t> </a:t>
            </a:r>
            <a:r>
              <a:rPr lang="en-US" baseline="0" dirty="0" err="1" smtClean="0"/>
              <a:t>jatkuvan</a:t>
            </a:r>
            <a:r>
              <a:rPr lang="en-US" baseline="0" dirty="0" smtClean="0"/>
              <a:t> </a:t>
            </a:r>
            <a:r>
              <a:rPr lang="en-US" baseline="0" dirty="0" err="1" smtClean="0"/>
              <a:t>oppimisen</a:t>
            </a:r>
            <a:r>
              <a:rPr lang="en-US" baseline="0" dirty="0" smtClean="0"/>
              <a:t>!</a:t>
            </a:r>
            <a:endParaRPr lang="en-US" dirty="0" smtClean="0"/>
          </a:p>
          <a:p>
            <a:endParaRPr lang="en-US" dirty="0" smtClean="0"/>
          </a:p>
          <a:p>
            <a:r>
              <a:rPr lang="en-US" dirty="0" err="1" smtClean="0"/>
              <a:t>Laadukas</a:t>
            </a:r>
            <a:r>
              <a:rPr lang="en-US" dirty="0" smtClean="0"/>
              <a:t> </a:t>
            </a:r>
            <a:r>
              <a:rPr lang="en-US" dirty="0" err="1" smtClean="0"/>
              <a:t>verkko-opetus</a:t>
            </a:r>
            <a:r>
              <a:rPr lang="en-US" dirty="0" smtClean="0"/>
              <a:t> </a:t>
            </a:r>
            <a:r>
              <a:rPr lang="en-US" dirty="0" err="1" smtClean="0"/>
              <a:t>kalliimpaa</a:t>
            </a:r>
            <a:r>
              <a:rPr lang="en-US" dirty="0" smtClean="0"/>
              <a:t> </a:t>
            </a:r>
            <a:r>
              <a:rPr lang="en-US" dirty="0" err="1" smtClean="0"/>
              <a:t>kuin</a:t>
            </a:r>
            <a:r>
              <a:rPr lang="en-US" dirty="0" smtClean="0"/>
              <a:t> “</a:t>
            </a:r>
            <a:r>
              <a:rPr lang="en-US" dirty="0" err="1" smtClean="0"/>
              <a:t>tavallinen</a:t>
            </a:r>
            <a:r>
              <a:rPr lang="en-US" dirty="0" smtClean="0"/>
              <a:t>”, </a:t>
            </a:r>
            <a:r>
              <a:rPr lang="en-US" dirty="0" err="1" smtClean="0"/>
              <a:t>ks</a:t>
            </a:r>
            <a:r>
              <a:rPr lang="en-US" dirty="0" smtClean="0"/>
              <a:t>. </a:t>
            </a:r>
            <a:r>
              <a:rPr lang="en-US" dirty="0" err="1" smtClean="0"/>
              <a:t>Esim</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COLLABORATION, ALLIANCE, AND MERGER AMONG HIGHER EDUCATION INSTITUTIONS OECD Education Working Paper No. 160 Jonathan Williams, Consultant to the OECD Directorate for Education and Skills, Policy Advice and Implementation Division 2017</a:t>
            </a:r>
          </a:p>
          <a:p>
            <a:endParaRPr lang="en-US" dirty="0" smtClean="0"/>
          </a:p>
          <a:p>
            <a:r>
              <a:rPr lang="en-US" dirty="0" err="1" smtClean="0"/>
              <a:t>Toimintatapa</a:t>
            </a:r>
            <a:r>
              <a:rPr lang="en-US" dirty="0" smtClean="0"/>
              <a:t>, </a:t>
            </a:r>
            <a:r>
              <a:rPr lang="en-US" dirty="0" err="1" smtClean="0"/>
              <a:t>jossa</a:t>
            </a:r>
            <a:r>
              <a:rPr lang="en-US" dirty="0" smtClean="0"/>
              <a:t> </a:t>
            </a:r>
            <a:r>
              <a:rPr lang="en-US" dirty="0" err="1" smtClean="0"/>
              <a:t>kaikki</a:t>
            </a:r>
            <a:r>
              <a:rPr lang="en-US" dirty="0" smtClean="0"/>
              <a:t> </a:t>
            </a:r>
            <a:r>
              <a:rPr lang="en-US" dirty="0" err="1" smtClean="0"/>
              <a:t>erilliset</a:t>
            </a:r>
            <a:r>
              <a:rPr lang="en-US" dirty="0" smtClean="0"/>
              <a:t> </a:t>
            </a:r>
            <a:r>
              <a:rPr lang="en-US" dirty="0" err="1" smtClean="0"/>
              <a:t>korkeakoulut</a:t>
            </a:r>
            <a:r>
              <a:rPr lang="en-US" dirty="0" smtClean="0"/>
              <a:t> </a:t>
            </a:r>
            <a:r>
              <a:rPr lang="en-US" dirty="0" err="1" smtClean="0"/>
              <a:t>suunnittelevat</a:t>
            </a:r>
            <a:r>
              <a:rPr lang="en-US" dirty="0" smtClean="0"/>
              <a:t> </a:t>
            </a:r>
            <a:r>
              <a:rPr lang="en-US" dirty="0" err="1" smtClean="0"/>
              <a:t>itsenäisesti</a:t>
            </a:r>
            <a:r>
              <a:rPr lang="en-US" dirty="0" smtClean="0"/>
              <a:t> </a:t>
            </a:r>
            <a:r>
              <a:rPr lang="en-US" dirty="0" err="1" smtClean="0"/>
              <a:t>tarjontansa</a:t>
            </a:r>
            <a:r>
              <a:rPr lang="en-US" dirty="0" smtClean="0"/>
              <a:t> ja </a:t>
            </a:r>
            <a:r>
              <a:rPr lang="en-US" dirty="0" err="1" smtClean="0"/>
              <a:t>avaavat</a:t>
            </a:r>
            <a:r>
              <a:rPr lang="en-US" dirty="0" smtClean="0"/>
              <a:t> </a:t>
            </a:r>
            <a:r>
              <a:rPr lang="en-US" dirty="0" err="1" smtClean="0"/>
              <a:t>osallistumisen</a:t>
            </a:r>
            <a:r>
              <a:rPr lang="en-US" dirty="0" smtClean="0"/>
              <a:t> </a:t>
            </a:r>
            <a:r>
              <a:rPr lang="en-US" dirty="0" err="1" smtClean="0"/>
              <a:t>mahdollisuuksia</a:t>
            </a:r>
            <a:r>
              <a:rPr lang="en-US" dirty="0" smtClean="0"/>
              <a:t> </a:t>
            </a:r>
            <a:r>
              <a:rPr lang="en-US" dirty="0" err="1" smtClean="0"/>
              <a:t>HO:n</a:t>
            </a:r>
            <a:r>
              <a:rPr lang="en-US" dirty="0" smtClean="0"/>
              <a:t> </a:t>
            </a:r>
            <a:r>
              <a:rPr lang="en-US" dirty="0" err="1" smtClean="0"/>
              <a:t>mukaisesti</a:t>
            </a:r>
            <a:r>
              <a:rPr lang="en-US" dirty="0" smtClean="0"/>
              <a:t> </a:t>
            </a:r>
            <a:r>
              <a:rPr lang="en-US" dirty="0" err="1" smtClean="0"/>
              <a:t>ei</a:t>
            </a:r>
            <a:r>
              <a:rPr lang="en-US" dirty="0" smtClean="0"/>
              <a:t> ole </a:t>
            </a:r>
            <a:r>
              <a:rPr lang="en-US" dirty="0" err="1" smtClean="0"/>
              <a:t>järkevää</a:t>
            </a:r>
            <a:r>
              <a:rPr lang="en-US" dirty="0" smtClean="0"/>
              <a:t> (</a:t>
            </a:r>
            <a:r>
              <a:rPr lang="en-US" dirty="0" err="1" smtClean="0"/>
              <a:t>kallista</a:t>
            </a:r>
            <a:r>
              <a:rPr lang="en-US" dirty="0" smtClean="0"/>
              <a:t> </a:t>
            </a:r>
            <a:r>
              <a:rPr lang="en-US" dirty="0" err="1" smtClean="0"/>
              <a:t>eikä</a:t>
            </a:r>
            <a:r>
              <a:rPr lang="en-US" dirty="0" smtClean="0"/>
              <a:t> </a:t>
            </a:r>
            <a:r>
              <a:rPr lang="en-US" dirty="0" err="1" smtClean="0"/>
              <a:t>lisää</a:t>
            </a:r>
            <a:r>
              <a:rPr lang="en-US" dirty="0" smtClean="0"/>
              <a:t> </a:t>
            </a:r>
            <a:r>
              <a:rPr lang="en-US" dirty="0" err="1" smtClean="0"/>
              <a:t>oppimisen</a:t>
            </a:r>
            <a:r>
              <a:rPr lang="en-US" dirty="0" smtClean="0"/>
              <a:t> </a:t>
            </a:r>
            <a:r>
              <a:rPr lang="en-US" dirty="0" err="1" smtClean="0"/>
              <a:t>mahdollisuuksia</a:t>
            </a:r>
            <a:r>
              <a:rPr lang="en-US" dirty="0" smtClean="0"/>
              <a:t>)</a:t>
            </a:r>
          </a:p>
          <a:p>
            <a:endParaRPr lang="en-US" dirty="0" smtClean="0"/>
          </a:p>
          <a:p>
            <a:r>
              <a:rPr lang="en-US" dirty="0" err="1" smtClean="0"/>
              <a:t>Tarjontaa</a:t>
            </a:r>
            <a:r>
              <a:rPr lang="en-US" dirty="0" smtClean="0"/>
              <a:t> </a:t>
            </a:r>
            <a:r>
              <a:rPr lang="en-US" dirty="0" err="1" smtClean="0"/>
              <a:t>täytyy</a:t>
            </a:r>
            <a:r>
              <a:rPr lang="en-US" dirty="0" smtClean="0"/>
              <a:t> </a:t>
            </a:r>
            <a:r>
              <a:rPr lang="en-US" dirty="0" err="1" smtClean="0"/>
              <a:t>suunnitella</a:t>
            </a:r>
            <a:r>
              <a:rPr lang="en-US" dirty="0" smtClean="0"/>
              <a:t> ja </a:t>
            </a:r>
            <a:r>
              <a:rPr lang="en-US" dirty="0" err="1" smtClean="0"/>
              <a:t>koordinoida</a:t>
            </a:r>
            <a:r>
              <a:rPr lang="en-US" dirty="0" smtClean="0"/>
              <a:t>. </a:t>
            </a:r>
            <a:r>
              <a:rPr lang="en-US" dirty="0" err="1" smtClean="0"/>
              <a:t>Esimerkkejä</a:t>
            </a:r>
            <a:r>
              <a:rPr lang="en-US" dirty="0" smtClean="0"/>
              <a:t> on </a:t>
            </a:r>
            <a:r>
              <a:rPr lang="en-US" dirty="0" err="1" smtClean="0"/>
              <a:t>ollut</a:t>
            </a:r>
            <a:r>
              <a:rPr lang="en-US" dirty="0" smtClean="0"/>
              <a:t> </a:t>
            </a:r>
            <a:r>
              <a:rPr lang="en-US" dirty="0" err="1" smtClean="0"/>
              <a:t>pitkään</a:t>
            </a:r>
            <a:r>
              <a:rPr lang="en-US" dirty="0" smtClean="0"/>
              <a:t> (</a:t>
            </a:r>
            <a:r>
              <a:rPr lang="en-US" dirty="0" err="1" smtClean="0"/>
              <a:t>esim</a:t>
            </a:r>
            <a:r>
              <a:rPr lang="en-US" dirty="0" smtClean="0"/>
              <a:t>. </a:t>
            </a:r>
            <a:r>
              <a:rPr lang="en-US" dirty="0" err="1" smtClean="0">
                <a:hlinkClick r:id="rId3"/>
              </a:rPr>
              <a:t>Psykonet</a:t>
            </a:r>
            <a:r>
              <a:rPr lang="en-US" dirty="0" smtClean="0"/>
              <a:t>, </a:t>
            </a:r>
            <a:r>
              <a:rPr lang="en-US" dirty="0" err="1" smtClean="0"/>
              <a:t>sosnet</a:t>
            </a:r>
            <a:r>
              <a:rPr lang="en-US" dirty="0" smtClean="0"/>
              <a:t>, </a:t>
            </a:r>
            <a:r>
              <a:rPr lang="en-US" dirty="0" err="1" smtClean="0"/>
              <a:t>asianet</a:t>
            </a:r>
            <a:r>
              <a:rPr lang="en-US" dirty="0" smtClean="0"/>
              <a:t>, </a:t>
            </a:r>
            <a:r>
              <a:rPr lang="en-US" dirty="0" err="1" smtClean="0"/>
              <a:t>yunet</a:t>
            </a:r>
            <a:r>
              <a:rPr lang="en-US" dirty="0" smtClean="0"/>
              <a:t>), </a:t>
            </a:r>
            <a:r>
              <a:rPr lang="en-US" dirty="0" err="1" smtClean="0"/>
              <a:t>mutta</a:t>
            </a:r>
            <a:r>
              <a:rPr lang="en-US" dirty="0" smtClean="0"/>
              <a:t> </a:t>
            </a:r>
            <a:r>
              <a:rPr lang="en-US" dirty="0" err="1" smtClean="0"/>
              <a:t>HO:n</a:t>
            </a:r>
            <a:r>
              <a:rPr lang="en-US" dirty="0" smtClean="0"/>
              <a:t> </a:t>
            </a:r>
            <a:r>
              <a:rPr lang="en-US" dirty="0" err="1" smtClean="0"/>
              <a:t>tavoitetila</a:t>
            </a:r>
            <a:r>
              <a:rPr lang="en-US" dirty="0" smtClean="0"/>
              <a:t> </a:t>
            </a:r>
            <a:r>
              <a:rPr lang="en-US" dirty="0" err="1" smtClean="0"/>
              <a:t>edellyttäisi</a:t>
            </a:r>
            <a:r>
              <a:rPr lang="en-US" dirty="0" smtClean="0"/>
              <a:t> </a:t>
            </a:r>
            <a:r>
              <a:rPr lang="en-US" dirty="0" err="1" smtClean="0"/>
              <a:t>tätä</a:t>
            </a:r>
            <a:r>
              <a:rPr lang="en-US" dirty="0" smtClean="0"/>
              <a:t> </a:t>
            </a:r>
            <a:r>
              <a:rPr lang="en-US" dirty="0" err="1" smtClean="0"/>
              <a:t>paljon</a:t>
            </a:r>
            <a:r>
              <a:rPr lang="en-US" dirty="0" smtClean="0"/>
              <a:t> </a:t>
            </a:r>
            <a:r>
              <a:rPr lang="en-US" dirty="0" err="1" smtClean="0"/>
              <a:t>laajemmin</a:t>
            </a:r>
            <a:r>
              <a:rPr lang="en-US" dirty="0" smtClean="0"/>
              <a:t> (</a:t>
            </a:r>
            <a:r>
              <a:rPr lang="en-US" dirty="0" err="1" smtClean="0"/>
              <a:t>miten</a:t>
            </a:r>
            <a:r>
              <a:rPr lang="en-US" dirty="0" smtClean="0"/>
              <a:t> </a:t>
            </a:r>
            <a:r>
              <a:rPr lang="en-US" dirty="0" err="1" smtClean="0"/>
              <a:t>laajasti</a:t>
            </a:r>
            <a:r>
              <a:rPr lang="en-US" dirty="0" smtClean="0"/>
              <a:t>?)</a:t>
            </a:r>
          </a:p>
          <a:p>
            <a:endParaRPr lang="fi-FI" dirty="0"/>
          </a:p>
        </p:txBody>
      </p:sp>
      <p:sp>
        <p:nvSpPr>
          <p:cNvPr id="4" name="Dian numeron paikkamerkki 3"/>
          <p:cNvSpPr>
            <a:spLocks noGrp="1"/>
          </p:cNvSpPr>
          <p:nvPr>
            <p:ph type="sldNum" sz="quarter" idx="10"/>
          </p:nvPr>
        </p:nvSpPr>
        <p:spPr/>
        <p:txBody>
          <a:bodyPr/>
          <a:lstStyle/>
          <a:p>
            <a:fld id="{0433CE14-C27A-42FB-A7CF-16D08FB8F53C}" type="slidenum">
              <a:rPr lang="fi-FI" smtClean="0"/>
              <a:pPr/>
              <a:t>13</a:t>
            </a:fld>
            <a:endParaRPr lang="fi-FI"/>
          </a:p>
        </p:txBody>
      </p:sp>
    </p:spTree>
    <p:extLst>
      <p:ext uri="{BB962C8B-B14F-4D97-AF65-F5344CB8AC3E}">
        <p14:creationId xmlns:p14="http://schemas.microsoft.com/office/powerpoint/2010/main" val="266077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Esim. hallinto-oikeuden</a:t>
            </a:r>
            <a:r>
              <a:rPr lang="fi-FI" baseline="0" dirty="0" smtClean="0"/>
              <a:t> kurssi voi olla kaikkea kolmea, jollekin se on yleissivistystä, joillekin osa pyrkimistä tutkinto-opiskelijaksi ja jollekin hyvin käytännönläheistä tieto jota </a:t>
            </a:r>
            <a:r>
              <a:rPr lang="fi-FI" baseline="0" dirty="0" err="1" smtClean="0"/>
              <a:t>tärvitsee</a:t>
            </a:r>
            <a:r>
              <a:rPr lang="fi-FI" baseline="0" dirty="0" smtClean="0"/>
              <a:t> töissä- kaikkein käytännöllisintä voi olla teoria</a:t>
            </a:r>
          </a:p>
          <a:p>
            <a:endParaRPr lang="fi-FI" baseline="0" dirty="0" smtClean="0"/>
          </a:p>
          <a:p>
            <a:r>
              <a:rPr lang="fi-FI" baseline="0" dirty="0" smtClean="0"/>
              <a:t>KOPO selonteossa visiotyö, mutta tässä vaiheessa ei enempää kerrottavaa</a:t>
            </a:r>
          </a:p>
          <a:p>
            <a:endParaRPr lang="fi-FI" baseline="0" dirty="0" smtClean="0"/>
          </a:p>
          <a:p>
            <a:r>
              <a:rPr lang="fi-FI" baseline="0" dirty="0" smtClean="0"/>
              <a:t>Miten lisätä mahdollisuuksia osallistua. Edellisellä kalvolla kuvattiin isoa toiminnallista uudistusta jonka mukaisesti tarjontaa voitaisiin lisätä. Voisi kuitenkin olla että maksuttomuus olisi joillekin ryhmille avuksi. Korona-aikana korkeakoulut ovat jo tarjonneet opintoja maksutta työttömille. Toisaalta esimerkiksi joidenkin kurssien avaaminen voisi olla korkeakouluille kannattavampaa jos voisi periä suurempia maksuja.</a:t>
            </a:r>
            <a:endParaRPr lang="fi-FI" dirty="0"/>
          </a:p>
        </p:txBody>
      </p:sp>
      <p:sp>
        <p:nvSpPr>
          <p:cNvPr id="4" name="Dian numeron paikkamerkki 3"/>
          <p:cNvSpPr>
            <a:spLocks noGrp="1"/>
          </p:cNvSpPr>
          <p:nvPr>
            <p:ph type="sldNum" sz="quarter" idx="10"/>
          </p:nvPr>
        </p:nvSpPr>
        <p:spPr/>
        <p:txBody>
          <a:bodyPr/>
          <a:lstStyle/>
          <a:p>
            <a:fld id="{0433CE14-C27A-42FB-A7CF-16D08FB8F53C}" type="slidenum">
              <a:rPr lang="fi-FI" smtClean="0"/>
              <a:pPr/>
              <a:t>14</a:t>
            </a:fld>
            <a:endParaRPr lang="fi-FI"/>
          </a:p>
        </p:txBody>
      </p:sp>
    </p:spTree>
    <p:extLst>
      <p:ext uri="{BB962C8B-B14F-4D97-AF65-F5344CB8AC3E}">
        <p14:creationId xmlns:p14="http://schemas.microsoft.com/office/powerpoint/2010/main" val="97320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smtClean="0"/>
              <a:t>Lisäksi: erikoistumiskoulutukset ja maahanmuuttajien valmentava yliopistolakiin:</a:t>
            </a:r>
            <a:r>
              <a:rPr lang="fi-FI" baseline="0" dirty="0" smtClean="0"/>
              <a:t> ei mainittu kalvolla</a:t>
            </a:r>
            <a:endParaRPr lang="fi-FI"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smtClean="0"/>
              <a:t>(Vaihtoehtoisesti olisi luotava säännöksissä asti rahoitusmallien ulkopuolelta julkisesti rahoitetun lyhytkestoisen koulutuksen muoto. Joka tapauksessa tavoitteena tulisi olla, että korkeakoulujen perusrahoituksen allokoitumiseen ei vaikuta avustuksella tai muulla korkeakoulujen perusrahoituksen ulkopuolisella rahoituksella toteutettu koulutus. )</a:t>
            </a:r>
          </a:p>
          <a:p>
            <a:endParaRPr lang="fi-FI" dirty="0"/>
          </a:p>
        </p:txBody>
      </p:sp>
      <p:sp>
        <p:nvSpPr>
          <p:cNvPr id="4" name="Dian numeron paikkamerkki 3"/>
          <p:cNvSpPr>
            <a:spLocks noGrp="1"/>
          </p:cNvSpPr>
          <p:nvPr>
            <p:ph type="sldNum" sz="quarter" idx="10"/>
          </p:nvPr>
        </p:nvSpPr>
        <p:spPr/>
        <p:txBody>
          <a:bodyPr/>
          <a:lstStyle/>
          <a:p>
            <a:fld id="{0433CE14-C27A-42FB-A7CF-16D08FB8F53C}" type="slidenum">
              <a:rPr lang="fi-FI" smtClean="0"/>
              <a:pPr/>
              <a:t>15</a:t>
            </a:fld>
            <a:endParaRPr lang="fi-FI"/>
          </a:p>
        </p:txBody>
      </p:sp>
    </p:spTree>
    <p:extLst>
      <p:ext uri="{BB962C8B-B14F-4D97-AF65-F5344CB8AC3E}">
        <p14:creationId xmlns:p14="http://schemas.microsoft.com/office/powerpoint/2010/main" val="2780778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90661">
              <a:defRPr/>
            </a:pPr>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7F964C-ECC9-4FE3-B24F-7EEBA78F8D94}" type="slidenum">
              <a:rPr kumimoji="0" lang="fi-FI" sz="1300" b="0" i="0" u="none" strike="noStrike" kern="1200" cap="none" spc="0" normalizeH="0" baseline="0" noProof="0" smtClean="0">
                <a:ln>
                  <a:noFill/>
                </a:ln>
                <a:solidFill>
                  <a:prstClr val="black"/>
                </a:solidFill>
                <a:effectLst/>
                <a:uLnTx/>
                <a:uFillTx/>
                <a:latin typeface="Calibri" pitchFamily="34" charset="0"/>
                <a:ea typeface="Geneva" pitchFamily="12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fi-FI" sz="1300" b="0" i="0" u="none" strike="noStrike" kern="1200" cap="none" spc="0" normalizeH="0" baseline="0" noProof="0">
              <a:ln>
                <a:noFill/>
              </a:ln>
              <a:solidFill>
                <a:prstClr val="black"/>
              </a:solidFill>
              <a:effectLst/>
              <a:uLnTx/>
              <a:uFillTx/>
              <a:latin typeface="Calibri" pitchFamily="34" charset="0"/>
              <a:ea typeface="Geneva" pitchFamily="124" charset="-128"/>
              <a:cs typeface="+mn-cs"/>
            </a:endParaRPr>
          </a:p>
        </p:txBody>
      </p:sp>
    </p:spTree>
    <p:extLst>
      <p:ext uri="{BB962C8B-B14F-4D97-AF65-F5344CB8AC3E}">
        <p14:creationId xmlns:p14="http://schemas.microsoft.com/office/powerpoint/2010/main" val="261912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90661">
              <a:defRPr/>
            </a:pPr>
            <a:endParaRPr lang="fi-FI" sz="1100" i="1" dirty="0"/>
          </a:p>
        </p:txBody>
      </p:sp>
      <p:sp>
        <p:nvSpPr>
          <p:cNvPr id="4" name="Dian numeron paikkamerkki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C67AFBA-6F82-3643-B895-40989DC573A9}" type="slidenum">
              <a:rPr kumimoji="0" lang="fi-FI" sz="1300" b="0" i="0" u="none" strike="noStrike" kern="1200" cap="none" spc="0" normalizeH="0" baseline="0" noProof="0" smtClean="0">
                <a:ln>
                  <a:noFill/>
                </a:ln>
                <a:solidFill>
                  <a:prstClr val="black"/>
                </a:solidFill>
                <a:effectLst/>
                <a:uLnTx/>
                <a:uFillTx/>
                <a:latin typeface="Calibri" pitchFamily="34" charset="0"/>
                <a:ea typeface="Geneva" pitchFamily="12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fi-FI" sz="1300" b="0" i="0" u="none" strike="noStrike" kern="1200" cap="none" spc="0" normalizeH="0" baseline="0" noProof="0">
              <a:ln>
                <a:noFill/>
              </a:ln>
              <a:solidFill>
                <a:prstClr val="black"/>
              </a:solidFill>
              <a:effectLst/>
              <a:uLnTx/>
              <a:uFillTx/>
              <a:latin typeface="Calibri" pitchFamily="34" charset="0"/>
              <a:ea typeface="Geneva" pitchFamily="124" charset="-128"/>
              <a:cs typeface="+mn-cs"/>
            </a:endParaRPr>
          </a:p>
        </p:txBody>
      </p:sp>
    </p:spTree>
    <p:extLst>
      <p:ext uri="{BB962C8B-B14F-4D97-AF65-F5344CB8AC3E}">
        <p14:creationId xmlns:p14="http://schemas.microsoft.com/office/powerpoint/2010/main" val="35866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100" i="1" dirty="0"/>
          </a:p>
        </p:txBody>
      </p:sp>
      <p:sp>
        <p:nvSpPr>
          <p:cNvPr id="4" name="Dian numeron paikkamerkki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C67AFBA-6F82-3643-B895-40989DC573A9}" type="slidenum">
              <a:rPr kumimoji="0" lang="fi-FI" sz="1300" b="0" i="0" u="none" strike="noStrike" kern="1200" cap="none" spc="0" normalizeH="0" baseline="0" noProof="0" smtClean="0">
                <a:ln>
                  <a:noFill/>
                </a:ln>
                <a:solidFill>
                  <a:prstClr val="black"/>
                </a:solidFill>
                <a:effectLst/>
                <a:uLnTx/>
                <a:uFillTx/>
                <a:latin typeface="Calibri" pitchFamily="34" charset="0"/>
                <a:ea typeface="Geneva" pitchFamily="12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fi-FI" sz="1300" b="0" i="0" u="none" strike="noStrike" kern="1200" cap="none" spc="0" normalizeH="0" baseline="0" noProof="0">
              <a:ln>
                <a:noFill/>
              </a:ln>
              <a:solidFill>
                <a:prstClr val="black"/>
              </a:solidFill>
              <a:effectLst/>
              <a:uLnTx/>
              <a:uFillTx/>
              <a:latin typeface="Calibri" pitchFamily="34" charset="0"/>
              <a:ea typeface="Geneva" pitchFamily="124" charset="-128"/>
              <a:cs typeface="+mn-cs"/>
            </a:endParaRPr>
          </a:p>
        </p:txBody>
      </p:sp>
    </p:spTree>
    <p:extLst>
      <p:ext uri="{BB962C8B-B14F-4D97-AF65-F5344CB8AC3E}">
        <p14:creationId xmlns:p14="http://schemas.microsoft.com/office/powerpoint/2010/main" val="7584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Pääotsikko">
    <p:spTree>
      <p:nvGrpSpPr>
        <p:cNvPr id="1" name=""/>
        <p:cNvGrpSpPr/>
        <p:nvPr/>
      </p:nvGrpSpPr>
      <p:grpSpPr>
        <a:xfrm>
          <a:off x="0" y="0"/>
          <a:ext cx="0" cy="0"/>
          <a:chOff x="0" y="0"/>
          <a:chExt cx="0" cy="0"/>
        </a:xfrm>
      </p:grpSpPr>
      <p:pic>
        <p:nvPicPr>
          <p:cNvPr id="51" name="Kuva 50">
            <a:extLst>
              <a:ext uri="{FF2B5EF4-FFF2-40B4-BE49-F238E27FC236}">
                <a16:creationId xmlns:a16="http://schemas.microsoft.com/office/drawing/2014/main" id="{674E1DF1-D745-334E-A202-ECAD9A3D8CC7}"/>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0" y="0"/>
            <a:ext cx="12192000" cy="6858000"/>
          </a:xfrm>
          <a:prstGeom prst="rect">
            <a:avLst/>
          </a:prstGeom>
        </p:spPr>
      </p:pic>
      <p:sp>
        <p:nvSpPr>
          <p:cNvPr id="10" name="Otsikko 1"/>
          <p:cNvSpPr>
            <a:spLocks noGrp="1"/>
          </p:cNvSpPr>
          <p:nvPr>
            <p:ph type="ctrTitle"/>
          </p:nvPr>
        </p:nvSpPr>
        <p:spPr>
          <a:xfrm>
            <a:off x="911424" y="2468894"/>
            <a:ext cx="7776864" cy="2794037"/>
          </a:xfrm>
        </p:spPr>
        <p:txBody>
          <a:bodyPr anchor="b" anchorCtr="0">
            <a:noAutofit/>
          </a:bodyPr>
          <a:lstStyle>
            <a:lvl1pPr algn="l">
              <a:defRPr sz="5333">
                <a:solidFill>
                  <a:srgbClr val="FFFFFF"/>
                </a:solidFill>
              </a:defRPr>
            </a:lvl1pPr>
          </a:lstStyle>
          <a:p>
            <a:r>
              <a:rPr lang="fi-FI" smtClean="0"/>
              <a:t>Muokkaa perustyyl. napsautt.</a:t>
            </a:r>
            <a:endParaRPr lang="fi-FI" dirty="0"/>
          </a:p>
        </p:txBody>
      </p:sp>
      <p:sp>
        <p:nvSpPr>
          <p:cNvPr id="11" name="Alaotsikko 2"/>
          <p:cNvSpPr>
            <a:spLocks noGrp="1"/>
          </p:cNvSpPr>
          <p:nvPr>
            <p:ph type="subTitle" idx="1"/>
          </p:nvPr>
        </p:nvSpPr>
        <p:spPr>
          <a:xfrm>
            <a:off x="911424" y="5419437"/>
            <a:ext cx="7776864" cy="889884"/>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smtClean="0"/>
              <a:t>Muokkaa alaotsikon perustyyliä napsautt.</a:t>
            </a:r>
            <a:endParaRPr lang="fi-FI" dirty="0"/>
          </a:p>
        </p:txBody>
      </p:sp>
      <p:pic>
        <p:nvPicPr>
          <p:cNvPr id="34" name="Kuva 33" descr="OKM tunnus">
            <a:extLst>
              <a:ext uri="{FF2B5EF4-FFF2-40B4-BE49-F238E27FC236}">
                <a16:creationId xmlns:a16="http://schemas.microsoft.com/office/drawing/2014/main" id="{65741BAE-8E1F-484C-8AC2-B698A4C965E3}"/>
              </a:ext>
            </a:extLst>
          </p:cNvPr>
          <p:cNvPicPr>
            <a:picLocks noChangeAspect="1"/>
          </p:cNvPicPr>
          <p:nvPr/>
        </p:nvPicPr>
        <p:blipFill>
          <a:blip r:embed="rId3"/>
          <a:stretch>
            <a:fillRect/>
          </a:stretch>
        </p:blipFill>
        <p:spPr>
          <a:xfrm>
            <a:off x="801600" y="638400"/>
            <a:ext cx="4927600" cy="880533"/>
          </a:xfrm>
          <a:prstGeom prst="rect">
            <a:avLst/>
          </a:prstGeom>
        </p:spPr>
      </p:pic>
    </p:spTree>
    <p:extLst>
      <p:ext uri="{BB962C8B-B14F-4D97-AF65-F5344CB8AC3E}">
        <p14:creationId xmlns:p14="http://schemas.microsoft.com/office/powerpoint/2010/main" val="1016716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0_Väliotsikko ja kuva 1/3">
    <p:bg>
      <p:bgRef idx="1001">
        <a:schemeClr val="bg2"/>
      </p:bgRef>
    </p:bg>
    <p:spTree>
      <p:nvGrpSpPr>
        <p:cNvPr id="1" name=""/>
        <p:cNvGrpSpPr/>
        <p:nvPr/>
      </p:nvGrpSpPr>
      <p:grpSpPr>
        <a:xfrm>
          <a:off x="0" y="0"/>
          <a:ext cx="0" cy="0"/>
          <a:chOff x="0" y="0"/>
          <a:chExt cx="0" cy="0"/>
        </a:xfrm>
      </p:grpSpPr>
      <p:sp>
        <p:nvSpPr>
          <p:cNvPr id="7" name="Kuvan paikkamerkki 13">
            <a:extLst>
              <a:ext uri="{FF2B5EF4-FFF2-40B4-BE49-F238E27FC236}">
                <a16:creationId xmlns:a16="http://schemas.microsoft.com/office/drawing/2014/main" id="{5602F7D5-9303-9C46-A40B-89792C6EDCF4}"/>
              </a:ext>
            </a:extLst>
          </p:cNvPr>
          <p:cNvSpPr>
            <a:spLocks noGrp="1"/>
          </p:cNvSpPr>
          <p:nvPr>
            <p:ph type="pic" sz="quarter" idx="13"/>
          </p:nvPr>
        </p:nvSpPr>
        <p:spPr>
          <a:xfrm>
            <a:off x="7734680" y="1"/>
            <a:ext cx="4456371" cy="6859185"/>
          </a:xfrm>
          <a:custGeom>
            <a:avLst/>
            <a:gdLst>
              <a:gd name="connsiteX0" fmla="*/ 770354 w 3342278"/>
              <a:gd name="connsiteY0" fmla="*/ 0 h 5144389"/>
              <a:gd name="connsiteX1" fmla="*/ 3342278 w 3342278"/>
              <a:gd name="connsiteY1" fmla="*/ 0 h 5144389"/>
              <a:gd name="connsiteX2" fmla="*/ 3342278 w 3342278"/>
              <a:gd name="connsiteY2" fmla="*/ 5144389 h 5144389"/>
              <a:gd name="connsiteX3" fmla="*/ 770608 w 3342278"/>
              <a:gd name="connsiteY3" fmla="*/ 5144389 h 5144389"/>
              <a:gd name="connsiteX4" fmla="*/ 228682 w 3342278"/>
              <a:gd name="connsiteY4" fmla="*/ 4017011 h 5144389"/>
              <a:gd name="connsiteX5" fmla="*/ 228682 w 3342278"/>
              <a:gd name="connsiteY5" fmla="*/ 4017010 h 5144389"/>
              <a:gd name="connsiteX6" fmla="*/ 770354 w 3342278"/>
              <a:gd name="connsiteY6" fmla="*/ 0 h 514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278" h="5144389">
                <a:moveTo>
                  <a:pt x="770354" y="0"/>
                </a:moveTo>
                <a:lnTo>
                  <a:pt x="3342278" y="0"/>
                </a:lnTo>
                <a:lnTo>
                  <a:pt x="3342278" y="5144389"/>
                </a:lnTo>
                <a:lnTo>
                  <a:pt x="770608" y="5144389"/>
                </a:lnTo>
                <a:cubicBezTo>
                  <a:pt x="540216" y="4794542"/>
                  <a:pt x="357942" y="4415355"/>
                  <a:pt x="228682" y="4017011"/>
                </a:cubicBezTo>
                <a:lnTo>
                  <a:pt x="228682" y="4017010"/>
                </a:lnTo>
                <a:cubicBezTo>
                  <a:pt x="-210148" y="2665259"/>
                  <a:pt x="-10897" y="1187625"/>
                  <a:pt x="770354" y="0"/>
                </a:cubicBezTo>
                <a:close/>
              </a:path>
            </a:pathLst>
          </a:custGeom>
        </p:spPr>
        <p:txBody>
          <a:bodyPr wrap="square">
            <a:noAutofit/>
          </a:bodyPr>
          <a:lstStyle/>
          <a:p>
            <a:r>
              <a:rPr lang="fi-FI" smtClean="0"/>
              <a:t>Lisää kuva napsauttamalla kuvaketta</a:t>
            </a:r>
            <a:endParaRPr lang="fi-FI"/>
          </a:p>
        </p:txBody>
      </p:sp>
      <p:sp>
        <p:nvSpPr>
          <p:cNvPr id="10" name="Otsikko 1"/>
          <p:cNvSpPr>
            <a:spLocks noGrp="1"/>
          </p:cNvSpPr>
          <p:nvPr>
            <p:ph type="ctrTitle"/>
          </p:nvPr>
        </p:nvSpPr>
        <p:spPr>
          <a:xfrm>
            <a:off x="575999" y="548680"/>
            <a:ext cx="6960000" cy="3956083"/>
          </a:xfrm>
        </p:spPr>
        <p:txBody>
          <a:bodyPr anchor="b" anchorCtr="0">
            <a:noAutofit/>
          </a:bodyPr>
          <a:lstStyle>
            <a:lvl1pPr algn="l">
              <a:defRPr sz="5333">
                <a:solidFill>
                  <a:schemeClr val="tx1"/>
                </a:solidFill>
              </a:defRPr>
            </a:lvl1pPr>
          </a:lstStyle>
          <a:p>
            <a:r>
              <a:rPr lang="fi-FI" smtClean="0"/>
              <a:t>Muokkaa perustyyl. napsautt.</a:t>
            </a:r>
            <a:endParaRPr lang="fi-FI" dirty="0"/>
          </a:p>
        </p:txBody>
      </p:sp>
      <p:sp>
        <p:nvSpPr>
          <p:cNvPr id="11" name="Alaotsikko 2"/>
          <p:cNvSpPr>
            <a:spLocks noGrp="1"/>
          </p:cNvSpPr>
          <p:nvPr>
            <p:ph type="subTitle" idx="1"/>
          </p:nvPr>
        </p:nvSpPr>
        <p:spPr>
          <a:xfrm>
            <a:off x="576000" y="4677139"/>
            <a:ext cx="6960000" cy="2016224"/>
          </a:xfrm>
        </p:spPr>
        <p:txBody>
          <a:bodyPr>
            <a:normAutofit/>
          </a:bodyPr>
          <a:lstStyle>
            <a:lvl1pPr marL="0" indent="0" algn="l">
              <a:spcBef>
                <a:spcPts val="0"/>
              </a:spcBef>
              <a:buNone/>
              <a:defRPr sz="24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74080543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1_Väliotsikko ja kuva 2/3">
    <p:bg>
      <p:bgRef idx="1001">
        <a:schemeClr val="bg2"/>
      </p:bgRef>
    </p:bg>
    <p:spTree>
      <p:nvGrpSpPr>
        <p:cNvPr id="1" name=""/>
        <p:cNvGrpSpPr/>
        <p:nvPr/>
      </p:nvGrpSpPr>
      <p:grpSpPr>
        <a:xfrm>
          <a:off x="0" y="0"/>
          <a:ext cx="0" cy="0"/>
          <a:chOff x="0" y="0"/>
          <a:chExt cx="0" cy="0"/>
        </a:xfrm>
      </p:grpSpPr>
      <p:sp>
        <p:nvSpPr>
          <p:cNvPr id="7" name="Kuvan paikkamerkki 13">
            <a:extLst>
              <a:ext uri="{FF2B5EF4-FFF2-40B4-BE49-F238E27FC236}">
                <a16:creationId xmlns:a16="http://schemas.microsoft.com/office/drawing/2014/main" id="{0B938A23-8DC8-504B-8946-832E4E2D79DC}"/>
              </a:ext>
            </a:extLst>
          </p:cNvPr>
          <p:cNvSpPr>
            <a:spLocks noGrp="1"/>
          </p:cNvSpPr>
          <p:nvPr>
            <p:ph type="pic" sz="quarter" idx="13"/>
          </p:nvPr>
        </p:nvSpPr>
        <p:spPr>
          <a:xfrm>
            <a:off x="3973189" y="1"/>
            <a:ext cx="8218811" cy="6859185"/>
          </a:xfrm>
          <a:custGeom>
            <a:avLst/>
            <a:gdLst>
              <a:gd name="connsiteX0" fmla="*/ 769741 w 6164108"/>
              <a:gd name="connsiteY0" fmla="*/ 0 h 5144389"/>
              <a:gd name="connsiteX1" fmla="*/ 6164108 w 6164108"/>
              <a:gd name="connsiteY1" fmla="*/ 0 h 5144389"/>
              <a:gd name="connsiteX2" fmla="*/ 6164108 w 6164108"/>
              <a:gd name="connsiteY2" fmla="*/ 5144389 h 5144389"/>
              <a:gd name="connsiteX3" fmla="*/ 769995 w 6164108"/>
              <a:gd name="connsiteY3" fmla="*/ 5144389 h 5144389"/>
              <a:gd name="connsiteX4" fmla="*/ 228500 w 6164108"/>
              <a:gd name="connsiteY4" fmla="*/ 4017011 h 5144389"/>
              <a:gd name="connsiteX5" fmla="*/ 228500 w 6164108"/>
              <a:gd name="connsiteY5" fmla="*/ 4017010 h 5144389"/>
              <a:gd name="connsiteX6" fmla="*/ 769741 w 6164108"/>
              <a:gd name="connsiteY6" fmla="*/ 0 h 514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4108" h="5144389">
                <a:moveTo>
                  <a:pt x="769741" y="0"/>
                </a:moveTo>
                <a:lnTo>
                  <a:pt x="6164108" y="0"/>
                </a:lnTo>
                <a:lnTo>
                  <a:pt x="6164108" y="5144389"/>
                </a:lnTo>
                <a:lnTo>
                  <a:pt x="769995" y="5144389"/>
                </a:lnTo>
                <a:cubicBezTo>
                  <a:pt x="539785" y="4794542"/>
                  <a:pt x="357657" y="4415355"/>
                  <a:pt x="228500" y="4017011"/>
                </a:cubicBezTo>
                <a:lnTo>
                  <a:pt x="228500" y="4017010"/>
                </a:lnTo>
                <a:cubicBezTo>
                  <a:pt x="-209981" y="2665259"/>
                  <a:pt x="-10889" y="1187625"/>
                  <a:pt x="769741" y="0"/>
                </a:cubicBezTo>
                <a:close/>
              </a:path>
            </a:pathLst>
          </a:custGeom>
        </p:spPr>
        <p:txBody>
          <a:bodyPr wrap="square">
            <a:noAutofit/>
          </a:bodyPr>
          <a:lstStyle/>
          <a:p>
            <a:r>
              <a:rPr lang="fi-FI" smtClean="0"/>
              <a:t>Lisää kuva napsauttamalla kuvaketta</a:t>
            </a:r>
            <a:endParaRPr lang="fi-FI"/>
          </a:p>
        </p:txBody>
      </p:sp>
      <p:sp>
        <p:nvSpPr>
          <p:cNvPr id="10" name="Otsikko 1"/>
          <p:cNvSpPr>
            <a:spLocks noGrp="1"/>
          </p:cNvSpPr>
          <p:nvPr>
            <p:ph type="ctrTitle"/>
          </p:nvPr>
        </p:nvSpPr>
        <p:spPr>
          <a:xfrm>
            <a:off x="575999" y="548680"/>
            <a:ext cx="3360000" cy="3956083"/>
          </a:xfrm>
        </p:spPr>
        <p:txBody>
          <a:bodyPr anchor="b" anchorCtr="0">
            <a:noAutofit/>
          </a:bodyPr>
          <a:lstStyle>
            <a:lvl1pPr algn="l">
              <a:defRPr sz="5333">
                <a:solidFill>
                  <a:schemeClr val="tx1"/>
                </a:solidFill>
              </a:defRPr>
            </a:lvl1pPr>
          </a:lstStyle>
          <a:p>
            <a:r>
              <a:rPr lang="fi-FI" smtClean="0"/>
              <a:t>Muokkaa perustyyl. napsautt.</a:t>
            </a:r>
            <a:endParaRPr lang="fi-FI" dirty="0"/>
          </a:p>
        </p:txBody>
      </p:sp>
      <p:sp>
        <p:nvSpPr>
          <p:cNvPr id="11" name="Alaotsikko 2"/>
          <p:cNvSpPr>
            <a:spLocks noGrp="1"/>
          </p:cNvSpPr>
          <p:nvPr>
            <p:ph type="subTitle" idx="1"/>
          </p:nvPr>
        </p:nvSpPr>
        <p:spPr>
          <a:xfrm>
            <a:off x="576000" y="4677139"/>
            <a:ext cx="3360000" cy="2016224"/>
          </a:xfrm>
        </p:spPr>
        <p:txBody>
          <a:bodyPr>
            <a:normAutofit/>
          </a:bodyPr>
          <a:lstStyle>
            <a:lvl1pPr marL="0" indent="0" algn="l">
              <a:spcBef>
                <a:spcPts val="0"/>
              </a:spcBef>
              <a:buNone/>
              <a:defRPr sz="24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36964212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Tyhjä">
    <p:spTree>
      <p:nvGrpSpPr>
        <p:cNvPr id="1" name=""/>
        <p:cNvGrpSpPr/>
        <p:nvPr/>
      </p:nvGrpSpPr>
      <p:grpSpPr>
        <a:xfrm>
          <a:off x="0" y="0"/>
          <a:ext cx="0" cy="0"/>
          <a:chOff x="0" y="0"/>
          <a:chExt cx="0" cy="0"/>
        </a:xfrm>
      </p:grpSpPr>
      <p:sp>
        <p:nvSpPr>
          <p:cNvPr id="4"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82753514-33ED-4A7D-8F82-5CB871A4D973}" type="slidenum">
              <a:rPr lang="fi-FI" smtClean="0"/>
              <a:t>‹#›</a:t>
            </a:fld>
            <a:endParaRPr lang="fi-FI"/>
          </a:p>
        </p:txBody>
      </p:sp>
      <p:sp>
        <p:nvSpPr>
          <p:cNvPr id="3" name="Päivämäärän paikkamerkki 3"/>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79A38D0F-1F4B-4E07-B518-9208CCA58EC7}" type="datetimeFigureOut">
              <a:rPr lang="fi-FI" smtClean="0"/>
              <a:t>13.10.2021</a:t>
            </a:fld>
            <a:endParaRPr lang="fi-FI"/>
          </a:p>
        </p:txBody>
      </p:sp>
      <p:sp>
        <p:nvSpPr>
          <p:cNvPr id="2" name="Alatunnisteen paikkamerkki 4"/>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a:p>
        </p:txBody>
      </p:sp>
      <p:pic>
        <p:nvPicPr>
          <p:cNvPr id="6" name="Kuva 5">
            <a:extLst>
              <a:ext uri="{FF2B5EF4-FFF2-40B4-BE49-F238E27FC236}">
                <a16:creationId xmlns:a16="http://schemas.microsoft.com/office/drawing/2014/main" id="{4D3D1C4A-A97C-D349-9A05-36793DD7772A}"/>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9216000" y="6576000"/>
            <a:ext cx="2362200" cy="152400"/>
          </a:xfrm>
          <a:prstGeom prst="rect">
            <a:avLst/>
          </a:prstGeom>
        </p:spPr>
      </p:pic>
    </p:spTree>
    <p:extLst>
      <p:ext uri="{BB962C8B-B14F-4D97-AF65-F5344CB8AC3E}">
        <p14:creationId xmlns:p14="http://schemas.microsoft.com/office/powerpoint/2010/main" val="3205628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3_Lopetus">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5CA1CE7-8F4F-5B49-958F-CF6687638329}"/>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0" y="0"/>
            <a:ext cx="12192000" cy="6858000"/>
          </a:xfrm>
          <a:prstGeom prst="rect">
            <a:avLst/>
          </a:prstGeom>
        </p:spPr>
      </p:pic>
      <p:sp>
        <p:nvSpPr>
          <p:cNvPr id="95" name="Otsikko 1"/>
          <p:cNvSpPr>
            <a:spLocks noGrp="1"/>
          </p:cNvSpPr>
          <p:nvPr>
            <p:ph type="ctrTitle" hasCustomPrompt="1"/>
          </p:nvPr>
        </p:nvSpPr>
        <p:spPr>
          <a:xfrm>
            <a:off x="5668106" y="2341010"/>
            <a:ext cx="6178703" cy="1866900"/>
          </a:xfrm>
        </p:spPr>
        <p:txBody>
          <a:bodyPr anchor="b" anchorCtr="0">
            <a:noAutofit/>
          </a:bodyPr>
          <a:lstStyle>
            <a:lvl1pPr algn="l">
              <a:defRPr sz="5333">
                <a:solidFill>
                  <a:srgbClr val="FFFFFF"/>
                </a:solidFill>
              </a:defRPr>
            </a:lvl1pPr>
          </a:lstStyle>
          <a:p>
            <a:r>
              <a:rPr lang="fi-FI" dirty="0"/>
              <a:t>Esityksen päättävä teksti</a:t>
            </a:r>
          </a:p>
        </p:txBody>
      </p:sp>
      <p:sp>
        <p:nvSpPr>
          <p:cNvPr id="96" name="Alaotsikko 2"/>
          <p:cNvSpPr>
            <a:spLocks noGrp="1"/>
          </p:cNvSpPr>
          <p:nvPr>
            <p:ph type="subTitle" idx="1"/>
          </p:nvPr>
        </p:nvSpPr>
        <p:spPr>
          <a:xfrm>
            <a:off x="5668106" y="4550811"/>
            <a:ext cx="6127460" cy="1758509"/>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smtClean="0"/>
              <a:t>Muokkaa alaotsikon perustyyliä napsautt.</a:t>
            </a:r>
            <a:endParaRPr lang="fi-FI" dirty="0"/>
          </a:p>
        </p:txBody>
      </p:sp>
      <p:pic>
        <p:nvPicPr>
          <p:cNvPr id="97" name="Kuva 96">
            <a:extLst>
              <a:ext uri="{FF2B5EF4-FFF2-40B4-BE49-F238E27FC236}">
                <a16:creationId xmlns:a16="http://schemas.microsoft.com/office/drawing/2014/main" id="{04EB18AC-B9AF-4B46-9B24-EAE4A98F55B2}"/>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9216000" y="6576000"/>
            <a:ext cx="2362200" cy="152400"/>
          </a:xfrm>
          <a:prstGeom prst="rect">
            <a:avLst/>
          </a:prstGeom>
        </p:spPr>
      </p:pic>
    </p:spTree>
    <p:extLst>
      <p:ext uri="{BB962C8B-B14F-4D97-AF65-F5344CB8AC3E}">
        <p14:creationId xmlns:p14="http://schemas.microsoft.com/office/powerpoint/2010/main" val="1402851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79A38D0F-1F4B-4E07-B518-9208CCA58EC7}" type="datetimeFigureOut">
              <a:rPr lang="fi-FI" smtClean="0"/>
              <a:t>13.10.2021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2753514-33ED-4A7D-8F82-5CB871A4D973}" type="slidenum">
              <a:rPr lang="fi-FI" smtClean="0"/>
              <a:t>‹#›</a:t>
            </a:fld>
            <a:endParaRPr lang="fi-FI"/>
          </a:p>
        </p:txBody>
      </p:sp>
    </p:spTree>
    <p:extLst>
      <p:ext uri="{BB962C8B-B14F-4D97-AF65-F5344CB8AC3E}">
        <p14:creationId xmlns:p14="http://schemas.microsoft.com/office/powerpoint/2010/main" val="654251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Pääotsikko">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B6EEA18D-8E5C-DF42-9F29-35C93C90FBD9}"/>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0" y="0"/>
            <a:ext cx="12192000" cy="6858000"/>
          </a:xfrm>
          <a:prstGeom prst="rect">
            <a:avLst/>
          </a:prstGeom>
        </p:spPr>
      </p:pic>
      <p:sp>
        <p:nvSpPr>
          <p:cNvPr id="10" name="Otsikko 1"/>
          <p:cNvSpPr>
            <a:spLocks noGrp="1"/>
          </p:cNvSpPr>
          <p:nvPr>
            <p:ph type="ctrTitle"/>
          </p:nvPr>
        </p:nvSpPr>
        <p:spPr>
          <a:xfrm>
            <a:off x="911424" y="2468894"/>
            <a:ext cx="7776864" cy="2794037"/>
          </a:xfrm>
        </p:spPr>
        <p:txBody>
          <a:bodyPr anchor="b" anchorCtr="0">
            <a:noAutofit/>
          </a:bodyPr>
          <a:lstStyle>
            <a:lvl1pPr algn="l">
              <a:defRPr sz="5333">
                <a:solidFill>
                  <a:srgbClr val="FFFFFF"/>
                </a:solidFill>
              </a:defRPr>
            </a:lvl1pPr>
          </a:lstStyle>
          <a:p>
            <a:r>
              <a:rPr lang="fi-FI" smtClean="0"/>
              <a:t>Muokkaa perustyyl. napsautt.</a:t>
            </a:r>
            <a:endParaRPr lang="fi-FI" dirty="0"/>
          </a:p>
        </p:txBody>
      </p:sp>
      <p:sp>
        <p:nvSpPr>
          <p:cNvPr id="11" name="Alaotsikko 2"/>
          <p:cNvSpPr>
            <a:spLocks noGrp="1"/>
          </p:cNvSpPr>
          <p:nvPr>
            <p:ph type="subTitle" idx="1"/>
          </p:nvPr>
        </p:nvSpPr>
        <p:spPr>
          <a:xfrm>
            <a:off x="911424" y="5419437"/>
            <a:ext cx="7776864" cy="889884"/>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smtClean="0"/>
              <a:t>Muokkaa alaotsikon perustyyliä napsautt.</a:t>
            </a:r>
            <a:endParaRPr lang="fi-FI" dirty="0"/>
          </a:p>
        </p:txBody>
      </p:sp>
      <p:pic>
        <p:nvPicPr>
          <p:cNvPr id="34" name="Kuva 33" descr="OKM tunnus">
            <a:extLst>
              <a:ext uri="{FF2B5EF4-FFF2-40B4-BE49-F238E27FC236}">
                <a16:creationId xmlns:a16="http://schemas.microsoft.com/office/drawing/2014/main" id="{65741BAE-8E1F-484C-8AC2-B698A4C965E3}"/>
              </a:ext>
            </a:extLst>
          </p:cNvPr>
          <p:cNvPicPr>
            <a:picLocks noChangeAspect="1"/>
          </p:cNvPicPr>
          <p:nvPr/>
        </p:nvPicPr>
        <p:blipFill>
          <a:blip r:embed="rId3"/>
          <a:stretch>
            <a:fillRect/>
          </a:stretch>
        </p:blipFill>
        <p:spPr>
          <a:xfrm>
            <a:off x="801600" y="638400"/>
            <a:ext cx="4927600" cy="880533"/>
          </a:xfrm>
          <a:prstGeom prst="rect">
            <a:avLst/>
          </a:prstGeom>
        </p:spPr>
      </p:pic>
    </p:spTree>
    <p:extLst>
      <p:ext uri="{BB962C8B-B14F-4D97-AF65-F5344CB8AC3E}">
        <p14:creationId xmlns:p14="http://schemas.microsoft.com/office/powerpoint/2010/main" val="1908238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Pääotsikko valkoine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78FCBA2-DE0D-2247-9A77-306498564567}"/>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8094133" y="0"/>
            <a:ext cx="4097867" cy="6858000"/>
          </a:xfrm>
          <a:prstGeom prst="rect">
            <a:avLst/>
          </a:prstGeom>
        </p:spPr>
      </p:pic>
      <p:sp>
        <p:nvSpPr>
          <p:cNvPr id="10" name="Otsikko 1"/>
          <p:cNvSpPr>
            <a:spLocks noGrp="1"/>
          </p:cNvSpPr>
          <p:nvPr>
            <p:ph type="ctrTitle"/>
          </p:nvPr>
        </p:nvSpPr>
        <p:spPr>
          <a:xfrm>
            <a:off x="911424" y="2468894"/>
            <a:ext cx="7776864" cy="2794037"/>
          </a:xfrm>
        </p:spPr>
        <p:txBody>
          <a:bodyPr anchor="b" anchorCtr="0">
            <a:noAutofit/>
          </a:bodyPr>
          <a:lstStyle>
            <a:lvl1pPr algn="l">
              <a:defRPr sz="5333">
                <a:solidFill>
                  <a:schemeClr val="tx2"/>
                </a:solidFill>
              </a:defRPr>
            </a:lvl1pPr>
          </a:lstStyle>
          <a:p>
            <a:r>
              <a:rPr lang="fi-FI" smtClean="0"/>
              <a:t>Muokkaa perustyyl. napsautt.</a:t>
            </a:r>
            <a:endParaRPr lang="fi-FI" dirty="0"/>
          </a:p>
        </p:txBody>
      </p:sp>
      <p:sp>
        <p:nvSpPr>
          <p:cNvPr id="11" name="Alaotsikko 2"/>
          <p:cNvSpPr>
            <a:spLocks noGrp="1"/>
          </p:cNvSpPr>
          <p:nvPr>
            <p:ph type="subTitle" idx="1"/>
          </p:nvPr>
        </p:nvSpPr>
        <p:spPr>
          <a:xfrm>
            <a:off x="911424" y="5419437"/>
            <a:ext cx="7776864" cy="889884"/>
          </a:xfrm>
        </p:spPr>
        <p:txBody>
          <a:bodyPr>
            <a:normAutofit/>
          </a:bodyPr>
          <a:lstStyle>
            <a:lvl1pPr marL="0" indent="0" algn="l">
              <a:spcBef>
                <a:spcPts val="0"/>
              </a:spcBef>
              <a:buNone/>
              <a:defRPr sz="24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smtClean="0"/>
              <a:t>Muokkaa alaotsikon perustyyliä napsautt.</a:t>
            </a:r>
            <a:endParaRPr lang="fi-FI" dirty="0"/>
          </a:p>
        </p:txBody>
      </p:sp>
      <p:pic>
        <p:nvPicPr>
          <p:cNvPr id="6" name="Kuva 5" descr="OKM tunnus">
            <a:extLst>
              <a:ext uri="{FF2B5EF4-FFF2-40B4-BE49-F238E27FC236}">
                <a16:creationId xmlns:a16="http://schemas.microsoft.com/office/drawing/2014/main" id="{B78EC080-FF07-6646-A632-A58791BAFD13}"/>
              </a:ext>
            </a:extLst>
          </p:cNvPr>
          <p:cNvPicPr>
            <a:picLocks noChangeAspect="1"/>
          </p:cNvPicPr>
          <p:nvPr/>
        </p:nvPicPr>
        <p:blipFill>
          <a:blip r:embed="rId3"/>
          <a:stretch>
            <a:fillRect/>
          </a:stretch>
        </p:blipFill>
        <p:spPr>
          <a:xfrm>
            <a:off x="801600" y="638400"/>
            <a:ext cx="4927600" cy="880533"/>
          </a:xfrm>
          <a:prstGeom prst="rect">
            <a:avLst/>
          </a:prstGeom>
        </p:spPr>
      </p:pic>
    </p:spTree>
    <p:extLst>
      <p:ext uri="{BB962C8B-B14F-4D97-AF65-F5344CB8AC3E}">
        <p14:creationId xmlns:p14="http://schemas.microsoft.com/office/powerpoint/2010/main" val="1783552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3_Otsikko ja sisältö">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7C533C68-251E-E644-B3E6-CDE0C3002EBE}"/>
              </a:ext>
            </a:extLst>
          </p:cNvPr>
          <p:cNvPicPr>
            <a:picLocks noChangeAspect="1"/>
          </p:cNvPicPr>
          <p:nvPr/>
        </p:nvPicPr>
        <p:blipFill>
          <a:blip r:embed="rId2"/>
          <a:stretch>
            <a:fillRect/>
          </a:stretch>
        </p:blipFill>
        <p:spPr>
          <a:xfrm>
            <a:off x="8212667" y="0"/>
            <a:ext cx="3979333" cy="6858000"/>
          </a:xfrm>
          <a:prstGeom prst="rect">
            <a:avLst/>
          </a:prstGeom>
        </p:spPr>
      </p:pic>
      <p:sp>
        <p:nvSpPr>
          <p:cNvPr id="8" name="Otsikko 7"/>
          <p:cNvSpPr>
            <a:spLocks noGrp="1"/>
          </p:cNvSpPr>
          <p:nvPr>
            <p:ph type="title"/>
          </p:nvPr>
        </p:nvSpPr>
        <p:spPr>
          <a:xfrm>
            <a:off x="577047" y="313787"/>
            <a:ext cx="10319487" cy="1299027"/>
          </a:xfrm>
        </p:spPr>
        <p:txBody>
          <a:bodyPr/>
          <a:lstStyle>
            <a:lvl1pPr>
              <a:defRPr>
                <a:solidFill>
                  <a:schemeClr val="tx2"/>
                </a:solidFill>
              </a:defRPr>
            </a:lvl1pPr>
          </a:lstStyle>
          <a:p>
            <a:r>
              <a:rPr lang="fi-FI" smtClean="0"/>
              <a:t>Muokkaa perustyyl. napsautt.</a:t>
            </a:r>
            <a:endParaRPr lang="fi-FI" dirty="0"/>
          </a:p>
        </p:txBody>
      </p:sp>
      <p:sp>
        <p:nvSpPr>
          <p:cNvPr id="3" name="Sisällön paikkamerkki 2">
            <a:extLst>
              <a:ext uri="{C183D7F6-B498-43B3-948B-1728B52AA6E4}">
                <adec:decorative xmlns:adec="http://schemas.microsoft.com/office/drawing/2017/decorative" xmlns="" val="1"/>
              </a:ext>
            </a:extLst>
          </p:cNvPr>
          <p:cNvSpPr>
            <a:spLocks noGrp="1"/>
          </p:cNvSpPr>
          <p:nvPr>
            <p:ph idx="1"/>
          </p:nvPr>
        </p:nvSpPr>
        <p:spPr>
          <a:xfrm>
            <a:off x="577047" y="1881330"/>
            <a:ext cx="10319487" cy="452400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Dian numeron paikkamerkki 8">
            <a:extLst>
              <a:ext uri="{FF2B5EF4-FFF2-40B4-BE49-F238E27FC236}">
                <a16:creationId xmlns:a16="http://schemas.microsoft.com/office/drawing/2014/main" id="{310A027F-9FF5-CB4C-940B-4F58B54F6A32}"/>
              </a:ext>
            </a:extLst>
          </p:cNvPr>
          <p:cNvSpPr>
            <a:spLocks noGrp="1"/>
          </p:cNvSpPr>
          <p:nvPr>
            <p:ph type="sldNum" sz="quarter" idx="12"/>
          </p:nvPr>
        </p:nvSpPr>
        <p:spPr/>
        <p:txBody>
          <a:bodyPr/>
          <a:lstStyle/>
          <a:p>
            <a:fld id="{1EA1DD0D-7089-48C5-B116-A19F892CF1D9}" type="slidenum">
              <a:rPr lang="fi-FI" smtClean="0"/>
              <a:pPr/>
              <a:t>‹#›</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6" name="Päivämäärän paikkamerkki 5">
            <a:extLst>
              <a:ext uri="{FF2B5EF4-FFF2-40B4-BE49-F238E27FC236}">
                <a16:creationId xmlns:a16="http://schemas.microsoft.com/office/drawing/2014/main" id="{57BCCC73-BADC-C646-99CD-5C980D5385E3}"/>
              </a:ext>
            </a:extLst>
          </p:cNvPr>
          <p:cNvSpPr>
            <a:spLocks noGrp="1"/>
          </p:cNvSpPr>
          <p:nvPr>
            <p:ph type="dt" sz="half" idx="10"/>
          </p:nvPr>
        </p:nvSpPr>
        <p:spPr/>
        <p:txBody>
          <a:bodyPr/>
          <a:lstStyle/>
          <a:p>
            <a:fld id="{23F2CBD4-DFD8-5A41-8E32-433BE3A53EED}" type="datetime1">
              <a:rPr lang="fi-FI" smtClean="0"/>
              <a:t>13.10.2021</a:t>
            </a:fld>
            <a:endParaRPr lang="fi-FI" dirty="0"/>
          </a:p>
        </p:txBody>
      </p:sp>
      <p:sp>
        <p:nvSpPr>
          <p:cNvPr id="7" name="Alatunnisteen paikkamerkki 6">
            <a:extLst>
              <a:ext uri="{FF2B5EF4-FFF2-40B4-BE49-F238E27FC236}">
                <a16:creationId xmlns:a16="http://schemas.microsoft.com/office/drawing/2014/main" id="{49C94B79-370D-774F-AC35-1F262D9B51FB}"/>
              </a:ext>
            </a:extLst>
          </p:cNvPr>
          <p:cNvSpPr>
            <a:spLocks noGrp="1"/>
          </p:cNvSpPr>
          <p:nvPr>
            <p:ph type="ftr" sz="quarter" idx="11"/>
          </p:nvPr>
        </p:nvSpPr>
        <p:spPr/>
        <p:txBody>
          <a:bodyPr/>
          <a:lstStyle/>
          <a:p>
            <a:r>
              <a:rPr lang="fi-FI"/>
              <a:t>Lorem ipsum</a:t>
            </a:r>
            <a:endParaRPr lang="fi-FI" dirty="0"/>
          </a:p>
        </p:txBody>
      </p:sp>
      <p:pic>
        <p:nvPicPr>
          <p:cNvPr id="10" name="Kuva 9">
            <a:extLst>
              <a:ext uri="{FF2B5EF4-FFF2-40B4-BE49-F238E27FC236}">
                <a16:creationId xmlns:a16="http://schemas.microsoft.com/office/drawing/2014/main" id="{EF91AD99-166B-F64D-A592-7F84908926BE}"/>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9216000" y="6576000"/>
            <a:ext cx="2362200" cy="152400"/>
          </a:xfrm>
          <a:prstGeom prst="rect">
            <a:avLst/>
          </a:prstGeom>
        </p:spPr>
      </p:pic>
    </p:spTree>
    <p:extLst>
      <p:ext uri="{BB962C8B-B14F-4D97-AF65-F5344CB8AC3E}">
        <p14:creationId xmlns:p14="http://schemas.microsoft.com/office/powerpoint/2010/main" val="345803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Otsikko ja sisältö tyhjä">
    <p:spTree>
      <p:nvGrpSpPr>
        <p:cNvPr id="1" name=""/>
        <p:cNvGrpSpPr/>
        <p:nvPr/>
      </p:nvGrpSpPr>
      <p:grpSpPr>
        <a:xfrm>
          <a:off x="0" y="0"/>
          <a:ext cx="0" cy="0"/>
          <a:chOff x="0" y="0"/>
          <a:chExt cx="0" cy="0"/>
        </a:xfrm>
      </p:grpSpPr>
      <p:sp>
        <p:nvSpPr>
          <p:cNvPr id="8" name="Otsikko 7"/>
          <p:cNvSpPr>
            <a:spLocks noGrp="1"/>
          </p:cNvSpPr>
          <p:nvPr>
            <p:ph type="title"/>
          </p:nvPr>
        </p:nvSpPr>
        <p:spPr>
          <a:xfrm>
            <a:off x="577047" y="313787"/>
            <a:ext cx="10965805" cy="1299027"/>
          </a:xfrm>
        </p:spPr>
        <p:txBody>
          <a:bodyPr/>
          <a:lstStyle>
            <a:lvl1pPr>
              <a:defRPr>
                <a:solidFill>
                  <a:schemeClr val="tx2"/>
                </a:solidFill>
              </a:defRPr>
            </a:lvl1pPr>
          </a:lstStyle>
          <a:p>
            <a:r>
              <a:rPr lang="fi-FI" smtClean="0"/>
              <a:t>Muokkaa perustyyl. napsautt.</a:t>
            </a:r>
            <a:endParaRPr lang="fi-FI" dirty="0"/>
          </a:p>
        </p:txBody>
      </p:sp>
      <p:sp>
        <p:nvSpPr>
          <p:cNvPr id="3" name="Sisällön paikkamerkki 2"/>
          <p:cNvSpPr>
            <a:spLocks noGrp="1"/>
          </p:cNvSpPr>
          <p:nvPr>
            <p:ph idx="1"/>
          </p:nvPr>
        </p:nvSpPr>
        <p:spPr>
          <a:xfrm>
            <a:off x="577047" y="1881330"/>
            <a:ext cx="10965805" cy="452400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
        <p:nvSpPr>
          <p:cNvPr id="9" name="Päivämäärän paikkamerkki 3"/>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DE55D46C-FFDD-D244-BC09-59C228F6F1B8}" type="datetime1">
              <a:rPr lang="fi-FI" smtClean="0"/>
              <a:t>13.10.2021</a:t>
            </a:fld>
            <a:endParaRPr lang="fi-FI" dirty="0"/>
          </a:p>
        </p:txBody>
      </p:sp>
      <p:sp>
        <p:nvSpPr>
          <p:cNvPr id="13" name="Alatunnisteen paikkamerkki 4"/>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r>
              <a:rPr lang="fi-FI"/>
              <a:t>Lorem ipsum</a:t>
            </a:r>
            <a:endParaRPr lang="fi-FI" dirty="0"/>
          </a:p>
        </p:txBody>
      </p:sp>
      <p:pic>
        <p:nvPicPr>
          <p:cNvPr id="12" name="Kuva 11">
            <a:extLst>
              <a:ext uri="{FF2B5EF4-FFF2-40B4-BE49-F238E27FC236}">
                <a16:creationId xmlns:a16="http://schemas.microsoft.com/office/drawing/2014/main" id="{BE85BE09-7854-8843-AC0E-3FD967566AD5}"/>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9216000" y="6576000"/>
            <a:ext cx="2362200" cy="152400"/>
          </a:xfrm>
          <a:prstGeom prst="rect">
            <a:avLst/>
          </a:prstGeom>
        </p:spPr>
      </p:pic>
    </p:spTree>
    <p:extLst>
      <p:ext uri="{BB962C8B-B14F-4D97-AF65-F5344CB8AC3E}">
        <p14:creationId xmlns:p14="http://schemas.microsoft.com/office/powerpoint/2010/main" val="2982334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5_Otsikko ja sisältö 2 palsta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6E0330A5-0DA1-C444-9FE6-FC75D0C6758F}"/>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8212667" y="0"/>
            <a:ext cx="3979333" cy="6858000"/>
          </a:xfrm>
          <a:prstGeom prst="rect">
            <a:avLst/>
          </a:prstGeom>
        </p:spPr>
      </p:pic>
      <p:sp>
        <p:nvSpPr>
          <p:cNvPr id="8" name="Otsikko 7"/>
          <p:cNvSpPr>
            <a:spLocks noGrp="1"/>
          </p:cNvSpPr>
          <p:nvPr>
            <p:ph type="title"/>
          </p:nvPr>
        </p:nvSpPr>
        <p:spPr>
          <a:xfrm>
            <a:off x="577047" y="313787"/>
            <a:ext cx="10319487" cy="1299027"/>
          </a:xfrm>
        </p:spPr>
        <p:txBody>
          <a:bodyPr/>
          <a:lstStyle>
            <a:lvl1pPr>
              <a:defRPr>
                <a:solidFill>
                  <a:schemeClr val="tx2"/>
                </a:solidFill>
              </a:defRPr>
            </a:lvl1pPr>
          </a:lstStyle>
          <a:p>
            <a:r>
              <a:rPr lang="fi-FI" smtClean="0"/>
              <a:t>Muokkaa perustyyl. napsautt.</a:t>
            </a:r>
            <a:endParaRPr lang="fi-FI" dirty="0"/>
          </a:p>
        </p:txBody>
      </p:sp>
      <p:sp>
        <p:nvSpPr>
          <p:cNvPr id="3" name="Sisällön paikkamerkki 2"/>
          <p:cNvSpPr>
            <a:spLocks noGrp="1"/>
          </p:cNvSpPr>
          <p:nvPr>
            <p:ph idx="1"/>
          </p:nvPr>
        </p:nvSpPr>
        <p:spPr>
          <a:xfrm>
            <a:off x="577047" y="1881330"/>
            <a:ext cx="10319487" cy="4524001"/>
          </a:xfrm>
        </p:spPr>
        <p:txBody>
          <a:bodyPr numCol="2" spcCol="21600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Dian numeron paikkamerkki 8">
            <a:extLst>
              <a:ext uri="{FF2B5EF4-FFF2-40B4-BE49-F238E27FC236}">
                <a16:creationId xmlns:a16="http://schemas.microsoft.com/office/drawing/2014/main" id="{310A027F-9FF5-CB4C-940B-4F58B54F6A32}"/>
              </a:ext>
            </a:extLst>
          </p:cNvPr>
          <p:cNvSpPr>
            <a:spLocks noGrp="1"/>
          </p:cNvSpPr>
          <p:nvPr>
            <p:ph type="sldNum" sz="quarter" idx="12"/>
          </p:nvPr>
        </p:nvSpPr>
        <p:spPr/>
        <p:txBody>
          <a:bodyPr/>
          <a:lstStyle/>
          <a:p>
            <a:fld id="{1EA1DD0D-7089-48C5-B116-A19F892CF1D9}" type="slidenum">
              <a:rPr lang="fi-FI" smtClean="0"/>
              <a:pPr/>
              <a:t>‹#›</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6" name="Päivämäärän paikkamerkki 5">
            <a:extLst>
              <a:ext uri="{FF2B5EF4-FFF2-40B4-BE49-F238E27FC236}">
                <a16:creationId xmlns:a16="http://schemas.microsoft.com/office/drawing/2014/main" id="{57BCCC73-BADC-C646-99CD-5C980D5385E3}"/>
              </a:ext>
            </a:extLst>
          </p:cNvPr>
          <p:cNvSpPr>
            <a:spLocks noGrp="1"/>
          </p:cNvSpPr>
          <p:nvPr>
            <p:ph type="dt" sz="half" idx="10"/>
          </p:nvPr>
        </p:nvSpPr>
        <p:spPr/>
        <p:txBody>
          <a:bodyPr/>
          <a:lstStyle/>
          <a:p>
            <a:fld id="{A6B51CB7-8F1B-444E-B8D3-CD39903DB0C1}" type="datetime1">
              <a:rPr lang="fi-FI" smtClean="0"/>
              <a:t>13.10.2021</a:t>
            </a:fld>
            <a:endParaRPr lang="fi-FI" dirty="0"/>
          </a:p>
        </p:txBody>
      </p:sp>
      <p:sp>
        <p:nvSpPr>
          <p:cNvPr id="7" name="Alatunnisteen paikkamerkki 6">
            <a:extLst>
              <a:ext uri="{FF2B5EF4-FFF2-40B4-BE49-F238E27FC236}">
                <a16:creationId xmlns:a16="http://schemas.microsoft.com/office/drawing/2014/main" id="{49C94B79-370D-774F-AC35-1F262D9B51FB}"/>
              </a:ext>
            </a:extLst>
          </p:cNvPr>
          <p:cNvSpPr>
            <a:spLocks noGrp="1"/>
          </p:cNvSpPr>
          <p:nvPr>
            <p:ph type="ftr" sz="quarter" idx="11"/>
          </p:nvPr>
        </p:nvSpPr>
        <p:spPr/>
        <p:txBody>
          <a:bodyPr/>
          <a:lstStyle/>
          <a:p>
            <a:r>
              <a:rPr lang="fi-FI"/>
              <a:t>Lorem ipsum</a:t>
            </a:r>
            <a:endParaRPr lang="fi-FI" dirty="0"/>
          </a:p>
        </p:txBody>
      </p:sp>
      <p:pic>
        <p:nvPicPr>
          <p:cNvPr id="10" name="Kuva 9">
            <a:extLst>
              <a:ext uri="{FF2B5EF4-FFF2-40B4-BE49-F238E27FC236}">
                <a16:creationId xmlns:a16="http://schemas.microsoft.com/office/drawing/2014/main" id="{4D1825DB-FA89-3446-8C42-AC9F57B24CC0}"/>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9216000" y="6576000"/>
            <a:ext cx="2362200" cy="152400"/>
          </a:xfrm>
          <a:prstGeom prst="rect">
            <a:avLst/>
          </a:prstGeom>
        </p:spPr>
      </p:pic>
      <p:cxnSp>
        <p:nvCxnSpPr>
          <p:cNvPr id="11" name="Suora yhdysviiva 10">
            <a:extLst>
              <a:ext uri="{FF2B5EF4-FFF2-40B4-BE49-F238E27FC236}">
                <a16:creationId xmlns:a16="http://schemas.microsoft.com/office/drawing/2014/main" id="{68B4D6E2-689A-1F4F-9976-BA0517E5E5F3}"/>
              </a:ext>
              <a:ext uri="{C183D7F6-B498-43B3-948B-1728B52AA6E4}">
                <adec:decorative xmlns:adec="http://schemas.microsoft.com/office/drawing/2017/decorative" xmlns="" val="1"/>
              </a:ext>
            </a:extLst>
          </p:cNvPr>
          <p:cNvCxnSpPr>
            <a:cxnSpLocks/>
          </p:cNvCxnSpPr>
          <p:nvPr/>
        </p:nvCxnSpPr>
        <p:spPr>
          <a:xfrm>
            <a:off x="5736789" y="1983329"/>
            <a:ext cx="0" cy="432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37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Pääotsikko valkoine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E4E785B-7BD3-7642-81F7-57558DC95999}"/>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8094133" y="0"/>
            <a:ext cx="4097867" cy="6858000"/>
          </a:xfrm>
          <a:prstGeom prst="rect">
            <a:avLst/>
          </a:prstGeom>
        </p:spPr>
      </p:pic>
      <p:sp>
        <p:nvSpPr>
          <p:cNvPr id="10" name="Otsikko 1"/>
          <p:cNvSpPr>
            <a:spLocks noGrp="1"/>
          </p:cNvSpPr>
          <p:nvPr>
            <p:ph type="ctrTitle"/>
          </p:nvPr>
        </p:nvSpPr>
        <p:spPr>
          <a:xfrm>
            <a:off x="911424" y="2468894"/>
            <a:ext cx="7776864" cy="2794037"/>
          </a:xfrm>
        </p:spPr>
        <p:txBody>
          <a:bodyPr anchor="b" anchorCtr="0">
            <a:noAutofit/>
          </a:bodyPr>
          <a:lstStyle>
            <a:lvl1pPr algn="l">
              <a:defRPr sz="5333">
                <a:solidFill>
                  <a:schemeClr val="tx2"/>
                </a:solidFill>
              </a:defRPr>
            </a:lvl1pPr>
          </a:lstStyle>
          <a:p>
            <a:r>
              <a:rPr lang="fi-FI" smtClean="0"/>
              <a:t>Muokkaa perustyyl. napsautt.</a:t>
            </a:r>
            <a:endParaRPr lang="fi-FI" dirty="0"/>
          </a:p>
        </p:txBody>
      </p:sp>
      <p:sp>
        <p:nvSpPr>
          <p:cNvPr id="11" name="Alaotsikko 2"/>
          <p:cNvSpPr>
            <a:spLocks noGrp="1"/>
          </p:cNvSpPr>
          <p:nvPr>
            <p:ph type="subTitle" idx="1"/>
          </p:nvPr>
        </p:nvSpPr>
        <p:spPr>
          <a:xfrm>
            <a:off x="911424" y="5419437"/>
            <a:ext cx="7776864" cy="889884"/>
          </a:xfrm>
        </p:spPr>
        <p:txBody>
          <a:bodyPr>
            <a:normAutofit/>
          </a:bodyPr>
          <a:lstStyle>
            <a:lvl1pPr marL="0" indent="0" algn="l">
              <a:spcBef>
                <a:spcPts val="0"/>
              </a:spcBef>
              <a:buNone/>
              <a:defRPr sz="24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smtClean="0"/>
              <a:t>Muokkaa alaotsikon perustyyliä napsautt.</a:t>
            </a:r>
            <a:endParaRPr lang="fi-FI" dirty="0"/>
          </a:p>
        </p:txBody>
      </p:sp>
      <p:pic>
        <p:nvPicPr>
          <p:cNvPr id="2" name="Kuva 1" descr="OKM tunnus">
            <a:extLst>
              <a:ext uri="{FF2B5EF4-FFF2-40B4-BE49-F238E27FC236}">
                <a16:creationId xmlns:a16="http://schemas.microsoft.com/office/drawing/2014/main" id="{15DBF3BC-8E93-194F-BBA2-6CCDA124AA19}"/>
              </a:ext>
            </a:extLst>
          </p:cNvPr>
          <p:cNvPicPr>
            <a:picLocks noChangeAspect="1"/>
          </p:cNvPicPr>
          <p:nvPr/>
        </p:nvPicPr>
        <p:blipFill>
          <a:blip r:embed="rId3"/>
          <a:stretch>
            <a:fillRect/>
          </a:stretch>
        </p:blipFill>
        <p:spPr>
          <a:xfrm>
            <a:off x="801600" y="638400"/>
            <a:ext cx="4927600" cy="880533"/>
          </a:xfrm>
          <a:prstGeom prst="rect">
            <a:avLst/>
          </a:prstGeom>
        </p:spPr>
      </p:pic>
    </p:spTree>
    <p:extLst>
      <p:ext uri="{BB962C8B-B14F-4D97-AF65-F5344CB8AC3E}">
        <p14:creationId xmlns:p14="http://schemas.microsoft.com/office/powerpoint/2010/main" val="2229621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Otsikko ja sisältö 2 palstaa tyhjä">
    <p:spTree>
      <p:nvGrpSpPr>
        <p:cNvPr id="1" name=""/>
        <p:cNvGrpSpPr/>
        <p:nvPr/>
      </p:nvGrpSpPr>
      <p:grpSpPr>
        <a:xfrm>
          <a:off x="0" y="0"/>
          <a:ext cx="0" cy="0"/>
          <a:chOff x="0" y="0"/>
          <a:chExt cx="0" cy="0"/>
        </a:xfrm>
      </p:grpSpPr>
      <p:sp>
        <p:nvSpPr>
          <p:cNvPr id="8" name="Otsikko 7"/>
          <p:cNvSpPr>
            <a:spLocks noGrp="1"/>
          </p:cNvSpPr>
          <p:nvPr>
            <p:ph type="title"/>
          </p:nvPr>
        </p:nvSpPr>
        <p:spPr>
          <a:xfrm>
            <a:off x="577047" y="313787"/>
            <a:ext cx="10965805" cy="1299027"/>
          </a:xfrm>
        </p:spPr>
        <p:txBody>
          <a:bodyPr/>
          <a:lstStyle>
            <a:lvl1pPr>
              <a:defRPr>
                <a:solidFill>
                  <a:schemeClr val="tx2"/>
                </a:solidFill>
              </a:defRPr>
            </a:lvl1pPr>
          </a:lstStyle>
          <a:p>
            <a:r>
              <a:rPr lang="fi-FI" smtClean="0"/>
              <a:t>Muokkaa perustyyl. napsautt.</a:t>
            </a:r>
            <a:endParaRPr lang="fi-FI" dirty="0"/>
          </a:p>
        </p:txBody>
      </p:sp>
      <p:sp>
        <p:nvSpPr>
          <p:cNvPr id="3" name="Sisällön paikkamerkki 2"/>
          <p:cNvSpPr>
            <a:spLocks noGrp="1"/>
          </p:cNvSpPr>
          <p:nvPr>
            <p:ph idx="1"/>
          </p:nvPr>
        </p:nvSpPr>
        <p:spPr>
          <a:xfrm>
            <a:off x="577047" y="1881330"/>
            <a:ext cx="10965805" cy="4524001"/>
          </a:xfrm>
        </p:spPr>
        <p:txBody>
          <a:bodyPr numCol="2" spcCol="28800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
        <p:nvSpPr>
          <p:cNvPr id="9" name="Päivämäärän paikkamerkki 3"/>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B0946121-9641-4246-86F5-98C73DC6AF7E}" type="datetime1">
              <a:rPr lang="fi-FI" smtClean="0"/>
              <a:t>13.10.2021</a:t>
            </a:fld>
            <a:endParaRPr lang="fi-FI" dirty="0"/>
          </a:p>
        </p:txBody>
      </p:sp>
      <p:sp>
        <p:nvSpPr>
          <p:cNvPr id="13" name="Alatunnisteen paikkamerkki 4"/>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r>
              <a:rPr lang="fi-FI"/>
              <a:t>Lorem ipsum</a:t>
            </a:r>
            <a:endParaRPr lang="fi-FI" dirty="0"/>
          </a:p>
        </p:txBody>
      </p:sp>
      <p:pic>
        <p:nvPicPr>
          <p:cNvPr id="12" name="Kuva 11">
            <a:extLst>
              <a:ext uri="{FF2B5EF4-FFF2-40B4-BE49-F238E27FC236}">
                <a16:creationId xmlns:a16="http://schemas.microsoft.com/office/drawing/2014/main" id="{62897518-28F3-2A43-B481-604E1D0A70F6}"/>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9216000" y="6576000"/>
            <a:ext cx="2362200" cy="152400"/>
          </a:xfrm>
          <a:prstGeom prst="rect">
            <a:avLst/>
          </a:prstGeom>
        </p:spPr>
      </p:pic>
      <p:cxnSp>
        <p:nvCxnSpPr>
          <p:cNvPr id="11" name="Suora yhdysviiva 10">
            <a:extLst>
              <a:ext uri="{FF2B5EF4-FFF2-40B4-BE49-F238E27FC236}">
                <a16:creationId xmlns:a16="http://schemas.microsoft.com/office/drawing/2014/main" id="{3C899878-C8EA-C64E-8729-F9BF18C785E0}"/>
              </a:ext>
              <a:ext uri="{C183D7F6-B498-43B3-948B-1728B52AA6E4}">
                <adec:decorative xmlns:adec="http://schemas.microsoft.com/office/drawing/2017/decorative" xmlns="" val="1"/>
              </a:ext>
            </a:extLst>
          </p:cNvPr>
          <p:cNvCxnSpPr>
            <a:cxnSpLocks/>
          </p:cNvCxnSpPr>
          <p:nvPr/>
        </p:nvCxnSpPr>
        <p:spPr>
          <a:xfrm>
            <a:off x="6059949" y="1983329"/>
            <a:ext cx="0" cy="432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574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Otsikko ja sisältö kuva 1/3">
    <p:spTree>
      <p:nvGrpSpPr>
        <p:cNvPr id="1" name=""/>
        <p:cNvGrpSpPr/>
        <p:nvPr/>
      </p:nvGrpSpPr>
      <p:grpSpPr>
        <a:xfrm>
          <a:off x="0" y="0"/>
          <a:ext cx="0" cy="0"/>
          <a:chOff x="0" y="0"/>
          <a:chExt cx="0" cy="0"/>
        </a:xfrm>
      </p:grpSpPr>
      <p:sp>
        <p:nvSpPr>
          <p:cNvPr id="11" name="Kuvan paikkamerkki 10">
            <a:extLst>
              <a:ext uri="{FF2B5EF4-FFF2-40B4-BE49-F238E27FC236}">
                <a16:creationId xmlns:a16="http://schemas.microsoft.com/office/drawing/2014/main" id="{A36FD62D-621F-DC42-A6F4-A2F7114204F7}"/>
              </a:ext>
            </a:extLst>
          </p:cNvPr>
          <p:cNvSpPr>
            <a:spLocks noGrp="1"/>
          </p:cNvSpPr>
          <p:nvPr>
            <p:ph type="pic" sz="quarter" idx="13"/>
          </p:nvPr>
        </p:nvSpPr>
        <p:spPr>
          <a:xfrm>
            <a:off x="7734680" y="1"/>
            <a:ext cx="4456371" cy="6859185"/>
          </a:xfrm>
          <a:custGeom>
            <a:avLst/>
            <a:gdLst>
              <a:gd name="connsiteX0" fmla="*/ 770354 w 3342278"/>
              <a:gd name="connsiteY0" fmla="*/ 0 h 5144389"/>
              <a:gd name="connsiteX1" fmla="*/ 3342278 w 3342278"/>
              <a:gd name="connsiteY1" fmla="*/ 0 h 5144389"/>
              <a:gd name="connsiteX2" fmla="*/ 3342278 w 3342278"/>
              <a:gd name="connsiteY2" fmla="*/ 5144389 h 5144389"/>
              <a:gd name="connsiteX3" fmla="*/ 770608 w 3342278"/>
              <a:gd name="connsiteY3" fmla="*/ 5144389 h 5144389"/>
              <a:gd name="connsiteX4" fmla="*/ 228682 w 3342278"/>
              <a:gd name="connsiteY4" fmla="*/ 4017011 h 5144389"/>
              <a:gd name="connsiteX5" fmla="*/ 228682 w 3342278"/>
              <a:gd name="connsiteY5" fmla="*/ 4017010 h 5144389"/>
              <a:gd name="connsiteX6" fmla="*/ 770354 w 3342278"/>
              <a:gd name="connsiteY6" fmla="*/ 0 h 514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278" h="5144389">
                <a:moveTo>
                  <a:pt x="770354" y="0"/>
                </a:moveTo>
                <a:lnTo>
                  <a:pt x="3342278" y="0"/>
                </a:lnTo>
                <a:lnTo>
                  <a:pt x="3342278" y="5144389"/>
                </a:lnTo>
                <a:lnTo>
                  <a:pt x="770608" y="5144389"/>
                </a:lnTo>
                <a:cubicBezTo>
                  <a:pt x="540216" y="4794542"/>
                  <a:pt x="357942" y="4415355"/>
                  <a:pt x="228682" y="4017011"/>
                </a:cubicBezTo>
                <a:lnTo>
                  <a:pt x="228682" y="4017010"/>
                </a:lnTo>
                <a:cubicBezTo>
                  <a:pt x="-210148" y="2665259"/>
                  <a:pt x="-10897" y="1187625"/>
                  <a:pt x="770354" y="0"/>
                </a:cubicBezTo>
                <a:close/>
              </a:path>
            </a:pathLst>
          </a:custGeom>
        </p:spPr>
        <p:txBody>
          <a:bodyPr wrap="square">
            <a:noAutofit/>
          </a:bodyPr>
          <a:lstStyle/>
          <a:p>
            <a:r>
              <a:rPr lang="fi-FI" smtClean="0"/>
              <a:t>Lisää kuva napsauttamalla kuvaketta</a:t>
            </a:r>
            <a:endParaRPr lang="fi-FI"/>
          </a:p>
        </p:txBody>
      </p:sp>
      <p:sp>
        <p:nvSpPr>
          <p:cNvPr id="8" name="Otsikko 7"/>
          <p:cNvSpPr>
            <a:spLocks noGrp="1"/>
          </p:cNvSpPr>
          <p:nvPr>
            <p:ph type="title"/>
          </p:nvPr>
        </p:nvSpPr>
        <p:spPr>
          <a:xfrm>
            <a:off x="577047" y="313787"/>
            <a:ext cx="7200000" cy="1299027"/>
          </a:xfrm>
        </p:spPr>
        <p:txBody>
          <a:bodyPr/>
          <a:lstStyle>
            <a:lvl1pPr>
              <a:defRPr>
                <a:solidFill>
                  <a:schemeClr val="tx2"/>
                </a:solidFill>
              </a:defRPr>
            </a:lvl1pPr>
          </a:lstStyle>
          <a:p>
            <a:r>
              <a:rPr lang="fi-FI" smtClean="0"/>
              <a:t>Muokkaa perustyyl. napsautt.</a:t>
            </a:r>
            <a:endParaRPr lang="fi-FI" dirty="0"/>
          </a:p>
        </p:txBody>
      </p:sp>
      <p:sp>
        <p:nvSpPr>
          <p:cNvPr id="3" name="Sisällön paikkamerkki 2"/>
          <p:cNvSpPr>
            <a:spLocks noGrp="1"/>
          </p:cNvSpPr>
          <p:nvPr>
            <p:ph idx="1"/>
          </p:nvPr>
        </p:nvSpPr>
        <p:spPr>
          <a:xfrm>
            <a:off x="577047" y="1881330"/>
            <a:ext cx="6960000" cy="452400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Dian numeron paikkamerkki 8">
            <a:extLst>
              <a:ext uri="{FF2B5EF4-FFF2-40B4-BE49-F238E27FC236}">
                <a16:creationId xmlns:a16="http://schemas.microsoft.com/office/drawing/2014/main" id="{310A027F-9FF5-CB4C-940B-4F58B54F6A32}"/>
              </a:ext>
            </a:extLst>
          </p:cNvPr>
          <p:cNvSpPr>
            <a:spLocks noGrp="1"/>
          </p:cNvSpPr>
          <p:nvPr>
            <p:ph type="sldNum" sz="quarter" idx="12"/>
          </p:nvPr>
        </p:nvSpPr>
        <p:spPr/>
        <p:txBody>
          <a:bodyPr/>
          <a:lstStyle/>
          <a:p>
            <a:fld id="{1EA1DD0D-7089-48C5-B116-A19F892CF1D9}" type="slidenum">
              <a:rPr lang="fi-FI" smtClean="0"/>
              <a:pPr/>
              <a:t>‹#›</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6" name="Päivämäärän paikkamerkki 5">
            <a:extLst>
              <a:ext uri="{FF2B5EF4-FFF2-40B4-BE49-F238E27FC236}">
                <a16:creationId xmlns:a16="http://schemas.microsoft.com/office/drawing/2014/main" id="{57BCCC73-BADC-C646-99CD-5C980D5385E3}"/>
              </a:ext>
            </a:extLst>
          </p:cNvPr>
          <p:cNvSpPr>
            <a:spLocks noGrp="1"/>
          </p:cNvSpPr>
          <p:nvPr>
            <p:ph type="dt" sz="half" idx="10"/>
          </p:nvPr>
        </p:nvSpPr>
        <p:spPr/>
        <p:txBody>
          <a:bodyPr/>
          <a:lstStyle/>
          <a:p>
            <a:fld id="{23F2CBD4-DFD8-5A41-8E32-433BE3A53EED}" type="datetime1">
              <a:rPr lang="fi-FI" smtClean="0"/>
              <a:t>13.10.2021</a:t>
            </a:fld>
            <a:endParaRPr lang="fi-FI" dirty="0"/>
          </a:p>
        </p:txBody>
      </p:sp>
      <p:sp>
        <p:nvSpPr>
          <p:cNvPr id="7" name="Alatunnisteen paikkamerkki 6">
            <a:extLst>
              <a:ext uri="{FF2B5EF4-FFF2-40B4-BE49-F238E27FC236}">
                <a16:creationId xmlns:a16="http://schemas.microsoft.com/office/drawing/2014/main" id="{49C94B79-370D-774F-AC35-1F262D9B51FB}"/>
              </a:ext>
            </a:extLst>
          </p:cNvPr>
          <p:cNvSpPr>
            <a:spLocks noGrp="1"/>
          </p:cNvSpPr>
          <p:nvPr>
            <p:ph type="ftr" sz="quarter" idx="11"/>
          </p:nvPr>
        </p:nvSpPr>
        <p:spPr/>
        <p:txBody>
          <a:bodyPr/>
          <a:lstStyle/>
          <a:p>
            <a:r>
              <a:rPr lang="fi-FI"/>
              <a:t>Lorem ipsum</a:t>
            </a:r>
            <a:endParaRPr lang="fi-FI" dirty="0"/>
          </a:p>
        </p:txBody>
      </p:sp>
    </p:spTree>
    <p:extLst>
      <p:ext uri="{BB962C8B-B14F-4D97-AF65-F5344CB8AC3E}">
        <p14:creationId xmlns:p14="http://schemas.microsoft.com/office/powerpoint/2010/main" val="2094627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8_Otsikko ja sisältö kuva 2/3">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1F852BFB-9DA0-0442-959E-69FBAB5E3F98}"/>
              </a:ext>
            </a:extLst>
          </p:cNvPr>
          <p:cNvSpPr>
            <a:spLocks noGrp="1"/>
          </p:cNvSpPr>
          <p:nvPr>
            <p:ph type="pic" sz="quarter" idx="13"/>
          </p:nvPr>
        </p:nvSpPr>
        <p:spPr>
          <a:xfrm>
            <a:off x="3973189" y="1"/>
            <a:ext cx="8218811" cy="6859185"/>
          </a:xfrm>
          <a:custGeom>
            <a:avLst/>
            <a:gdLst>
              <a:gd name="connsiteX0" fmla="*/ 769741 w 6164108"/>
              <a:gd name="connsiteY0" fmla="*/ 0 h 5144389"/>
              <a:gd name="connsiteX1" fmla="*/ 6164108 w 6164108"/>
              <a:gd name="connsiteY1" fmla="*/ 0 h 5144389"/>
              <a:gd name="connsiteX2" fmla="*/ 6164108 w 6164108"/>
              <a:gd name="connsiteY2" fmla="*/ 5144389 h 5144389"/>
              <a:gd name="connsiteX3" fmla="*/ 769995 w 6164108"/>
              <a:gd name="connsiteY3" fmla="*/ 5144389 h 5144389"/>
              <a:gd name="connsiteX4" fmla="*/ 228500 w 6164108"/>
              <a:gd name="connsiteY4" fmla="*/ 4017011 h 5144389"/>
              <a:gd name="connsiteX5" fmla="*/ 228500 w 6164108"/>
              <a:gd name="connsiteY5" fmla="*/ 4017010 h 5144389"/>
              <a:gd name="connsiteX6" fmla="*/ 769741 w 6164108"/>
              <a:gd name="connsiteY6" fmla="*/ 0 h 514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4108" h="5144389">
                <a:moveTo>
                  <a:pt x="769741" y="0"/>
                </a:moveTo>
                <a:lnTo>
                  <a:pt x="6164108" y="0"/>
                </a:lnTo>
                <a:lnTo>
                  <a:pt x="6164108" y="5144389"/>
                </a:lnTo>
                <a:lnTo>
                  <a:pt x="769995" y="5144389"/>
                </a:lnTo>
                <a:cubicBezTo>
                  <a:pt x="539785" y="4794542"/>
                  <a:pt x="357657" y="4415355"/>
                  <a:pt x="228500" y="4017011"/>
                </a:cubicBezTo>
                <a:lnTo>
                  <a:pt x="228500" y="4017010"/>
                </a:lnTo>
                <a:cubicBezTo>
                  <a:pt x="-209981" y="2665259"/>
                  <a:pt x="-10889" y="1187625"/>
                  <a:pt x="769741" y="0"/>
                </a:cubicBezTo>
                <a:close/>
              </a:path>
            </a:pathLst>
          </a:custGeom>
        </p:spPr>
        <p:txBody>
          <a:bodyPr wrap="square">
            <a:noAutofit/>
          </a:bodyPr>
          <a:lstStyle/>
          <a:p>
            <a:r>
              <a:rPr lang="fi-FI" smtClean="0"/>
              <a:t>Lisää kuva napsauttamalla kuvaketta</a:t>
            </a:r>
            <a:endParaRPr lang="fi-FI"/>
          </a:p>
        </p:txBody>
      </p:sp>
      <p:sp>
        <p:nvSpPr>
          <p:cNvPr id="8" name="Otsikko 7"/>
          <p:cNvSpPr>
            <a:spLocks noGrp="1"/>
          </p:cNvSpPr>
          <p:nvPr>
            <p:ph type="title"/>
          </p:nvPr>
        </p:nvSpPr>
        <p:spPr>
          <a:xfrm>
            <a:off x="577045" y="313787"/>
            <a:ext cx="3600000" cy="1963085"/>
          </a:xfrm>
        </p:spPr>
        <p:txBody>
          <a:bodyPr/>
          <a:lstStyle>
            <a:lvl1pPr>
              <a:defRPr>
                <a:solidFill>
                  <a:schemeClr val="tx2"/>
                </a:solidFill>
              </a:defRPr>
            </a:lvl1pPr>
          </a:lstStyle>
          <a:p>
            <a:r>
              <a:rPr lang="fi-FI" smtClean="0"/>
              <a:t>Muokkaa perustyyl. napsautt.</a:t>
            </a:r>
            <a:endParaRPr lang="fi-FI" dirty="0"/>
          </a:p>
        </p:txBody>
      </p:sp>
      <p:sp>
        <p:nvSpPr>
          <p:cNvPr id="3" name="Sisällön paikkamerkki 2"/>
          <p:cNvSpPr>
            <a:spLocks noGrp="1"/>
          </p:cNvSpPr>
          <p:nvPr>
            <p:ph idx="1"/>
          </p:nvPr>
        </p:nvSpPr>
        <p:spPr>
          <a:xfrm>
            <a:off x="577047" y="2564904"/>
            <a:ext cx="3360000" cy="384042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Dian numeron paikkamerkki 8">
            <a:extLst>
              <a:ext uri="{FF2B5EF4-FFF2-40B4-BE49-F238E27FC236}">
                <a16:creationId xmlns:a16="http://schemas.microsoft.com/office/drawing/2014/main" id="{310A027F-9FF5-CB4C-940B-4F58B54F6A32}"/>
              </a:ext>
            </a:extLst>
          </p:cNvPr>
          <p:cNvSpPr>
            <a:spLocks noGrp="1"/>
          </p:cNvSpPr>
          <p:nvPr>
            <p:ph type="sldNum" sz="quarter" idx="12"/>
          </p:nvPr>
        </p:nvSpPr>
        <p:spPr/>
        <p:txBody>
          <a:bodyPr/>
          <a:lstStyle/>
          <a:p>
            <a:fld id="{1EA1DD0D-7089-48C5-B116-A19F892CF1D9}" type="slidenum">
              <a:rPr lang="fi-FI" smtClean="0"/>
              <a:pPr/>
              <a:t>‹#›</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6" name="Päivämäärän paikkamerkki 5">
            <a:extLst>
              <a:ext uri="{FF2B5EF4-FFF2-40B4-BE49-F238E27FC236}">
                <a16:creationId xmlns:a16="http://schemas.microsoft.com/office/drawing/2014/main" id="{57BCCC73-BADC-C646-99CD-5C980D5385E3}"/>
              </a:ext>
            </a:extLst>
          </p:cNvPr>
          <p:cNvSpPr>
            <a:spLocks noGrp="1"/>
          </p:cNvSpPr>
          <p:nvPr>
            <p:ph type="dt" sz="half" idx="10"/>
          </p:nvPr>
        </p:nvSpPr>
        <p:spPr/>
        <p:txBody>
          <a:bodyPr/>
          <a:lstStyle/>
          <a:p>
            <a:fld id="{23F2CBD4-DFD8-5A41-8E32-433BE3A53EED}" type="datetime1">
              <a:rPr lang="fi-FI" smtClean="0"/>
              <a:t>13.10.2021</a:t>
            </a:fld>
            <a:endParaRPr lang="fi-FI" dirty="0"/>
          </a:p>
        </p:txBody>
      </p:sp>
      <p:sp>
        <p:nvSpPr>
          <p:cNvPr id="7" name="Alatunnisteen paikkamerkki 6">
            <a:extLst>
              <a:ext uri="{FF2B5EF4-FFF2-40B4-BE49-F238E27FC236}">
                <a16:creationId xmlns:a16="http://schemas.microsoft.com/office/drawing/2014/main" id="{49C94B79-370D-774F-AC35-1F262D9B51FB}"/>
              </a:ext>
            </a:extLst>
          </p:cNvPr>
          <p:cNvSpPr>
            <a:spLocks noGrp="1"/>
          </p:cNvSpPr>
          <p:nvPr>
            <p:ph type="ftr" sz="quarter" idx="11"/>
          </p:nvPr>
        </p:nvSpPr>
        <p:spPr/>
        <p:txBody>
          <a:bodyPr/>
          <a:lstStyle/>
          <a:p>
            <a:r>
              <a:rPr lang="fi-FI"/>
              <a:t>Lorem ipsum</a:t>
            </a:r>
            <a:endParaRPr lang="fi-FI" dirty="0"/>
          </a:p>
        </p:txBody>
      </p:sp>
    </p:spTree>
    <p:extLst>
      <p:ext uri="{BB962C8B-B14F-4D97-AF65-F5344CB8AC3E}">
        <p14:creationId xmlns:p14="http://schemas.microsoft.com/office/powerpoint/2010/main" val="2851749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9_Väliotsikko">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CF540042-77BC-B146-A22F-6FF3D87A8CB1}"/>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0" y="0"/>
            <a:ext cx="12192000" cy="6858000"/>
          </a:xfrm>
          <a:prstGeom prst="rect">
            <a:avLst/>
          </a:prstGeom>
        </p:spPr>
      </p:pic>
      <p:sp>
        <p:nvSpPr>
          <p:cNvPr id="10" name="Otsikko 1"/>
          <p:cNvSpPr>
            <a:spLocks noGrp="1"/>
          </p:cNvSpPr>
          <p:nvPr>
            <p:ph type="ctrTitle"/>
          </p:nvPr>
        </p:nvSpPr>
        <p:spPr>
          <a:xfrm>
            <a:off x="575999" y="548680"/>
            <a:ext cx="6960000" cy="3956083"/>
          </a:xfrm>
        </p:spPr>
        <p:txBody>
          <a:bodyPr anchor="b" anchorCtr="0">
            <a:noAutofit/>
          </a:bodyPr>
          <a:lstStyle>
            <a:lvl1pPr algn="l">
              <a:defRPr sz="5333">
                <a:solidFill>
                  <a:schemeClr val="bg1"/>
                </a:solidFill>
              </a:defRPr>
            </a:lvl1pPr>
          </a:lstStyle>
          <a:p>
            <a:r>
              <a:rPr lang="fi-FI" smtClean="0"/>
              <a:t>Muokkaa perustyyl. napsautt.</a:t>
            </a:r>
            <a:endParaRPr lang="fi-FI" dirty="0"/>
          </a:p>
        </p:txBody>
      </p:sp>
      <p:sp>
        <p:nvSpPr>
          <p:cNvPr id="11" name="Alaotsikko 2"/>
          <p:cNvSpPr>
            <a:spLocks noGrp="1"/>
          </p:cNvSpPr>
          <p:nvPr>
            <p:ph type="subTitle" idx="1"/>
          </p:nvPr>
        </p:nvSpPr>
        <p:spPr>
          <a:xfrm>
            <a:off x="576000" y="4677139"/>
            <a:ext cx="6960000" cy="2016224"/>
          </a:xfrm>
        </p:spPr>
        <p:txBody>
          <a:bodyPr>
            <a:normAutofit/>
          </a:bodyPr>
          <a:lstStyle>
            <a:lvl1pPr marL="0" indent="0" algn="l">
              <a:spcBef>
                <a:spcPts val="0"/>
              </a:spcBef>
              <a:buNone/>
              <a:defRPr sz="24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smtClean="0"/>
              <a:t>Muokkaa alaotsikon perustyyliä napsautt.</a:t>
            </a:r>
            <a:endParaRPr lang="fi-FI" dirty="0"/>
          </a:p>
        </p:txBody>
      </p:sp>
      <p:pic>
        <p:nvPicPr>
          <p:cNvPr id="2" name="Kuva 1">
            <a:extLst>
              <a:ext uri="{FF2B5EF4-FFF2-40B4-BE49-F238E27FC236}">
                <a16:creationId xmlns:a16="http://schemas.microsoft.com/office/drawing/2014/main" id="{6FD5C24A-C909-4E47-B1A6-C131C52B365A}"/>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9216000" y="6576000"/>
            <a:ext cx="2362200" cy="152400"/>
          </a:xfrm>
          <a:prstGeom prst="rect">
            <a:avLst/>
          </a:prstGeom>
        </p:spPr>
      </p:pic>
    </p:spTree>
    <p:extLst>
      <p:ext uri="{BB962C8B-B14F-4D97-AF65-F5344CB8AC3E}">
        <p14:creationId xmlns:p14="http://schemas.microsoft.com/office/powerpoint/2010/main" val="399291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0_Väliotsikko ja kuva 1/3">
    <p:bg>
      <p:bgRef idx="1001">
        <a:schemeClr val="bg2"/>
      </p:bgRef>
    </p:bg>
    <p:spTree>
      <p:nvGrpSpPr>
        <p:cNvPr id="1" name=""/>
        <p:cNvGrpSpPr/>
        <p:nvPr/>
      </p:nvGrpSpPr>
      <p:grpSpPr>
        <a:xfrm>
          <a:off x="0" y="0"/>
          <a:ext cx="0" cy="0"/>
          <a:chOff x="0" y="0"/>
          <a:chExt cx="0" cy="0"/>
        </a:xfrm>
      </p:grpSpPr>
      <p:sp>
        <p:nvSpPr>
          <p:cNvPr id="8" name="Kuvan paikkamerkki 10">
            <a:extLst>
              <a:ext uri="{FF2B5EF4-FFF2-40B4-BE49-F238E27FC236}">
                <a16:creationId xmlns:a16="http://schemas.microsoft.com/office/drawing/2014/main" id="{3A823399-DEEE-AB4F-B377-FBA61A09AAC7}"/>
              </a:ext>
            </a:extLst>
          </p:cNvPr>
          <p:cNvSpPr>
            <a:spLocks noGrp="1"/>
          </p:cNvSpPr>
          <p:nvPr>
            <p:ph type="pic" sz="quarter" idx="13"/>
          </p:nvPr>
        </p:nvSpPr>
        <p:spPr>
          <a:xfrm>
            <a:off x="7734680" y="1"/>
            <a:ext cx="4456371" cy="6859185"/>
          </a:xfrm>
          <a:custGeom>
            <a:avLst/>
            <a:gdLst>
              <a:gd name="connsiteX0" fmla="*/ 770354 w 3342278"/>
              <a:gd name="connsiteY0" fmla="*/ 0 h 5144389"/>
              <a:gd name="connsiteX1" fmla="*/ 3342278 w 3342278"/>
              <a:gd name="connsiteY1" fmla="*/ 0 h 5144389"/>
              <a:gd name="connsiteX2" fmla="*/ 3342278 w 3342278"/>
              <a:gd name="connsiteY2" fmla="*/ 5144389 h 5144389"/>
              <a:gd name="connsiteX3" fmla="*/ 770608 w 3342278"/>
              <a:gd name="connsiteY3" fmla="*/ 5144389 h 5144389"/>
              <a:gd name="connsiteX4" fmla="*/ 228682 w 3342278"/>
              <a:gd name="connsiteY4" fmla="*/ 4017011 h 5144389"/>
              <a:gd name="connsiteX5" fmla="*/ 228682 w 3342278"/>
              <a:gd name="connsiteY5" fmla="*/ 4017010 h 5144389"/>
              <a:gd name="connsiteX6" fmla="*/ 770354 w 3342278"/>
              <a:gd name="connsiteY6" fmla="*/ 0 h 514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278" h="5144389">
                <a:moveTo>
                  <a:pt x="770354" y="0"/>
                </a:moveTo>
                <a:lnTo>
                  <a:pt x="3342278" y="0"/>
                </a:lnTo>
                <a:lnTo>
                  <a:pt x="3342278" y="5144389"/>
                </a:lnTo>
                <a:lnTo>
                  <a:pt x="770608" y="5144389"/>
                </a:lnTo>
                <a:cubicBezTo>
                  <a:pt x="540216" y="4794542"/>
                  <a:pt x="357942" y="4415355"/>
                  <a:pt x="228682" y="4017011"/>
                </a:cubicBezTo>
                <a:lnTo>
                  <a:pt x="228682" y="4017010"/>
                </a:lnTo>
                <a:cubicBezTo>
                  <a:pt x="-210148" y="2665259"/>
                  <a:pt x="-10897" y="1187625"/>
                  <a:pt x="770354" y="0"/>
                </a:cubicBezTo>
                <a:close/>
              </a:path>
            </a:pathLst>
          </a:custGeom>
        </p:spPr>
        <p:txBody>
          <a:bodyPr wrap="square">
            <a:noAutofit/>
          </a:bodyPr>
          <a:lstStyle/>
          <a:p>
            <a:r>
              <a:rPr lang="fi-FI" smtClean="0"/>
              <a:t>Lisää kuva napsauttamalla kuvaketta</a:t>
            </a:r>
            <a:endParaRPr lang="fi-FI"/>
          </a:p>
        </p:txBody>
      </p:sp>
      <p:sp>
        <p:nvSpPr>
          <p:cNvPr id="10" name="Otsikko 1"/>
          <p:cNvSpPr>
            <a:spLocks noGrp="1"/>
          </p:cNvSpPr>
          <p:nvPr>
            <p:ph type="ctrTitle"/>
          </p:nvPr>
        </p:nvSpPr>
        <p:spPr>
          <a:xfrm>
            <a:off x="575999" y="548680"/>
            <a:ext cx="6960000" cy="3956083"/>
          </a:xfrm>
        </p:spPr>
        <p:txBody>
          <a:bodyPr anchor="b" anchorCtr="0">
            <a:noAutofit/>
          </a:bodyPr>
          <a:lstStyle>
            <a:lvl1pPr algn="l">
              <a:defRPr sz="5333">
                <a:solidFill>
                  <a:schemeClr val="tx1"/>
                </a:solidFill>
              </a:defRPr>
            </a:lvl1pPr>
          </a:lstStyle>
          <a:p>
            <a:r>
              <a:rPr lang="fi-FI" smtClean="0"/>
              <a:t>Muokkaa perustyyl. napsautt.</a:t>
            </a:r>
            <a:endParaRPr lang="fi-FI" dirty="0"/>
          </a:p>
        </p:txBody>
      </p:sp>
      <p:sp>
        <p:nvSpPr>
          <p:cNvPr id="11" name="Alaotsikko 2"/>
          <p:cNvSpPr>
            <a:spLocks noGrp="1"/>
          </p:cNvSpPr>
          <p:nvPr>
            <p:ph type="subTitle" idx="1"/>
          </p:nvPr>
        </p:nvSpPr>
        <p:spPr>
          <a:xfrm>
            <a:off x="576000" y="4677139"/>
            <a:ext cx="6960000" cy="2016224"/>
          </a:xfrm>
        </p:spPr>
        <p:txBody>
          <a:bodyPr>
            <a:normAutofit/>
          </a:bodyPr>
          <a:lstStyle>
            <a:lvl1pPr marL="0" indent="0" algn="l">
              <a:spcBef>
                <a:spcPts val="0"/>
              </a:spcBef>
              <a:buNone/>
              <a:defRPr sz="24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4276660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1_Väliotsikko ja kuva 2/3">
    <p:bg>
      <p:bgRef idx="1001">
        <a:schemeClr val="bg2"/>
      </p:bgRef>
    </p:bg>
    <p:spTree>
      <p:nvGrpSpPr>
        <p:cNvPr id="1" name=""/>
        <p:cNvGrpSpPr/>
        <p:nvPr/>
      </p:nvGrpSpPr>
      <p:grpSpPr>
        <a:xfrm>
          <a:off x="0" y="0"/>
          <a:ext cx="0" cy="0"/>
          <a:chOff x="0" y="0"/>
          <a:chExt cx="0" cy="0"/>
        </a:xfrm>
      </p:grpSpPr>
      <p:sp>
        <p:nvSpPr>
          <p:cNvPr id="7" name="Kuvan paikkamerkki 9">
            <a:extLst>
              <a:ext uri="{FF2B5EF4-FFF2-40B4-BE49-F238E27FC236}">
                <a16:creationId xmlns:a16="http://schemas.microsoft.com/office/drawing/2014/main" id="{B4104795-B654-374D-AA44-D3D604ED23CD}"/>
              </a:ext>
            </a:extLst>
          </p:cNvPr>
          <p:cNvSpPr>
            <a:spLocks noGrp="1"/>
          </p:cNvSpPr>
          <p:nvPr>
            <p:ph type="pic" sz="quarter" idx="13"/>
          </p:nvPr>
        </p:nvSpPr>
        <p:spPr>
          <a:xfrm>
            <a:off x="3973189" y="1"/>
            <a:ext cx="8218811" cy="6859185"/>
          </a:xfrm>
          <a:custGeom>
            <a:avLst/>
            <a:gdLst>
              <a:gd name="connsiteX0" fmla="*/ 769741 w 6164108"/>
              <a:gd name="connsiteY0" fmla="*/ 0 h 5144389"/>
              <a:gd name="connsiteX1" fmla="*/ 6164108 w 6164108"/>
              <a:gd name="connsiteY1" fmla="*/ 0 h 5144389"/>
              <a:gd name="connsiteX2" fmla="*/ 6164108 w 6164108"/>
              <a:gd name="connsiteY2" fmla="*/ 5144389 h 5144389"/>
              <a:gd name="connsiteX3" fmla="*/ 769995 w 6164108"/>
              <a:gd name="connsiteY3" fmla="*/ 5144389 h 5144389"/>
              <a:gd name="connsiteX4" fmla="*/ 228500 w 6164108"/>
              <a:gd name="connsiteY4" fmla="*/ 4017011 h 5144389"/>
              <a:gd name="connsiteX5" fmla="*/ 228500 w 6164108"/>
              <a:gd name="connsiteY5" fmla="*/ 4017010 h 5144389"/>
              <a:gd name="connsiteX6" fmla="*/ 769741 w 6164108"/>
              <a:gd name="connsiteY6" fmla="*/ 0 h 514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4108" h="5144389">
                <a:moveTo>
                  <a:pt x="769741" y="0"/>
                </a:moveTo>
                <a:lnTo>
                  <a:pt x="6164108" y="0"/>
                </a:lnTo>
                <a:lnTo>
                  <a:pt x="6164108" y="5144389"/>
                </a:lnTo>
                <a:lnTo>
                  <a:pt x="769995" y="5144389"/>
                </a:lnTo>
                <a:cubicBezTo>
                  <a:pt x="539785" y="4794542"/>
                  <a:pt x="357657" y="4415355"/>
                  <a:pt x="228500" y="4017011"/>
                </a:cubicBezTo>
                <a:lnTo>
                  <a:pt x="228500" y="4017010"/>
                </a:lnTo>
                <a:cubicBezTo>
                  <a:pt x="-209981" y="2665259"/>
                  <a:pt x="-10889" y="1187625"/>
                  <a:pt x="769741" y="0"/>
                </a:cubicBezTo>
                <a:close/>
              </a:path>
            </a:pathLst>
          </a:custGeom>
        </p:spPr>
        <p:txBody>
          <a:bodyPr wrap="square">
            <a:noAutofit/>
          </a:bodyPr>
          <a:lstStyle/>
          <a:p>
            <a:r>
              <a:rPr lang="fi-FI" smtClean="0"/>
              <a:t>Lisää kuva napsauttamalla kuvaketta</a:t>
            </a:r>
            <a:endParaRPr lang="fi-FI"/>
          </a:p>
        </p:txBody>
      </p:sp>
      <p:sp>
        <p:nvSpPr>
          <p:cNvPr id="10" name="Otsikko 1"/>
          <p:cNvSpPr>
            <a:spLocks noGrp="1"/>
          </p:cNvSpPr>
          <p:nvPr>
            <p:ph type="ctrTitle"/>
          </p:nvPr>
        </p:nvSpPr>
        <p:spPr>
          <a:xfrm>
            <a:off x="575999" y="548680"/>
            <a:ext cx="3360000" cy="3956083"/>
          </a:xfrm>
        </p:spPr>
        <p:txBody>
          <a:bodyPr anchor="b" anchorCtr="0">
            <a:noAutofit/>
          </a:bodyPr>
          <a:lstStyle>
            <a:lvl1pPr algn="l">
              <a:defRPr sz="5333">
                <a:solidFill>
                  <a:schemeClr val="tx1"/>
                </a:solidFill>
              </a:defRPr>
            </a:lvl1pPr>
          </a:lstStyle>
          <a:p>
            <a:r>
              <a:rPr lang="fi-FI" smtClean="0"/>
              <a:t>Muokkaa perustyyl. napsautt.</a:t>
            </a:r>
            <a:endParaRPr lang="fi-FI" dirty="0"/>
          </a:p>
        </p:txBody>
      </p:sp>
      <p:sp>
        <p:nvSpPr>
          <p:cNvPr id="11" name="Alaotsikko 2"/>
          <p:cNvSpPr>
            <a:spLocks noGrp="1"/>
          </p:cNvSpPr>
          <p:nvPr>
            <p:ph type="subTitle" idx="1"/>
          </p:nvPr>
        </p:nvSpPr>
        <p:spPr>
          <a:xfrm>
            <a:off x="576000" y="4677139"/>
            <a:ext cx="3360000" cy="2016224"/>
          </a:xfrm>
        </p:spPr>
        <p:txBody>
          <a:bodyPr>
            <a:normAutofit/>
          </a:bodyPr>
          <a:lstStyle>
            <a:lvl1pPr marL="0" indent="0" algn="l">
              <a:spcBef>
                <a:spcPts val="0"/>
              </a:spcBef>
              <a:buNone/>
              <a:defRPr sz="24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247620904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2_Tyhjä">
    <p:spTree>
      <p:nvGrpSpPr>
        <p:cNvPr id="1" name=""/>
        <p:cNvGrpSpPr/>
        <p:nvPr/>
      </p:nvGrpSpPr>
      <p:grpSpPr>
        <a:xfrm>
          <a:off x="0" y="0"/>
          <a:ext cx="0" cy="0"/>
          <a:chOff x="0" y="0"/>
          <a:chExt cx="0" cy="0"/>
        </a:xfrm>
      </p:grpSpPr>
      <p:sp>
        <p:nvSpPr>
          <p:cNvPr id="4"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
        <p:nvSpPr>
          <p:cNvPr id="3" name="Päivämäärän paikkamerkki 3"/>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E931ADD7-83EA-0241-B06B-D43CB2F96A7E}" type="datetime1">
              <a:rPr lang="fi-FI" smtClean="0"/>
              <a:t>13.10.2021</a:t>
            </a:fld>
            <a:endParaRPr lang="fi-FI" dirty="0"/>
          </a:p>
        </p:txBody>
      </p:sp>
      <p:sp>
        <p:nvSpPr>
          <p:cNvPr id="2" name="Alatunnisteen paikkamerkki 4"/>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r>
              <a:rPr lang="fi-FI"/>
              <a:t>Lorem ipsum</a:t>
            </a:r>
            <a:endParaRPr lang="fi-FI" dirty="0"/>
          </a:p>
        </p:txBody>
      </p:sp>
      <p:pic>
        <p:nvPicPr>
          <p:cNvPr id="7" name="Kuva 6">
            <a:extLst>
              <a:ext uri="{FF2B5EF4-FFF2-40B4-BE49-F238E27FC236}">
                <a16:creationId xmlns:a16="http://schemas.microsoft.com/office/drawing/2014/main" id="{F732AEA9-B18D-7B41-9CD8-9AFE7B9FF461}"/>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9216000" y="6576000"/>
            <a:ext cx="2362200" cy="152400"/>
          </a:xfrm>
          <a:prstGeom prst="rect">
            <a:avLst/>
          </a:prstGeom>
        </p:spPr>
      </p:pic>
    </p:spTree>
    <p:extLst>
      <p:ext uri="{BB962C8B-B14F-4D97-AF65-F5344CB8AC3E}">
        <p14:creationId xmlns:p14="http://schemas.microsoft.com/office/powerpoint/2010/main" val="254276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3_Lopetus">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47C6964E-0786-FF40-B4BA-E755C8993CD5}"/>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0" y="0"/>
            <a:ext cx="12192000" cy="6858000"/>
          </a:xfrm>
          <a:prstGeom prst="rect">
            <a:avLst/>
          </a:prstGeom>
        </p:spPr>
      </p:pic>
      <p:sp>
        <p:nvSpPr>
          <p:cNvPr id="95" name="Otsikko 1"/>
          <p:cNvSpPr>
            <a:spLocks noGrp="1"/>
          </p:cNvSpPr>
          <p:nvPr>
            <p:ph type="ctrTitle" hasCustomPrompt="1"/>
          </p:nvPr>
        </p:nvSpPr>
        <p:spPr>
          <a:xfrm>
            <a:off x="5668106" y="2341010"/>
            <a:ext cx="6178703" cy="1866900"/>
          </a:xfrm>
        </p:spPr>
        <p:txBody>
          <a:bodyPr anchor="b" anchorCtr="0">
            <a:noAutofit/>
          </a:bodyPr>
          <a:lstStyle>
            <a:lvl1pPr algn="l">
              <a:defRPr sz="5333">
                <a:solidFill>
                  <a:srgbClr val="FFFFFF"/>
                </a:solidFill>
              </a:defRPr>
            </a:lvl1pPr>
          </a:lstStyle>
          <a:p>
            <a:r>
              <a:rPr lang="fi-FI" dirty="0"/>
              <a:t>Esityksen päättävä teksti</a:t>
            </a:r>
          </a:p>
        </p:txBody>
      </p:sp>
      <p:sp>
        <p:nvSpPr>
          <p:cNvPr id="96" name="Alaotsikko 2"/>
          <p:cNvSpPr>
            <a:spLocks noGrp="1"/>
          </p:cNvSpPr>
          <p:nvPr>
            <p:ph type="subTitle" idx="1"/>
          </p:nvPr>
        </p:nvSpPr>
        <p:spPr>
          <a:xfrm>
            <a:off x="5668106" y="4550811"/>
            <a:ext cx="6127460" cy="1758509"/>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smtClean="0"/>
              <a:t>Muokkaa alaotsikon perustyyliä napsautt.</a:t>
            </a:r>
            <a:endParaRPr lang="fi-FI" dirty="0"/>
          </a:p>
        </p:txBody>
      </p:sp>
      <p:pic>
        <p:nvPicPr>
          <p:cNvPr id="97" name="Kuva 96">
            <a:extLst>
              <a:ext uri="{FF2B5EF4-FFF2-40B4-BE49-F238E27FC236}">
                <a16:creationId xmlns:a16="http://schemas.microsoft.com/office/drawing/2014/main" id="{04EB18AC-B9AF-4B46-9B24-EAE4A98F55B2}"/>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9216000" y="6576000"/>
            <a:ext cx="2362200" cy="152400"/>
          </a:xfrm>
          <a:prstGeom prst="rect">
            <a:avLst/>
          </a:prstGeom>
        </p:spPr>
      </p:pic>
    </p:spTree>
    <p:extLst>
      <p:ext uri="{BB962C8B-B14F-4D97-AF65-F5344CB8AC3E}">
        <p14:creationId xmlns:p14="http://schemas.microsoft.com/office/powerpoint/2010/main" val="2745791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2277833" y="2403287"/>
            <a:ext cx="7636336"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fi-FI" dirty="0"/>
              <a:t>Muokkaa perustyylejä naps.</a:t>
            </a:r>
          </a:p>
        </p:txBody>
      </p:sp>
      <p:sp>
        <p:nvSpPr>
          <p:cNvPr id="3" name="Alaotsikko 2"/>
          <p:cNvSpPr>
            <a:spLocks noGrp="1"/>
          </p:cNvSpPr>
          <p:nvPr>
            <p:ph type="subTitle" idx="1"/>
          </p:nvPr>
        </p:nvSpPr>
        <p:spPr>
          <a:xfrm>
            <a:off x="2277832" y="4539932"/>
            <a:ext cx="7636336" cy="875930"/>
          </a:xfrm>
          <a:effectLst/>
        </p:spPr>
        <p:txBody>
          <a:bodyPr>
            <a:normAutofit/>
          </a:bodyPr>
          <a:lstStyle>
            <a:lvl1pPr marL="0" indent="0" algn="ctr">
              <a:buNone/>
              <a:defRPr sz="2000" b="1">
                <a:solidFill>
                  <a:srgbClr val="C7C9C8"/>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9813" y="1045884"/>
            <a:ext cx="2729923" cy="1332265"/>
          </a:xfrm>
          <a:prstGeom prst="rect">
            <a:avLst/>
          </a:prstGeom>
        </p:spPr>
      </p:pic>
      <p:sp>
        <p:nvSpPr>
          <p:cNvPr id="13" name="Suorakulmio 12"/>
          <p:cNvSpPr/>
          <p:nvPr userDrawn="1"/>
        </p:nvSpPr>
        <p:spPr>
          <a:xfrm>
            <a:off x="0" y="6693647"/>
            <a:ext cx="12192000" cy="1704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rgbClr val="FF0000"/>
              </a:solidFill>
              <a:latin typeface="Helvetica" pitchFamily="34" charset="0"/>
            </a:endParaRPr>
          </a:p>
        </p:txBody>
      </p:sp>
      <p:sp>
        <p:nvSpPr>
          <p:cNvPr id="15" name="Alatunnisteen paikkamerkki 4"/>
          <p:cNvSpPr>
            <a:spLocks noGrp="1"/>
          </p:cNvSpPr>
          <p:nvPr>
            <p:ph type="ftr" sz="quarter" idx="3"/>
          </p:nvPr>
        </p:nvSpPr>
        <p:spPr>
          <a:xfrm>
            <a:off x="7125209" y="6424452"/>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6" name="Dian numeron paikkamerkki 5"/>
          <p:cNvSpPr>
            <a:spLocks noGrp="1"/>
          </p:cNvSpPr>
          <p:nvPr>
            <p:ph type="sldNum" sz="quarter" idx="4"/>
          </p:nvPr>
        </p:nvSpPr>
        <p:spPr>
          <a:xfrm>
            <a:off x="11419967" y="6424452"/>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7" name="Suora yhdysviiva 16"/>
          <p:cNvCxnSpPr/>
          <p:nvPr userDrawn="1"/>
        </p:nvCxnSpPr>
        <p:spPr>
          <a:xfrm>
            <a:off x="11338532" y="6424452"/>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10070555" y="6424452"/>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10156605" y="6424381"/>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13.10.2021</a:t>
            </a:fld>
            <a:endParaRPr lang="fi-FI" dirty="0"/>
          </a:p>
        </p:txBody>
      </p:sp>
    </p:spTree>
    <p:extLst>
      <p:ext uri="{BB962C8B-B14F-4D97-AF65-F5344CB8AC3E}">
        <p14:creationId xmlns:p14="http://schemas.microsoft.com/office/powerpoint/2010/main" val="2577453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11" name="Kuvan paikkamerkki 10"/>
          <p:cNvSpPr>
            <a:spLocks noGrp="1"/>
          </p:cNvSpPr>
          <p:nvPr>
            <p:ph type="pic" sz="quarter" idx="13"/>
          </p:nvPr>
        </p:nvSpPr>
        <p:spPr>
          <a:xfrm>
            <a:off x="5260665" y="0"/>
            <a:ext cx="6931336" cy="6540500"/>
          </a:xfrm>
          <a:custGeom>
            <a:avLst/>
            <a:gdLst>
              <a:gd name="connsiteX0" fmla="*/ 0 w 5198502"/>
              <a:gd name="connsiteY0" fmla="*/ 0 h 6540500"/>
              <a:gd name="connsiteX1" fmla="*/ 5198502 w 5198502"/>
              <a:gd name="connsiteY1" fmla="*/ 0 h 6540500"/>
              <a:gd name="connsiteX2" fmla="*/ 5198502 w 5198502"/>
              <a:gd name="connsiteY2" fmla="*/ 6540500 h 6540500"/>
              <a:gd name="connsiteX3" fmla="*/ 0 w 5198502"/>
              <a:gd name="connsiteY3" fmla="*/ 6540500 h 6540500"/>
              <a:gd name="connsiteX4" fmla="*/ 0 w 5198502"/>
              <a:gd name="connsiteY4" fmla="*/ 0 h 6540500"/>
              <a:gd name="connsiteX0" fmla="*/ 2422782 w 5198502"/>
              <a:gd name="connsiteY0" fmla="*/ 18496 h 6540500"/>
              <a:gd name="connsiteX1" fmla="*/ 5198502 w 5198502"/>
              <a:gd name="connsiteY1" fmla="*/ 0 h 6540500"/>
              <a:gd name="connsiteX2" fmla="*/ 5198502 w 5198502"/>
              <a:gd name="connsiteY2" fmla="*/ 6540500 h 6540500"/>
              <a:gd name="connsiteX3" fmla="*/ 0 w 5198502"/>
              <a:gd name="connsiteY3" fmla="*/ 6540500 h 6540500"/>
              <a:gd name="connsiteX4" fmla="*/ 2422782 w 5198502"/>
              <a:gd name="connsiteY4" fmla="*/ 18496 h 6540500"/>
              <a:gd name="connsiteX0" fmla="*/ 2694035 w 5198502"/>
              <a:gd name="connsiteY0" fmla="*/ 0 h 6583656"/>
              <a:gd name="connsiteX1" fmla="*/ 5198502 w 5198502"/>
              <a:gd name="connsiteY1" fmla="*/ 43156 h 6583656"/>
              <a:gd name="connsiteX2" fmla="*/ 5198502 w 5198502"/>
              <a:gd name="connsiteY2" fmla="*/ 6583656 h 6583656"/>
              <a:gd name="connsiteX3" fmla="*/ 0 w 5198502"/>
              <a:gd name="connsiteY3" fmla="*/ 6583656 h 6583656"/>
              <a:gd name="connsiteX4" fmla="*/ 2694035 w 5198502"/>
              <a:gd name="connsiteY4" fmla="*/ 0 h 6583656"/>
              <a:gd name="connsiteX0" fmla="*/ 2435112 w 5198502"/>
              <a:gd name="connsiteY0" fmla="*/ 36991 h 6540500"/>
              <a:gd name="connsiteX1" fmla="*/ 5198502 w 5198502"/>
              <a:gd name="connsiteY1" fmla="*/ 0 h 6540500"/>
              <a:gd name="connsiteX2" fmla="*/ 5198502 w 5198502"/>
              <a:gd name="connsiteY2" fmla="*/ 6540500 h 6540500"/>
              <a:gd name="connsiteX3" fmla="*/ 0 w 5198502"/>
              <a:gd name="connsiteY3" fmla="*/ 6540500 h 6540500"/>
              <a:gd name="connsiteX4" fmla="*/ 2435112 w 5198502"/>
              <a:gd name="connsiteY4" fmla="*/ 36991 h 6540500"/>
              <a:gd name="connsiteX0" fmla="*/ 2428947 w 5198502"/>
              <a:gd name="connsiteY0" fmla="*/ 6165 h 6540500"/>
              <a:gd name="connsiteX1" fmla="*/ 5198502 w 5198502"/>
              <a:gd name="connsiteY1" fmla="*/ 0 h 6540500"/>
              <a:gd name="connsiteX2" fmla="*/ 5198502 w 5198502"/>
              <a:gd name="connsiteY2" fmla="*/ 6540500 h 6540500"/>
              <a:gd name="connsiteX3" fmla="*/ 0 w 5198502"/>
              <a:gd name="connsiteY3" fmla="*/ 6540500 h 6540500"/>
              <a:gd name="connsiteX4" fmla="*/ 2428947 w 5198502"/>
              <a:gd name="connsiteY4" fmla="*/ 6165 h 65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02" h="6540500">
                <a:moveTo>
                  <a:pt x="2428947" y="6165"/>
                </a:moveTo>
                <a:lnTo>
                  <a:pt x="5198502" y="0"/>
                </a:lnTo>
                <a:lnTo>
                  <a:pt x="5198502" y="6540500"/>
                </a:lnTo>
                <a:lnTo>
                  <a:pt x="0" y="6540500"/>
                </a:lnTo>
                <a:lnTo>
                  <a:pt x="2428947" y="6165"/>
                </a:lnTo>
                <a:close/>
              </a:path>
            </a:pathLst>
          </a:custGeom>
          <a:solidFill>
            <a:schemeClr val="accent5"/>
          </a:solidFill>
        </p:spPr>
        <p:txBody>
          <a:bodyPr anchor="ctr"/>
          <a:lstStyle>
            <a:lvl1pPr marL="0" indent="0" algn="ctr">
              <a:buNone/>
              <a:defRPr>
                <a:solidFill>
                  <a:schemeClr val="tx2"/>
                </a:solidFill>
                <a:latin typeface="Helvetica" pitchFamily="34" charset="0"/>
              </a:defRPr>
            </a:lvl1pPr>
          </a:lstStyle>
          <a:p>
            <a:endParaRPr lang="fi-FI" dirty="0"/>
          </a:p>
        </p:txBody>
      </p:sp>
      <p:sp>
        <p:nvSpPr>
          <p:cNvPr id="7" name="Suorakulmio 6"/>
          <p:cNvSpPr/>
          <p:nvPr userDrawn="1"/>
        </p:nvSpPr>
        <p:spPr>
          <a:xfrm>
            <a:off x="0" y="0"/>
            <a:ext cx="850016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tx2"/>
              </a:solidFill>
              <a:latin typeface="Helvetica" pitchFamily="34" charset="0"/>
            </a:endParaRPr>
          </a:p>
        </p:txBody>
      </p:sp>
      <p:sp>
        <p:nvSpPr>
          <p:cNvPr id="2" name="Otsikko 1"/>
          <p:cNvSpPr>
            <a:spLocks noGrp="1"/>
          </p:cNvSpPr>
          <p:nvPr>
            <p:ph type="title"/>
          </p:nvPr>
        </p:nvSpPr>
        <p:spPr>
          <a:xfrm>
            <a:off x="609601" y="1516843"/>
            <a:ext cx="6321680" cy="1589105"/>
          </a:xfrm>
        </p:spPr>
        <p:txBody>
          <a:bodyPr/>
          <a:lstStyle>
            <a:lvl1pPr algn="l">
              <a:defRPr b="1" i="0">
                <a:solidFill>
                  <a:schemeClr val="tx2"/>
                </a:solidFill>
                <a:latin typeface="Helvetica" pitchFamily="34" charset="0"/>
                <a:cs typeface="Helvetica" pitchFamily="34" charset="0"/>
              </a:defRPr>
            </a:lvl1pPr>
          </a:lstStyle>
          <a:p>
            <a:r>
              <a:rPr lang="fi-FI" dirty="0"/>
              <a:t>Muokkaa perustyylejä naps.</a:t>
            </a:r>
          </a:p>
        </p:txBody>
      </p:sp>
      <p:sp>
        <p:nvSpPr>
          <p:cNvPr id="3" name="Sisällön paikkamerkki 2"/>
          <p:cNvSpPr>
            <a:spLocks noGrp="1"/>
          </p:cNvSpPr>
          <p:nvPr>
            <p:ph idx="1"/>
          </p:nvPr>
        </p:nvSpPr>
        <p:spPr>
          <a:xfrm>
            <a:off x="609600" y="3382047"/>
            <a:ext cx="4827515"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8" name="Suorakulmio 7"/>
          <p:cNvSpPr/>
          <p:nvPr userDrawn="1"/>
        </p:nvSpPr>
        <p:spPr>
          <a:xfrm>
            <a:off x="-1" y="6540486"/>
            <a:ext cx="12192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4"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1E27FF40-B8EF-44D5-A1E0-87F23FB88C8B}" type="datetime1">
              <a:rPr lang="fi-FI" smtClean="0"/>
              <a:pPr/>
              <a:t>13.10.2021</a:t>
            </a:fld>
            <a:endParaRPr lang="fi-FI" dirty="0"/>
          </a:p>
        </p:txBody>
      </p:sp>
      <p:sp>
        <p:nvSpPr>
          <p:cNvPr id="5" name="Alatunnisteen paikkamerkki 4"/>
          <p:cNvSpPr>
            <a:spLocks noGrp="1"/>
          </p:cNvSpPr>
          <p:nvPr>
            <p:ph type="ftr" sz="quarter" idx="11"/>
          </p:nvPr>
        </p:nvSpPr>
        <p:spPr>
          <a:xfrm>
            <a:off x="7125208"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a:t>
            </a:r>
            <a:r>
              <a:rPr lang="fi-FI" b="1" dirty="0"/>
              <a:t> </a:t>
            </a:r>
            <a:r>
              <a:rPr lang="fi-FI" b="1" dirty="0" err="1"/>
              <a:t>Since</a:t>
            </a:r>
            <a:r>
              <a:rPr lang="fi-FI" b="1" dirty="0"/>
              <a:t> 1863.</a:t>
            </a:r>
          </a:p>
        </p:txBody>
      </p:sp>
      <p:sp>
        <p:nvSpPr>
          <p:cNvPr id="6" name="Dian numeron paikkamerkki 5"/>
          <p:cNvSpPr>
            <a:spLocks noGrp="1"/>
          </p:cNvSpPr>
          <p:nvPr>
            <p:ph type="sldNum" sz="quarter" idx="12"/>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609601" y="0"/>
            <a:ext cx="1017851"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pic>
          <p:nvPicPr>
            <p:cNvPr id="21"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404377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Otsikko ja sisältö">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FD4202D0-A146-3E4A-B757-AE655FD3E2DF}"/>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8212667" y="0"/>
            <a:ext cx="3979333" cy="6858000"/>
          </a:xfrm>
          <a:prstGeom prst="rect">
            <a:avLst/>
          </a:prstGeom>
        </p:spPr>
      </p:pic>
      <p:sp>
        <p:nvSpPr>
          <p:cNvPr id="8" name="Otsikko 7"/>
          <p:cNvSpPr>
            <a:spLocks noGrp="1"/>
          </p:cNvSpPr>
          <p:nvPr>
            <p:ph type="title"/>
          </p:nvPr>
        </p:nvSpPr>
        <p:spPr>
          <a:xfrm>
            <a:off x="577047" y="313787"/>
            <a:ext cx="10319487" cy="1299027"/>
          </a:xfrm>
        </p:spPr>
        <p:txBody>
          <a:bodyPr/>
          <a:lstStyle>
            <a:lvl1pPr>
              <a:defRPr>
                <a:solidFill>
                  <a:schemeClr val="tx2"/>
                </a:solidFill>
              </a:defRPr>
            </a:lvl1pPr>
          </a:lstStyle>
          <a:p>
            <a:r>
              <a:rPr lang="fi-FI" smtClean="0"/>
              <a:t>Muokkaa perustyyl. napsautt.</a:t>
            </a:r>
            <a:endParaRPr lang="fi-FI" dirty="0"/>
          </a:p>
        </p:txBody>
      </p:sp>
      <p:sp>
        <p:nvSpPr>
          <p:cNvPr id="3" name="Sisällön paikkamerkki 2"/>
          <p:cNvSpPr>
            <a:spLocks noGrp="1"/>
          </p:cNvSpPr>
          <p:nvPr>
            <p:ph idx="1"/>
          </p:nvPr>
        </p:nvSpPr>
        <p:spPr>
          <a:xfrm>
            <a:off x="577047" y="1881330"/>
            <a:ext cx="10319487" cy="452400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Dian numeron paikkamerkki 8">
            <a:extLst>
              <a:ext uri="{FF2B5EF4-FFF2-40B4-BE49-F238E27FC236}">
                <a16:creationId xmlns:a16="http://schemas.microsoft.com/office/drawing/2014/main" id="{310A027F-9FF5-CB4C-940B-4F58B54F6A32}"/>
              </a:ext>
            </a:extLst>
          </p:cNvPr>
          <p:cNvSpPr>
            <a:spLocks noGrp="1"/>
          </p:cNvSpPr>
          <p:nvPr>
            <p:ph type="sldNum" sz="quarter" idx="12"/>
          </p:nvPr>
        </p:nvSpPr>
        <p:spPr/>
        <p:txBody>
          <a:bodyPr/>
          <a:lstStyle/>
          <a:p>
            <a:fld id="{82753514-33ED-4A7D-8F82-5CB871A4D973}" type="slidenum">
              <a:rPr lang="fi-FI" smtClean="0"/>
              <a:t>‹#›</a:t>
            </a:fld>
            <a:endParaRPr lang="fi-FI"/>
          </a:p>
        </p:txBody>
      </p:sp>
      <p:sp>
        <p:nvSpPr>
          <p:cNvPr id="6" name="Päivämäärän paikkamerkki 5">
            <a:extLst>
              <a:ext uri="{FF2B5EF4-FFF2-40B4-BE49-F238E27FC236}">
                <a16:creationId xmlns:a16="http://schemas.microsoft.com/office/drawing/2014/main" id="{57BCCC73-BADC-C646-99CD-5C980D5385E3}"/>
              </a:ext>
            </a:extLst>
          </p:cNvPr>
          <p:cNvSpPr>
            <a:spLocks noGrp="1"/>
          </p:cNvSpPr>
          <p:nvPr>
            <p:ph type="dt" sz="half" idx="10"/>
          </p:nvPr>
        </p:nvSpPr>
        <p:spPr/>
        <p:txBody>
          <a:bodyPr/>
          <a:lstStyle/>
          <a:p>
            <a:fld id="{79A38D0F-1F4B-4E07-B518-9208CCA58EC7}" type="datetimeFigureOut">
              <a:rPr lang="fi-FI" smtClean="0"/>
              <a:t>13.10.2021</a:t>
            </a:fld>
            <a:endParaRPr lang="fi-FI"/>
          </a:p>
        </p:txBody>
      </p:sp>
      <p:sp>
        <p:nvSpPr>
          <p:cNvPr id="7" name="Alatunnisteen paikkamerkki 6">
            <a:extLst>
              <a:ext uri="{FF2B5EF4-FFF2-40B4-BE49-F238E27FC236}">
                <a16:creationId xmlns:a16="http://schemas.microsoft.com/office/drawing/2014/main" id="{49C94B79-370D-774F-AC35-1F262D9B51FB}"/>
              </a:ext>
            </a:extLst>
          </p:cNvPr>
          <p:cNvSpPr>
            <a:spLocks noGrp="1"/>
          </p:cNvSpPr>
          <p:nvPr>
            <p:ph type="ftr" sz="quarter" idx="11"/>
          </p:nvPr>
        </p:nvSpPr>
        <p:spPr/>
        <p:txBody>
          <a:bodyPr/>
          <a:lstStyle/>
          <a:p>
            <a:endParaRPr lang="fi-FI"/>
          </a:p>
        </p:txBody>
      </p:sp>
      <p:pic>
        <p:nvPicPr>
          <p:cNvPr id="4" name="Kuva 3">
            <a:extLst>
              <a:ext uri="{FF2B5EF4-FFF2-40B4-BE49-F238E27FC236}">
                <a16:creationId xmlns:a16="http://schemas.microsoft.com/office/drawing/2014/main" id="{A82C0B85-284A-2644-93F6-5855E3106B8B}"/>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9216000" y="6576000"/>
            <a:ext cx="2362200" cy="152400"/>
          </a:xfrm>
          <a:prstGeom prst="rect">
            <a:avLst/>
          </a:prstGeom>
        </p:spPr>
      </p:pic>
    </p:spTree>
    <p:extLst>
      <p:ext uri="{BB962C8B-B14F-4D97-AF65-F5344CB8AC3E}">
        <p14:creationId xmlns:p14="http://schemas.microsoft.com/office/powerpoint/2010/main" val="443430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6" name="Kuvan paikkamerkki 5"/>
          <p:cNvSpPr>
            <a:spLocks noGrp="1"/>
          </p:cNvSpPr>
          <p:nvPr>
            <p:ph type="pic" sz="quarter" idx="12"/>
          </p:nvPr>
        </p:nvSpPr>
        <p:spPr>
          <a:xfrm>
            <a:off x="0" y="0"/>
            <a:ext cx="12192000" cy="3473450"/>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473450">
                <a:moveTo>
                  <a:pt x="0" y="0"/>
                </a:moveTo>
                <a:lnTo>
                  <a:pt x="460678" y="2505"/>
                </a:lnTo>
                <a:cubicBezTo>
                  <a:pt x="467258" y="181367"/>
                  <a:pt x="460712" y="888442"/>
                  <a:pt x="463631" y="1023384"/>
                </a:cubicBezTo>
                <a:lnTo>
                  <a:pt x="1217523" y="1024449"/>
                </a:lnTo>
                <a:cubicBezTo>
                  <a:pt x="1217622" y="1021952"/>
                  <a:pt x="1212357" y="439565"/>
                  <a:pt x="1213464" y="1935"/>
                </a:cubicBezTo>
                <a:lnTo>
                  <a:pt x="9144000" y="0"/>
                </a:lnTo>
                <a:lnTo>
                  <a:pt x="9144000" y="3473450"/>
                </a:lnTo>
                <a:lnTo>
                  <a:pt x="4776273" y="3473378"/>
                </a:lnTo>
                <a:lnTo>
                  <a:pt x="4776273" y="2723070"/>
                </a:lnTo>
                <a:lnTo>
                  <a:pt x="424558" y="2719410"/>
                </a:lnTo>
                <a:lnTo>
                  <a:pt x="428218" y="3473378"/>
                </a:lnTo>
                <a:lnTo>
                  <a:pt x="0" y="3473450"/>
                </a:lnTo>
                <a:lnTo>
                  <a:pt x="0" y="0"/>
                </a:ln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13" name="Suorakulmio 12"/>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1" name="Suorakulmio 10"/>
          <p:cNvSpPr/>
          <p:nvPr userDrawn="1"/>
        </p:nvSpPr>
        <p:spPr>
          <a:xfrm>
            <a:off x="567765" y="2719295"/>
            <a:ext cx="5797176"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sp>
        <p:nvSpPr>
          <p:cNvPr id="2" name="Otsikko 1"/>
          <p:cNvSpPr>
            <a:spLocks noGrp="1"/>
          </p:cNvSpPr>
          <p:nvPr>
            <p:ph type="title"/>
          </p:nvPr>
        </p:nvSpPr>
        <p:spPr>
          <a:xfrm>
            <a:off x="1095686" y="3227296"/>
            <a:ext cx="4721412"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1095686" y="5162832"/>
            <a:ext cx="4721412"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8" name="Alatunnisteen paikkamerkki 4"/>
          <p:cNvSpPr>
            <a:spLocks noGrp="1"/>
          </p:cNvSpPr>
          <p:nvPr>
            <p:ph type="ftr" sz="quarter" idx="3"/>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dirty="0">
                <a:solidFill>
                  <a:schemeClr val="accent1"/>
                </a:solidFill>
              </a:rPr>
              <a:t>JYU. </a:t>
            </a:r>
            <a:r>
              <a:rPr lang="fi-FI" dirty="0" err="1"/>
              <a:t>Since</a:t>
            </a:r>
            <a:r>
              <a:rPr lang="fi-FI" dirty="0"/>
              <a:t> 1863.</a:t>
            </a:r>
          </a:p>
        </p:txBody>
      </p:sp>
      <p:sp>
        <p:nvSpPr>
          <p:cNvPr id="9"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6544235" y="3937000"/>
            <a:ext cx="5205507"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13.10.2021</a:t>
            </a:fld>
            <a:endParaRPr lang="fi-FI" dirty="0"/>
          </a:p>
        </p:txBody>
      </p:sp>
      <p:grpSp>
        <p:nvGrpSpPr>
          <p:cNvPr id="22" name="Group 21"/>
          <p:cNvGrpSpPr/>
          <p:nvPr userDrawn="1"/>
        </p:nvGrpSpPr>
        <p:grpSpPr>
          <a:xfrm>
            <a:off x="609601" y="0"/>
            <a:ext cx="1017851"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pic>
          <p:nvPicPr>
            <p:cNvPr id="24"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576119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25" name="Suorakulmio 6"/>
          <p:cNvSpPr/>
          <p:nvPr userDrawn="1"/>
        </p:nvSpPr>
        <p:spPr>
          <a:xfrm>
            <a:off x="0" y="3877234"/>
            <a:ext cx="12192000" cy="2980766"/>
          </a:xfrm>
          <a:prstGeom prst="rect">
            <a:avLst/>
          </a:prstGeom>
          <a:solidFill>
            <a:srgbClr val="F15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sp>
        <p:nvSpPr>
          <p:cNvPr id="6" name="Kuvan paikkamerkki 5"/>
          <p:cNvSpPr>
            <a:spLocks noGrp="1"/>
          </p:cNvSpPr>
          <p:nvPr>
            <p:ph type="pic" sz="quarter" idx="12"/>
          </p:nvPr>
        </p:nvSpPr>
        <p:spPr>
          <a:xfrm>
            <a:off x="-2" y="-1"/>
            <a:ext cx="12192001" cy="3769783"/>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363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991824 w 9144000"/>
              <a:gd name="connsiteY9" fmla="*/ 31427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1008757 w 9144000"/>
              <a:gd name="connsiteY9" fmla="*/ 31512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473450 h 3778250"/>
              <a:gd name="connsiteX7" fmla="*/ 0 w 9144000"/>
              <a:gd name="connsiteY7" fmla="*/ 3778250 h 3778250"/>
              <a:gd name="connsiteX8" fmla="*/ 0 w 9144000"/>
              <a:gd name="connsiteY8" fmla="*/ 0 h 37782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769783 h 3778250"/>
              <a:gd name="connsiteX7" fmla="*/ 0 w 9144000"/>
              <a:gd name="connsiteY7" fmla="*/ 3778250 h 3778250"/>
              <a:gd name="connsiteX8" fmla="*/ 0 w 9144000"/>
              <a:gd name="connsiteY8" fmla="*/ 0 h 3778250"/>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638684 h 3769783"/>
              <a:gd name="connsiteX8" fmla="*/ 0 w 9144000"/>
              <a:gd name="connsiteY8" fmla="*/ 0 h 3769783"/>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763813 h 3769783"/>
              <a:gd name="connsiteX8" fmla="*/ 0 w 9144000"/>
              <a:gd name="connsiteY8" fmla="*/ 0 h 3769783"/>
              <a:gd name="connsiteX0" fmla="*/ 1 w 9144001"/>
              <a:gd name="connsiteY0" fmla="*/ 0 h 3769783"/>
              <a:gd name="connsiteX1" fmla="*/ 460679 w 9144001"/>
              <a:gd name="connsiteY1" fmla="*/ 2505 h 3769783"/>
              <a:gd name="connsiteX2" fmla="*/ 463632 w 9144001"/>
              <a:gd name="connsiteY2" fmla="*/ 1023384 h 3769783"/>
              <a:gd name="connsiteX3" fmla="*/ 1217524 w 9144001"/>
              <a:gd name="connsiteY3" fmla="*/ 1024449 h 3769783"/>
              <a:gd name="connsiteX4" fmla="*/ 1213465 w 9144001"/>
              <a:gd name="connsiteY4" fmla="*/ 1935 h 3769783"/>
              <a:gd name="connsiteX5" fmla="*/ 9144001 w 9144001"/>
              <a:gd name="connsiteY5" fmla="*/ 0 h 3769783"/>
              <a:gd name="connsiteX6" fmla="*/ 9144001 w 9144001"/>
              <a:gd name="connsiteY6" fmla="*/ 3769783 h 3769783"/>
              <a:gd name="connsiteX7" fmla="*/ 0 w 9144001"/>
              <a:gd name="connsiteY7" fmla="*/ 3768626 h 3769783"/>
              <a:gd name="connsiteX8" fmla="*/ 1 w 9144001"/>
              <a:gd name="connsiteY8" fmla="*/ 0 h 37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1" h="3769783">
                <a:moveTo>
                  <a:pt x="1" y="0"/>
                </a:moveTo>
                <a:lnTo>
                  <a:pt x="460679" y="2505"/>
                </a:lnTo>
                <a:cubicBezTo>
                  <a:pt x="467259" y="181367"/>
                  <a:pt x="460713" y="888442"/>
                  <a:pt x="463632" y="1023384"/>
                </a:cubicBezTo>
                <a:lnTo>
                  <a:pt x="1217524" y="1024449"/>
                </a:lnTo>
                <a:cubicBezTo>
                  <a:pt x="1217623" y="1021952"/>
                  <a:pt x="1212358" y="439565"/>
                  <a:pt x="1213465" y="1935"/>
                </a:cubicBezTo>
                <a:lnTo>
                  <a:pt x="9144001" y="0"/>
                </a:lnTo>
                <a:lnTo>
                  <a:pt x="9144001" y="3769783"/>
                </a:lnTo>
                <a:lnTo>
                  <a:pt x="0" y="3768626"/>
                </a:lnTo>
                <a:cubicBezTo>
                  <a:pt x="0" y="2512417"/>
                  <a:pt x="1" y="1256209"/>
                  <a:pt x="1" y="0"/>
                </a:cubicBez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8" name="Alatunnisteen paikkamerkki 4"/>
          <p:cNvSpPr>
            <a:spLocks noGrp="1"/>
          </p:cNvSpPr>
          <p:nvPr>
            <p:ph type="ftr" sz="quarter" idx="3"/>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002957"/>
                </a:solidFill>
              </a:rPr>
              <a:t>JYU. </a:t>
            </a:r>
            <a:r>
              <a:rPr lang="fi-FI" b="1"/>
              <a:t>Since 1863.</a:t>
            </a:r>
            <a:endParaRPr lang="fi-FI" b="1" dirty="0"/>
          </a:p>
        </p:txBody>
      </p:sp>
      <p:sp>
        <p:nvSpPr>
          <p:cNvPr id="9"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6" name="Suora yhdysviiva 15"/>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13.10.2021</a:t>
            </a:fld>
            <a:endParaRPr lang="fi-FI" dirty="0"/>
          </a:p>
        </p:txBody>
      </p:sp>
      <p:grpSp>
        <p:nvGrpSpPr>
          <p:cNvPr id="18" name="Group 17"/>
          <p:cNvGrpSpPr/>
          <p:nvPr userDrawn="1"/>
        </p:nvGrpSpPr>
        <p:grpSpPr>
          <a:xfrm>
            <a:off x="609601" y="0"/>
            <a:ext cx="1017851" cy="1028096"/>
            <a:chOff x="457201" y="0"/>
            <a:chExt cx="763388" cy="1028096"/>
          </a:xfrm>
        </p:grpSpPr>
        <p:sp>
          <p:nvSpPr>
            <p:cNvPr id="19" name="Suorakulmio 18"/>
            <p:cNvSpPr/>
            <p:nvPr userDrawn="1"/>
          </p:nvSpPr>
          <p:spPr>
            <a:xfrm>
              <a:off x="457201" y="0"/>
              <a:ext cx="763388" cy="10280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pic>
          <p:nvPicPr>
            <p:cNvPr id="20" name="Kuva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8" y="165903"/>
              <a:ext cx="323551" cy="736410"/>
            </a:xfrm>
            <a:prstGeom prst="rect">
              <a:avLst/>
            </a:prstGeom>
          </p:spPr>
        </p:pic>
      </p:grpSp>
      <p:sp>
        <p:nvSpPr>
          <p:cNvPr id="26" name="Otsikko 1"/>
          <p:cNvSpPr>
            <a:spLocks noGrp="1"/>
          </p:cNvSpPr>
          <p:nvPr>
            <p:ph type="title"/>
          </p:nvPr>
        </p:nvSpPr>
        <p:spPr>
          <a:xfrm>
            <a:off x="963084" y="4085664"/>
            <a:ext cx="103632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27" name="Suorakulmio 7"/>
          <p:cNvSpPr/>
          <p:nvPr userDrawn="1"/>
        </p:nvSpPr>
        <p:spPr>
          <a:xfrm>
            <a:off x="0" y="3764582"/>
            <a:ext cx="12192000" cy="112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sp>
        <p:nvSpPr>
          <p:cNvPr id="28" name="Tekstin paikkamerkki 2"/>
          <p:cNvSpPr>
            <a:spLocks noGrp="1"/>
          </p:cNvSpPr>
          <p:nvPr>
            <p:ph idx="13" hasCustomPrompt="1"/>
          </p:nvPr>
        </p:nvSpPr>
        <p:spPr>
          <a:xfrm>
            <a:off x="963083" y="5314392"/>
            <a:ext cx="10456884"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spTree>
    <p:extLst>
      <p:ext uri="{BB962C8B-B14F-4D97-AF65-F5344CB8AC3E}">
        <p14:creationId xmlns:p14="http://schemas.microsoft.com/office/powerpoint/2010/main" val="578230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25" name="Suorakulmio 6"/>
          <p:cNvSpPr/>
          <p:nvPr userDrawn="1"/>
        </p:nvSpPr>
        <p:spPr>
          <a:xfrm>
            <a:off x="0" y="3877234"/>
            <a:ext cx="12192000" cy="29807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sp>
        <p:nvSpPr>
          <p:cNvPr id="6" name="Kuvan paikkamerkki 5"/>
          <p:cNvSpPr>
            <a:spLocks noGrp="1"/>
          </p:cNvSpPr>
          <p:nvPr>
            <p:ph type="pic" sz="quarter" idx="12"/>
          </p:nvPr>
        </p:nvSpPr>
        <p:spPr>
          <a:xfrm>
            <a:off x="-2" y="-1"/>
            <a:ext cx="12192001" cy="3769783"/>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363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991824 w 9144000"/>
              <a:gd name="connsiteY9" fmla="*/ 31427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1008757 w 9144000"/>
              <a:gd name="connsiteY9" fmla="*/ 31512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473450 h 3778250"/>
              <a:gd name="connsiteX7" fmla="*/ 0 w 9144000"/>
              <a:gd name="connsiteY7" fmla="*/ 3778250 h 3778250"/>
              <a:gd name="connsiteX8" fmla="*/ 0 w 9144000"/>
              <a:gd name="connsiteY8" fmla="*/ 0 h 37782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769783 h 3778250"/>
              <a:gd name="connsiteX7" fmla="*/ 0 w 9144000"/>
              <a:gd name="connsiteY7" fmla="*/ 3778250 h 3778250"/>
              <a:gd name="connsiteX8" fmla="*/ 0 w 9144000"/>
              <a:gd name="connsiteY8" fmla="*/ 0 h 3778250"/>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638684 h 3769783"/>
              <a:gd name="connsiteX8" fmla="*/ 0 w 9144000"/>
              <a:gd name="connsiteY8" fmla="*/ 0 h 3769783"/>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763813 h 3769783"/>
              <a:gd name="connsiteX8" fmla="*/ 0 w 9144000"/>
              <a:gd name="connsiteY8" fmla="*/ 0 h 3769783"/>
              <a:gd name="connsiteX0" fmla="*/ 1 w 9144001"/>
              <a:gd name="connsiteY0" fmla="*/ 0 h 3769783"/>
              <a:gd name="connsiteX1" fmla="*/ 460679 w 9144001"/>
              <a:gd name="connsiteY1" fmla="*/ 2505 h 3769783"/>
              <a:gd name="connsiteX2" fmla="*/ 463632 w 9144001"/>
              <a:gd name="connsiteY2" fmla="*/ 1023384 h 3769783"/>
              <a:gd name="connsiteX3" fmla="*/ 1217524 w 9144001"/>
              <a:gd name="connsiteY3" fmla="*/ 1024449 h 3769783"/>
              <a:gd name="connsiteX4" fmla="*/ 1213465 w 9144001"/>
              <a:gd name="connsiteY4" fmla="*/ 1935 h 3769783"/>
              <a:gd name="connsiteX5" fmla="*/ 9144001 w 9144001"/>
              <a:gd name="connsiteY5" fmla="*/ 0 h 3769783"/>
              <a:gd name="connsiteX6" fmla="*/ 9144001 w 9144001"/>
              <a:gd name="connsiteY6" fmla="*/ 3769783 h 3769783"/>
              <a:gd name="connsiteX7" fmla="*/ 0 w 9144001"/>
              <a:gd name="connsiteY7" fmla="*/ 3768626 h 3769783"/>
              <a:gd name="connsiteX8" fmla="*/ 1 w 9144001"/>
              <a:gd name="connsiteY8" fmla="*/ 0 h 37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1" h="3769783">
                <a:moveTo>
                  <a:pt x="1" y="0"/>
                </a:moveTo>
                <a:lnTo>
                  <a:pt x="460679" y="2505"/>
                </a:lnTo>
                <a:cubicBezTo>
                  <a:pt x="467259" y="181367"/>
                  <a:pt x="460713" y="888442"/>
                  <a:pt x="463632" y="1023384"/>
                </a:cubicBezTo>
                <a:lnTo>
                  <a:pt x="1217524" y="1024449"/>
                </a:lnTo>
                <a:cubicBezTo>
                  <a:pt x="1217623" y="1021952"/>
                  <a:pt x="1212358" y="439565"/>
                  <a:pt x="1213465" y="1935"/>
                </a:cubicBezTo>
                <a:lnTo>
                  <a:pt x="9144001" y="0"/>
                </a:lnTo>
                <a:lnTo>
                  <a:pt x="9144001" y="3769783"/>
                </a:lnTo>
                <a:lnTo>
                  <a:pt x="0" y="3768626"/>
                </a:lnTo>
                <a:cubicBezTo>
                  <a:pt x="0" y="2512417"/>
                  <a:pt x="1" y="1256209"/>
                  <a:pt x="1" y="0"/>
                </a:cubicBez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8" name="Alatunnisteen paikkamerkki 4"/>
          <p:cNvSpPr>
            <a:spLocks noGrp="1"/>
          </p:cNvSpPr>
          <p:nvPr>
            <p:ph type="ftr" sz="quarter" idx="3"/>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6" name="Suora yhdysviiva 15"/>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13.10.2021</a:t>
            </a:fld>
            <a:endParaRPr lang="fi-FI" dirty="0"/>
          </a:p>
        </p:txBody>
      </p:sp>
      <p:sp>
        <p:nvSpPr>
          <p:cNvPr id="26" name="Otsikko 1"/>
          <p:cNvSpPr>
            <a:spLocks noGrp="1"/>
          </p:cNvSpPr>
          <p:nvPr>
            <p:ph type="title"/>
          </p:nvPr>
        </p:nvSpPr>
        <p:spPr>
          <a:xfrm>
            <a:off x="963084" y="4085664"/>
            <a:ext cx="103632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27" name="Suorakulmio 7"/>
          <p:cNvSpPr/>
          <p:nvPr userDrawn="1"/>
        </p:nvSpPr>
        <p:spPr>
          <a:xfrm>
            <a:off x="0" y="3764582"/>
            <a:ext cx="12192000" cy="112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sp>
        <p:nvSpPr>
          <p:cNvPr id="28" name="Tekstin paikkamerkki 2"/>
          <p:cNvSpPr>
            <a:spLocks noGrp="1"/>
          </p:cNvSpPr>
          <p:nvPr>
            <p:ph idx="13" hasCustomPrompt="1"/>
          </p:nvPr>
        </p:nvSpPr>
        <p:spPr>
          <a:xfrm>
            <a:off x="963083" y="5314392"/>
            <a:ext cx="10456884"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grpSp>
        <p:nvGrpSpPr>
          <p:cNvPr id="15" name="Group 14"/>
          <p:cNvGrpSpPr/>
          <p:nvPr userDrawn="1"/>
        </p:nvGrpSpPr>
        <p:grpSpPr>
          <a:xfrm>
            <a:off x="609601" y="0"/>
            <a:ext cx="1017851"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pic>
          <p:nvPicPr>
            <p:cNvPr id="23"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734617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5" name="Alatunnisteen paikkamerkki 4"/>
          <p:cNvSpPr>
            <a:spLocks noGrp="1"/>
          </p:cNvSpPr>
          <p:nvPr>
            <p:ph type="ftr" sz="quarter" idx="11"/>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609601" y="637578"/>
            <a:ext cx="982455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a:t>Muokkaa perustyylejä naps.</a:t>
            </a:r>
          </a:p>
        </p:txBody>
      </p:sp>
      <p:sp>
        <p:nvSpPr>
          <p:cNvPr id="13" name="Tekstin paikkamerkki 2"/>
          <p:cNvSpPr>
            <a:spLocks noGrp="1"/>
          </p:cNvSpPr>
          <p:nvPr>
            <p:ph idx="1"/>
          </p:nvPr>
        </p:nvSpPr>
        <p:spPr>
          <a:xfrm>
            <a:off x="609600" y="1844699"/>
            <a:ext cx="109728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13.10.2021</a:t>
            </a:fld>
            <a:endParaRPr lang="fi-FI" dirty="0"/>
          </a:p>
        </p:txBody>
      </p:sp>
    </p:spTree>
    <p:extLst>
      <p:ext uri="{BB962C8B-B14F-4D97-AF65-F5344CB8AC3E}">
        <p14:creationId xmlns:p14="http://schemas.microsoft.com/office/powerpoint/2010/main" val="786351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7" name="Suorakulmio 9"/>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Sisällön paikkamerkki 2"/>
          <p:cNvSpPr>
            <a:spLocks noGrp="1"/>
          </p:cNvSpPr>
          <p:nvPr>
            <p:ph sz="half" idx="1"/>
          </p:nvPr>
        </p:nvSpPr>
        <p:spPr>
          <a:xfrm>
            <a:off x="609600" y="1844699"/>
            <a:ext cx="53848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97600" y="1844699"/>
            <a:ext cx="53848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13.10.2021</a:t>
            </a:fld>
            <a:endParaRPr lang="fi-FI" dirty="0"/>
          </a:p>
        </p:txBody>
      </p:sp>
      <p:sp>
        <p:nvSpPr>
          <p:cNvPr id="18" name="Alatunnisteen paikkamerkki 4"/>
          <p:cNvSpPr>
            <a:spLocks noGrp="1"/>
          </p:cNvSpPr>
          <p:nvPr>
            <p:ph type="ftr" sz="quarter" idx="11"/>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Tree>
    <p:extLst>
      <p:ext uri="{BB962C8B-B14F-4D97-AF65-F5344CB8AC3E}">
        <p14:creationId xmlns:p14="http://schemas.microsoft.com/office/powerpoint/2010/main" val="1582277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7" name="Suorakulmio 9"/>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8" name="Alatunnisteen paikkamerkki 4"/>
          <p:cNvSpPr>
            <a:spLocks noGrp="1"/>
          </p:cNvSpPr>
          <p:nvPr>
            <p:ph type="ftr" sz="quarter" idx="11"/>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609600" y="1844699"/>
            <a:ext cx="5386917"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609600" y="2697090"/>
            <a:ext cx="5386917"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6193368" y="1844699"/>
            <a:ext cx="5389033"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p:cNvSpPr>
            <a:spLocks noGrp="1"/>
          </p:cNvSpPr>
          <p:nvPr>
            <p:ph sz="quarter" idx="4"/>
          </p:nvPr>
        </p:nvSpPr>
        <p:spPr>
          <a:xfrm>
            <a:off x="6193368" y="2697090"/>
            <a:ext cx="5389033"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Dian numeron paikkamerkki 5"/>
          <p:cNvSpPr>
            <a:spLocks noGrp="1"/>
          </p:cNvSpPr>
          <p:nvPr>
            <p:ph type="sldNum" sz="quarter" idx="12"/>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13.10.2021</a:t>
            </a:fld>
            <a:endParaRPr lang="fi-FI" dirty="0"/>
          </a:p>
        </p:txBody>
      </p:sp>
    </p:spTree>
    <p:extLst>
      <p:ext uri="{BB962C8B-B14F-4D97-AF65-F5344CB8AC3E}">
        <p14:creationId xmlns:p14="http://schemas.microsoft.com/office/powerpoint/2010/main" val="2537802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13" name="Suorakulmio 9"/>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4" name="Alatunnisteen paikkamerkki 4"/>
          <p:cNvSpPr>
            <a:spLocks noGrp="1"/>
          </p:cNvSpPr>
          <p:nvPr>
            <p:ph type="ftr" sz="quarter" idx="11"/>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8"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0" name="Suora yhdysviiva 9"/>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13.10.2021</a:t>
            </a:fld>
            <a:endParaRPr lang="fi-FI" dirty="0"/>
          </a:p>
        </p:txBody>
      </p:sp>
    </p:spTree>
    <p:extLst>
      <p:ext uri="{BB962C8B-B14F-4D97-AF65-F5344CB8AC3E}">
        <p14:creationId xmlns:p14="http://schemas.microsoft.com/office/powerpoint/2010/main" val="164555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Suorakulmio 9"/>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3" name="Alatunnisteen paikkamerkki 4"/>
          <p:cNvSpPr>
            <a:spLocks noGrp="1"/>
          </p:cNvSpPr>
          <p:nvPr>
            <p:ph type="ftr" sz="quarter" idx="11"/>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7"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9" name="Suora yhdysviiva 8"/>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13.10.2021</a:t>
            </a:fld>
            <a:endParaRPr lang="fi-FI" dirty="0"/>
          </a:p>
        </p:txBody>
      </p:sp>
    </p:spTree>
    <p:extLst>
      <p:ext uri="{BB962C8B-B14F-4D97-AF65-F5344CB8AC3E}">
        <p14:creationId xmlns:p14="http://schemas.microsoft.com/office/powerpoint/2010/main" val="3205223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5" name="Suorakulmio 9"/>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6" name="Alatunnisteen paikkamerkki 4"/>
          <p:cNvSpPr>
            <a:spLocks noGrp="1"/>
          </p:cNvSpPr>
          <p:nvPr>
            <p:ph type="ftr" sz="quarter" idx="11"/>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a:xfrm>
            <a:off x="609601" y="1341344"/>
            <a:ext cx="4011084" cy="1162050"/>
          </a:xfrm>
        </p:spPr>
        <p:txBody>
          <a:bodyPr anchor="b">
            <a:normAutofit/>
          </a:bodyPr>
          <a:lstStyle>
            <a:lvl1pPr algn="l">
              <a:defRPr sz="2400" b="1">
                <a:latin typeface="Helvetica" pitchFamily="34" charset="0"/>
              </a:defRPr>
            </a:lvl1pPr>
          </a:lstStyle>
          <a:p>
            <a:r>
              <a:rPr lang="fi-FI" dirty="0"/>
              <a:t>Muokkaa perustyylejä naps.</a:t>
            </a:r>
          </a:p>
        </p:txBody>
      </p:sp>
      <p:sp>
        <p:nvSpPr>
          <p:cNvPr id="3" name="Sisällön paikkamerkki 2"/>
          <p:cNvSpPr>
            <a:spLocks noGrp="1"/>
          </p:cNvSpPr>
          <p:nvPr>
            <p:ph idx="1"/>
          </p:nvPr>
        </p:nvSpPr>
        <p:spPr>
          <a:xfrm>
            <a:off x="4766733" y="1341345"/>
            <a:ext cx="6815667" cy="5001185"/>
          </a:xfrm>
        </p:spPr>
        <p:txBody>
          <a:bodyPr>
            <a:normAutofit/>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609601" y="2503395"/>
            <a:ext cx="4011084" cy="3839135"/>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10"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13.10.2021</a:t>
            </a:fld>
            <a:endParaRPr lang="fi-FI" dirty="0"/>
          </a:p>
        </p:txBody>
      </p:sp>
    </p:spTree>
    <p:extLst>
      <p:ext uri="{BB962C8B-B14F-4D97-AF65-F5344CB8AC3E}">
        <p14:creationId xmlns:p14="http://schemas.microsoft.com/office/powerpoint/2010/main" val="7056645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Suorakulmio 9"/>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5" name="Alatunnisteen paikkamerkki 4"/>
          <p:cNvSpPr>
            <a:spLocks noGrp="1"/>
          </p:cNvSpPr>
          <p:nvPr>
            <p:ph type="ftr" sz="quarter" idx="11"/>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a:xfrm>
            <a:off x="2389717" y="4800600"/>
            <a:ext cx="7315200" cy="566738"/>
          </a:xfrm>
        </p:spPr>
        <p:txBody>
          <a:bodyPr anchor="b">
            <a:normAutofit/>
          </a:bodyPr>
          <a:lstStyle>
            <a:lvl1pPr algn="l">
              <a:defRPr sz="2400" b="1">
                <a:latin typeface="Helvetica" pitchFamily="34" charset="0"/>
              </a:defRPr>
            </a:lvl1pPr>
          </a:lstStyle>
          <a:p>
            <a:r>
              <a:rPr lang="fi-FI" dirty="0"/>
              <a:t>Muokkaa perustyylejä naps.</a:t>
            </a:r>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atin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9" name="Suora yhdysviiva 8"/>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4"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13.10.2021</a:t>
            </a:fld>
            <a:endParaRPr lang="fi-FI" dirty="0"/>
          </a:p>
        </p:txBody>
      </p:sp>
    </p:spTree>
    <p:extLst>
      <p:ext uri="{BB962C8B-B14F-4D97-AF65-F5344CB8AC3E}">
        <p14:creationId xmlns:p14="http://schemas.microsoft.com/office/powerpoint/2010/main" val="91529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Otsikko ja sisältö tyhjä">
    <p:spTree>
      <p:nvGrpSpPr>
        <p:cNvPr id="1" name=""/>
        <p:cNvGrpSpPr/>
        <p:nvPr/>
      </p:nvGrpSpPr>
      <p:grpSpPr>
        <a:xfrm>
          <a:off x="0" y="0"/>
          <a:ext cx="0" cy="0"/>
          <a:chOff x="0" y="0"/>
          <a:chExt cx="0" cy="0"/>
        </a:xfrm>
      </p:grpSpPr>
      <p:sp>
        <p:nvSpPr>
          <p:cNvPr id="8" name="Otsikko 7"/>
          <p:cNvSpPr>
            <a:spLocks noGrp="1"/>
          </p:cNvSpPr>
          <p:nvPr>
            <p:ph type="title"/>
          </p:nvPr>
        </p:nvSpPr>
        <p:spPr>
          <a:xfrm>
            <a:off x="577047" y="313787"/>
            <a:ext cx="10965805" cy="1299027"/>
          </a:xfrm>
        </p:spPr>
        <p:txBody>
          <a:bodyPr/>
          <a:lstStyle>
            <a:lvl1pPr>
              <a:defRPr>
                <a:solidFill>
                  <a:schemeClr val="tx2"/>
                </a:solidFill>
              </a:defRPr>
            </a:lvl1pPr>
          </a:lstStyle>
          <a:p>
            <a:r>
              <a:rPr lang="fi-FI" smtClean="0"/>
              <a:t>Muokkaa perustyyl. napsautt.</a:t>
            </a:r>
            <a:endParaRPr lang="fi-FI" dirty="0"/>
          </a:p>
        </p:txBody>
      </p:sp>
      <p:sp>
        <p:nvSpPr>
          <p:cNvPr id="3" name="Sisällön paikkamerkki 2"/>
          <p:cNvSpPr>
            <a:spLocks noGrp="1"/>
          </p:cNvSpPr>
          <p:nvPr>
            <p:ph idx="1"/>
          </p:nvPr>
        </p:nvSpPr>
        <p:spPr>
          <a:xfrm>
            <a:off x="577047" y="1881330"/>
            <a:ext cx="10965805" cy="452400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82753514-33ED-4A7D-8F82-5CB871A4D973}" type="slidenum">
              <a:rPr lang="fi-FI" smtClean="0"/>
              <a:t>‹#›</a:t>
            </a:fld>
            <a:endParaRPr lang="fi-FI"/>
          </a:p>
        </p:txBody>
      </p:sp>
      <p:sp>
        <p:nvSpPr>
          <p:cNvPr id="9" name="Päivämäärän paikkamerkki 3"/>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79A38D0F-1F4B-4E07-B518-9208CCA58EC7}" type="datetimeFigureOut">
              <a:rPr lang="fi-FI" smtClean="0"/>
              <a:t>13.10.2021</a:t>
            </a:fld>
            <a:endParaRPr lang="fi-FI"/>
          </a:p>
        </p:txBody>
      </p:sp>
      <p:sp>
        <p:nvSpPr>
          <p:cNvPr id="13" name="Alatunnisteen paikkamerkki 4"/>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a:p>
        </p:txBody>
      </p:sp>
      <p:pic>
        <p:nvPicPr>
          <p:cNvPr id="11" name="Kuva 10">
            <a:extLst>
              <a:ext uri="{FF2B5EF4-FFF2-40B4-BE49-F238E27FC236}">
                <a16:creationId xmlns:a16="http://schemas.microsoft.com/office/drawing/2014/main" id="{A1192967-20CE-DD48-A8FA-10666733A67E}"/>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9216000" y="6576000"/>
            <a:ext cx="2362200" cy="152400"/>
          </a:xfrm>
          <a:prstGeom prst="rect">
            <a:avLst/>
          </a:prstGeom>
        </p:spPr>
      </p:pic>
    </p:spTree>
    <p:extLst>
      <p:ext uri="{BB962C8B-B14F-4D97-AF65-F5344CB8AC3E}">
        <p14:creationId xmlns:p14="http://schemas.microsoft.com/office/powerpoint/2010/main" val="29569397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6" name="Suorakulmio 9"/>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7" name="Alatunnisteen paikkamerkki 4"/>
          <p:cNvSpPr>
            <a:spLocks noGrp="1"/>
          </p:cNvSpPr>
          <p:nvPr>
            <p:ph type="ftr" sz="quarter" idx="11"/>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3" name="Suora yhdysviiva 12"/>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13.10.2021</a:t>
            </a:fld>
            <a:endParaRPr lang="fi-FI" dirty="0"/>
          </a:p>
        </p:txBody>
      </p:sp>
    </p:spTree>
    <p:extLst>
      <p:ext uri="{BB962C8B-B14F-4D97-AF65-F5344CB8AC3E}">
        <p14:creationId xmlns:p14="http://schemas.microsoft.com/office/powerpoint/2010/main" val="3437469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tsikkosivu 0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07583"/>
            <a:ext cx="10668000" cy="1979084"/>
          </a:xfrm>
        </p:spPr>
        <p:txBody>
          <a:bodyPr>
            <a:normAutofit/>
          </a:bodyPr>
          <a:lstStyle>
            <a:lvl1pPr algn="l">
              <a:defRPr sz="5000" b="1" i="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609600" y="3386667"/>
            <a:ext cx="6138333" cy="2328334"/>
          </a:xfrm>
        </p:spPr>
        <p:txBody>
          <a:bodyPr lIns="0" tIns="0" rIns="0" bIns="0"/>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pic>
        <p:nvPicPr>
          <p:cNvPr id="6" name="Kuv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3288" y="4160520"/>
            <a:ext cx="2136648" cy="2136648"/>
          </a:xfrm>
          <a:prstGeom prst="rect">
            <a:avLst/>
          </a:prstGeom>
        </p:spPr>
      </p:pic>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3288" y="4160520"/>
            <a:ext cx="2136648" cy="2136648"/>
          </a:xfrm>
          <a:prstGeom prst="rect">
            <a:avLst/>
          </a:prstGeom>
        </p:spPr>
      </p:pic>
    </p:spTree>
    <p:extLst>
      <p:ext uri="{BB962C8B-B14F-4D97-AF65-F5344CB8AC3E}">
        <p14:creationId xmlns:p14="http://schemas.microsoft.com/office/powerpoint/2010/main" val="4209268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Perussiv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fi-FI"/>
              <a:t>Muokkaa ots. perustyyl. napsautt.</a:t>
            </a:r>
            <a:endParaRPr lang="en-US" dirty="0"/>
          </a:p>
        </p:txBody>
      </p:sp>
      <p:sp>
        <p:nvSpPr>
          <p:cNvPr id="3" name="Content Placeholder 2"/>
          <p:cNvSpPr>
            <a:spLocks noGrp="1"/>
          </p:cNvSpPr>
          <p:nvPr>
            <p:ph idx="1"/>
          </p:nvPr>
        </p:nvSpPr>
        <p:spPr/>
        <p:txBody>
          <a:bodyPr/>
          <a:lstStyle>
            <a:lvl1pPr>
              <a:buClr>
                <a:srgbClr val="FF7580"/>
              </a:buClr>
              <a:defRPr/>
            </a:lvl1pPr>
            <a:lvl2pPr>
              <a:buClr>
                <a:srgbClr val="FF7580"/>
              </a:buClr>
              <a:defRPr/>
            </a:lvl2pPr>
            <a:lvl3pPr>
              <a:buClr>
                <a:srgbClr val="FF7580"/>
              </a:buClr>
              <a:defRPr/>
            </a:lvl3pPr>
            <a:lvl4pPr>
              <a:buClr>
                <a:srgbClr val="FF7580"/>
              </a:buClr>
              <a:defRPr>
                <a:solidFill>
                  <a:schemeClr val="accent1"/>
                </a:solidFill>
              </a:defRPr>
            </a:lvl4pPr>
            <a:lvl5pPr>
              <a:buClr>
                <a:srgbClr val="FF7580"/>
              </a:buCl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27992393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palstainen siv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fi-FI"/>
              <a:t>Muokkaa ots. perustyyl. napsautt.</a:t>
            </a:r>
            <a:endParaRPr lang="en-US" dirty="0"/>
          </a:p>
        </p:txBody>
      </p:sp>
      <p:sp>
        <p:nvSpPr>
          <p:cNvPr id="3" name="Content Placeholder 2"/>
          <p:cNvSpPr>
            <a:spLocks noGrp="1"/>
          </p:cNvSpPr>
          <p:nvPr>
            <p:ph sz="half" idx="1"/>
          </p:nvPr>
        </p:nvSpPr>
        <p:spPr>
          <a:xfrm>
            <a:off x="609600" y="1600205"/>
            <a:ext cx="5384800" cy="4525963"/>
          </a:xfrm>
        </p:spPr>
        <p:txBody>
          <a:bodyPr/>
          <a:lstStyle>
            <a:lvl1pPr>
              <a:buClr>
                <a:srgbClr val="FF7580"/>
              </a:buClr>
              <a:defRPr sz="2800">
                <a:solidFill>
                  <a:schemeClr val="accent1"/>
                </a:solidFill>
              </a:defRPr>
            </a:lvl1pPr>
            <a:lvl2pPr>
              <a:buClr>
                <a:schemeClr val="accent2"/>
              </a:buClr>
              <a:defRPr sz="2400">
                <a:solidFill>
                  <a:schemeClr val="accent1"/>
                </a:solidFill>
              </a:defRPr>
            </a:lvl2pPr>
            <a:lvl3pPr marL="1143000" indent="-228600">
              <a:buClr>
                <a:srgbClr val="FF7580"/>
              </a:buClr>
              <a:buFont typeface="Arial" panose="020B0604020202020204" pitchFamily="34" charset="0"/>
              <a:buChar char="•"/>
              <a:defRPr sz="2000">
                <a:solidFill>
                  <a:schemeClr val="accent1"/>
                </a:solidFill>
              </a:defRPr>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p:txBody>
      </p:sp>
      <p:sp>
        <p:nvSpPr>
          <p:cNvPr id="4" name="Content Placeholder 3"/>
          <p:cNvSpPr>
            <a:spLocks noGrp="1"/>
          </p:cNvSpPr>
          <p:nvPr>
            <p:ph sz="half" idx="2"/>
          </p:nvPr>
        </p:nvSpPr>
        <p:spPr>
          <a:xfrm>
            <a:off x="6197600" y="1600205"/>
            <a:ext cx="5384800" cy="4525963"/>
          </a:xfrm>
        </p:spPr>
        <p:txBody>
          <a:bodyPr/>
          <a:lstStyle>
            <a:lvl1pPr marL="342900" indent="-342900">
              <a:buClr>
                <a:srgbClr val="FF7580"/>
              </a:buClr>
              <a:buFont typeface="Arial" panose="020B0604020202020204" pitchFamily="34" charset="0"/>
              <a:buChar char="•"/>
              <a:defRPr sz="2800">
                <a:solidFill>
                  <a:schemeClr val="accent1"/>
                </a:solidFill>
              </a:defRPr>
            </a:lvl1pPr>
            <a:lvl2pPr marL="742950" indent="-285750">
              <a:buClr>
                <a:srgbClr val="FF7580"/>
              </a:buClr>
              <a:buFont typeface="Arial" panose="020B0604020202020204" pitchFamily="34" charset="0"/>
              <a:buChar char="•"/>
              <a:defRPr sz="2400">
                <a:solidFill>
                  <a:schemeClr val="accent1"/>
                </a:solidFill>
              </a:defRPr>
            </a:lvl2pPr>
            <a:lvl3pPr marL="1143000" indent="-228600">
              <a:buClr>
                <a:schemeClr val="accent2"/>
              </a:buClr>
              <a:buFont typeface="Arial" panose="020B0604020202020204" pitchFamily="34" charset="0"/>
              <a:buChar char="•"/>
              <a:defRPr sz="2000" baseline="0">
                <a:solidFill>
                  <a:schemeClr val="accent1"/>
                </a:solidFill>
              </a:defRPr>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24899664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uvapohja">
    <p:spTree>
      <p:nvGrpSpPr>
        <p:cNvPr id="1" name=""/>
        <p:cNvGrpSpPr/>
        <p:nvPr/>
      </p:nvGrpSpPr>
      <p:grpSpPr>
        <a:xfrm>
          <a:off x="0" y="0"/>
          <a:ext cx="0" cy="0"/>
          <a:chOff x="0" y="0"/>
          <a:chExt cx="0" cy="0"/>
        </a:xfrm>
      </p:grpSpPr>
      <p:sp>
        <p:nvSpPr>
          <p:cNvPr id="9" name="Kuvan paikkamerkki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0"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rtlCol="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Tree>
    <p:extLst>
      <p:ext uri="{BB962C8B-B14F-4D97-AF65-F5344CB8AC3E}">
        <p14:creationId xmlns:p14="http://schemas.microsoft.com/office/powerpoint/2010/main" val="39627444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Nostosivu 02">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09600" y="518583"/>
            <a:ext cx="10668000" cy="5250392"/>
          </a:xfrm>
        </p:spPr>
        <p:txBody>
          <a:bodyPr>
            <a:normAutofit/>
          </a:bodyPr>
          <a:lstStyle>
            <a:lvl1pPr algn="l">
              <a:defRPr sz="5000" b="0" i="0">
                <a:solidFill>
                  <a:schemeClr val="bg1"/>
                </a:solidFill>
              </a:defRPr>
            </a:lvl1pPr>
          </a:lstStyle>
          <a:p>
            <a:r>
              <a:rPr lang="fi-FI"/>
              <a:t>Muokkaa ots. perustyyl. napsautt.</a:t>
            </a:r>
            <a:endParaRPr lang="en-US" dirty="0"/>
          </a:p>
        </p:txBody>
      </p:sp>
      <p:sp>
        <p:nvSpPr>
          <p:cNvPr id="3" name="Slide Number Placeholder 5">
            <a:extLst>
              <a:ext uri="{FF2B5EF4-FFF2-40B4-BE49-F238E27FC236}">
                <a16:creationId xmlns:a16="http://schemas.microsoft.com/office/drawing/2014/main" id="{2F7FFC3E-3466-4B2B-BAC6-CF6B771C7A6A}"/>
              </a:ext>
            </a:extLst>
          </p:cNvPr>
          <p:cNvSpPr>
            <a:spLocks noGrp="1"/>
          </p:cNvSpPr>
          <p:nvPr>
            <p:ph type="sldNum" sz="quarter" idx="10"/>
          </p:nvPr>
        </p:nvSpPr>
        <p:spPr>
          <a:xfrm>
            <a:off x="609600" y="6123629"/>
            <a:ext cx="690880" cy="348292"/>
          </a:xfrm>
          <a:prstGeom prst="rect">
            <a:avLst/>
          </a:prstGeom>
        </p:spPr>
        <p:txBody>
          <a:bodyPr/>
          <a:lstStyle>
            <a:lvl1pPr>
              <a:defRPr smtClean="0">
                <a:solidFill>
                  <a:schemeClr val="bg1"/>
                </a:solidFill>
              </a:defRPr>
            </a:lvl1pPr>
          </a:lstStyle>
          <a:p>
            <a:fld id="{8664FFD5-B598-42F1-B5A6-9893E4DABA16}" type="slidenum">
              <a:rPr lang="fi-FI" smtClean="0"/>
              <a:t>‹#›</a:t>
            </a:fld>
            <a:endParaRPr lang="fi-FI" dirty="0"/>
          </a:p>
        </p:txBody>
      </p:sp>
    </p:spTree>
    <p:extLst>
      <p:ext uri="{BB962C8B-B14F-4D97-AF65-F5344CB8AC3E}">
        <p14:creationId xmlns:p14="http://schemas.microsoft.com/office/powerpoint/2010/main" val="2797852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Nostosivu 06">
    <p:bg>
      <p:bgPr>
        <a:solidFill>
          <a:srgbClr val="FF758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09600" y="518583"/>
            <a:ext cx="10668000" cy="5250392"/>
          </a:xfrm>
        </p:spPr>
        <p:txBody>
          <a:bodyPr>
            <a:normAutofit/>
          </a:bodyPr>
          <a:lstStyle>
            <a:lvl1pPr algn="l">
              <a:defRPr sz="5000" b="0" i="0">
                <a:solidFill>
                  <a:schemeClr val="bg1"/>
                </a:solidFill>
              </a:defRPr>
            </a:lvl1pPr>
          </a:lstStyle>
          <a:p>
            <a:r>
              <a:rPr lang="fi-FI"/>
              <a:t>Muokkaa ots. perustyyl. napsautt.</a:t>
            </a:r>
            <a:endParaRPr lang="en-US" dirty="0"/>
          </a:p>
        </p:txBody>
      </p:sp>
      <p:sp>
        <p:nvSpPr>
          <p:cNvPr id="4" name="Slide Number Placeholder 5">
            <a:extLst>
              <a:ext uri="{FF2B5EF4-FFF2-40B4-BE49-F238E27FC236}">
                <a16:creationId xmlns:a16="http://schemas.microsoft.com/office/drawing/2014/main" id="{1E4F0C84-DE35-4BFD-A209-8E3BD9A8D015}"/>
              </a:ext>
            </a:extLst>
          </p:cNvPr>
          <p:cNvSpPr>
            <a:spLocks noGrp="1"/>
          </p:cNvSpPr>
          <p:nvPr>
            <p:ph type="sldNum" sz="quarter" idx="10"/>
          </p:nvPr>
        </p:nvSpPr>
        <p:spPr>
          <a:xfrm>
            <a:off x="609600" y="6113469"/>
            <a:ext cx="690880" cy="348292"/>
          </a:xfrm>
          <a:prstGeom prst="rect">
            <a:avLst/>
          </a:prstGeom>
        </p:spPr>
        <p:txBody>
          <a:bodyPr/>
          <a:lstStyle>
            <a:lvl1pPr>
              <a:defRPr smtClean="0">
                <a:solidFill>
                  <a:schemeClr val="bg1"/>
                </a:solidFill>
              </a:defRPr>
            </a:lvl1pPr>
          </a:lstStyle>
          <a:p>
            <a:fld id="{8664FFD5-B598-42F1-B5A6-9893E4DABA16}" type="slidenum">
              <a:rPr lang="fi-FI" smtClean="0"/>
              <a:t>‹#›</a:t>
            </a:fld>
            <a:endParaRPr lang="fi-FI" dirty="0"/>
          </a:p>
        </p:txBody>
      </p:sp>
    </p:spTree>
    <p:extLst>
      <p:ext uri="{BB962C8B-B14F-4D97-AF65-F5344CB8AC3E}">
        <p14:creationId xmlns:p14="http://schemas.microsoft.com/office/powerpoint/2010/main" val="9923784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Nostosivu 06">
    <p:bg>
      <p:bgPr>
        <a:solidFill>
          <a:srgbClr val="FFC8CC"/>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09600" y="518583"/>
            <a:ext cx="10668000" cy="5250392"/>
          </a:xfrm>
        </p:spPr>
        <p:txBody>
          <a:bodyPr>
            <a:normAutofit/>
          </a:bodyPr>
          <a:lstStyle>
            <a:lvl1pPr algn="l">
              <a:defRPr sz="5000" b="0" i="0">
                <a:solidFill>
                  <a:schemeClr val="tx2"/>
                </a:solidFill>
              </a:defRPr>
            </a:lvl1pPr>
          </a:lstStyle>
          <a:p>
            <a:r>
              <a:rPr lang="fi-FI"/>
              <a:t>Muokkaa ots. perustyyl. napsautt.</a:t>
            </a:r>
            <a:endParaRPr lang="en-US" dirty="0"/>
          </a:p>
        </p:txBody>
      </p:sp>
      <p:sp>
        <p:nvSpPr>
          <p:cNvPr id="3" name="Slide Number Placeholder 5">
            <a:extLst>
              <a:ext uri="{FF2B5EF4-FFF2-40B4-BE49-F238E27FC236}">
                <a16:creationId xmlns:a16="http://schemas.microsoft.com/office/drawing/2014/main" id="{C65EF321-D14A-4FCE-93D2-3AE960905A57}"/>
              </a:ext>
            </a:extLst>
          </p:cNvPr>
          <p:cNvSpPr>
            <a:spLocks noGrp="1"/>
          </p:cNvSpPr>
          <p:nvPr>
            <p:ph type="sldNum" sz="quarter" idx="10"/>
          </p:nvPr>
        </p:nvSpPr>
        <p:spPr>
          <a:xfrm>
            <a:off x="609600" y="6113469"/>
            <a:ext cx="690880" cy="348292"/>
          </a:xfrm>
          <a:prstGeom prst="rect">
            <a:avLst/>
          </a:prstGeom>
        </p:spPr>
        <p:txBody>
          <a:bodyPr/>
          <a:lstStyle>
            <a:lvl1pPr>
              <a:defRPr smtClean="0">
                <a:solidFill>
                  <a:schemeClr val="accent1"/>
                </a:solidFill>
              </a:defRPr>
            </a:lvl1pPr>
          </a:lstStyle>
          <a:p>
            <a:fld id="{8664FFD5-B598-42F1-B5A6-9893E4DABA16}" type="slidenum">
              <a:rPr lang="fi-FI" smtClean="0"/>
              <a:pPr/>
              <a:t>‹#›</a:t>
            </a:fld>
            <a:endParaRPr lang="fi-FI" dirty="0"/>
          </a:p>
        </p:txBody>
      </p:sp>
    </p:spTree>
    <p:extLst>
      <p:ext uri="{BB962C8B-B14F-4D97-AF65-F5344CB8AC3E}">
        <p14:creationId xmlns:p14="http://schemas.microsoft.com/office/powerpoint/2010/main" val="1211714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ostosivu 05">
    <p:bg>
      <p:bgPr>
        <a:solidFill>
          <a:srgbClr val="196B6F"/>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09600" y="518583"/>
            <a:ext cx="10668000" cy="5250392"/>
          </a:xfrm>
        </p:spPr>
        <p:txBody>
          <a:bodyPr>
            <a:normAutofit/>
          </a:bodyPr>
          <a:lstStyle>
            <a:lvl1pPr algn="l">
              <a:defRPr sz="5000" b="0" i="0">
                <a:solidFill>
                  <a:schemeClr val="bg1"/>
                </a:solidFill>
              </a:defRPr>
            </a:lvl1pPr>
          </a:lstStyle>
          <a:p>
            <a:r>
              <a:rPr lang="fi-FI"/>
              <a:t>Muokkaa ots. perustyyl. napsautt.</a:t>
            </a:r>
            <a:endParaRPr lang="en-US" dirty="0"/>
          </a:p>
        </p:txBody>
      </p:sp>
      <p:sp>
        <p:nvSpPr>
          <p:cNvPr id="3" name="Slide Number Placeholder 5">
            <a:extLst>
              <a:ext uri="{FF2B5EF4-FFF2-40B4-BE49-F238E27FC236}">
                <a16:creationId xmlns:a16="http://schemas.microsoft.com/office/drawing/2014/main" id="{A14FB1BB-8B5F-4D0D-8F0C-29199DB3F5B3}"/>
              </a:ext>
            </a:extLst>
          </p:cNvPr>
          <p:cNvSpPr>
            <a:spLocks noGrp="1"/>
          </p:cNvSpPr>
          <p:nvPr>
            <p:ph type="sldNum" sz="quarter" idx="10"/>
          </p:nvPr>
        </p:nvSpPr>
        <p:spPr>
          <a:xfrm>
            <a:off x="609600" y="6113469"/>
            <a:ext cx="690880" cy="348292"/>
          </a:xfrm>
          <a:prstGeom prst="rect">
            <a:avLst/>
          </a:prstGeom>
        </p:spPr>
        <p:txBody>
          <a:bodyPr/>
          <a:lstStyle>
            <a:lvl1pPr>
              <a:defRPr smtClean="0">
                <a:solidFill>
                  <a:schemeClr val="bg1"/>
                </a:solidFill>
              </a:defRPr>
            </a:lvl1pPr>
          </a:lstStyle>
          <a:p>
            <a:fld id="{8664FFD5-B598-42F1-B5A6-9893E4DABA16}" type="slidenum">
              <a:rPr lang="fi-FI" smtClean="0"/>
              <a:t>‹#›</a:t>
            </a:fld>
            <a:endParaRPr lang="fi-FI" dirty="0"/>
          </a:p>
        </p:txBody>
      </p:sp>
    </p:spTree>
    <p:extLst>
      <p:ext uri="{BB962C8B-B14F-4D97-AF65-F5344CB8AC3E}">
        <p14:creationId xmlns:p14="http://schemas.microsoft.com/office/powerpoint/2010/main" val="2240453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Nostosivu 05">
    <p:bg>
      <p:bgPr>
        <a:solidFill>
          <a:srgbClr val="A7C4C5"/>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09600" y="518583"/>
            <a:ext cx="10668000" cy="5250392"/>
          </a:xfrm>
        </p:spPr>
        <p:txBody>
          <a:bodyPr>
            <a:normAutofit/>
          </a:bodyPr>
          <a:lstStyle>
            <a:lvl1pPr algn="l">
              <a:defRPr sz="5000" b="0" i="0">
                <a:solidFill>
                  <a:schemeClr val="accent1"/>
                </a:solidFill>
              </a:defRPr>
            </a:lvl1pPr>
          </a:lstStyle>
          <a:p>
            <a:r>
              <a:rPr lang="fi-FI"/>
              <a:t>Muokkaa ots. perustyyl. napsautt.</a:t>
            </a:r>
            <a:endParaRPr lang="en-US" dirty="0"/>
          </a:p>
        </p:txBody>
      </p:sp>
      <p:sp>
        <p:nvSpPr>
          <p:cNvPr id="3" name="Slide Number Placeholder 5">
            <a:extLst>
              <a:ext uri="{FF2B5EF4-FFF2-40B4-BE49-F238E27FC236}">
                <a16:creationId xmlns:a16="http://schemas.microsoft.com/office/drawing/2014/main" id="{CE14A689-3B50-4CFD-A02C-6CBAA5282657}"/>
              </a:ext>
            </a:extLst>
          </p:cNvPr>
          <p:cNvSpPr>
            <a:spLocks noGrp="1"/>
          </p:cNvSpPr>
          <p:nvPr>
            <p:ph type="sldNum" sz="quarter" idx="10"/>
          </p:nvPr>
        </p:nvSpPr>
        <p:spPr>
          <a:xfrm>
            <a:off x="609600" y="6113469"/>
            <a:ext cx="690880" cy="348292"/>
          </a:xfrm>
          <a:prstGeom prst="rect">
            <a:avLst/>
          </a:prstGeom>
        </p:spPr>
        <p:txBody>
          <a:bodyPr/>
          <a:lstStyle>
            <a:lvl1pPr>
              <a:defRPr smtClean="0">
                <a:solidFill>
                  <a:schemeClr val="tx2"/>
                </a:solidFill>
              </a:defRPr>
            </a:lvl1pPr>
          </a:lstStyle>
          <a:p>
            <a:fld id="{8664FFD5-B598-42F1-B5A6-9893E4DABA16}" type="slidenum">
              <a:rPr lang="fi-FI" smtClean="0"/>
              <a:pPr/>
              <a:t>‹#›</a:t>
            </a:fld>
            <a:endParaRPr lang="fi-FI" dirty="0"/>
          </a:p>
        </p:txBody>
      </p:sp>
    </p:spTree>
    <p:extLst>
      <p:ext uri="{BB962C8B-B14F-4D97-AF65-F5344CB8AC3E}">
        <p14:creationId xmlns:p14="http://schemas.microsoft.com/office/powerpoint/2010/main" val="307792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5_Otsikko ja sisältö 2 palstaa">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FD4202D0-A146-3E4A-B757-AE655FD3E2DF}"/>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8212667" y="0"/>
            <a:ext cx="3979333" cy="6858000"/>
          </a:xfrm>
          <a:prstGeom prst="rect">
            <a:avLst/>
          </a:prstGeom>
        </p:spPr>
      </p:pic>
      <p:sp>
        <p:nvSpPr>
          <p:cNvPr id="8" name="Otsikko 7"/>
          <p:cNvSpPr>
            <a:spLocks noGrp="1"/>
          </p:cNvSpPr>
          <p:nvPr>
            <p:ph type="title"/>
          </p:nvPr>
        </p:nvSpPr>
        <p:spPr>
          <a:xfrm>
            <a:off x="577047" y="313787"/>
            <a:ext cx="10319487" cy="1299027"/>
          </a:xfrm>
        </p:spPr>
        <p:txBody>
          <a:bodyPr/>
          <a:lstStyle>
            <a:lvl1pPr>
              <a:defRPr>
                <a:solidFill>
                  <a:schemeClr val="tx2"/>
                </a:solidFill>
              </a:defRPr>
            </a:lvl1pPr>
          </a:lstStyle>
          <a:p>
            <a:r>
              <a:rPr lang="fi-FI" smtClean="0"/>
              <a:t>Muokkaa perustyyl. napsautt.</a:t>
            </a:r>
            <a:endParaRPr lang="fi-FI" dirty="0"/>
          </a:p>
        </p:txBody>
      </p:sp>
      <p:sp>
        <p:nvSpPr>
          <p:cNvPr id="3" name="Sisällön paikkamerkki 2"/>
          <p:cNvSpPr>
            <a:spLocks noGrp="1"/>
          </p:cNvSpPr>
          <p:nvPr>
            <p:ph idx="1"/>
          </p:nvPr>
        </p:nvSpPr>
        <p:spPr>
          <a:xfrm>
            <a:off x="577047" y="1881330"/>
            <a:ext cx="10319487" cy="4524001"/>
          </a:xfrm>
        </p:spPr>
        <p:txBody>
          <a:bodyPr numCol="2" spcCol="21600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Dian numeron paikkamerkki 8">
            <a:extLst>
              <a:ext uri="{FF2B5EF4-FFF2-40B4-BE49-F238E27FC236}">
                <a16:creationId xmlns:a16="http://schemas.microsoft.com/office/drawing/2014/main" id="{310A027F-9FF5-CB4C-940B-4F58B54F6A32}"/>
              </a:ext>
            </a:extLst>
          </p:cNvPr>
          <p:cNvSpPr>
            <a:spLocks noGrp="1"/>
          </p:cNvSpPr>
          <p:nvPr>
            <p:ph type="sldNum" sz="quarter" idx="12"/>
          </p:nvPr>
        </p:nvSpPr>
        <p:spPr/>
        <p:txBody>
          <a:bodyPr/>
          <a:lstStyle/>
          <a:p>
            <a:fld id="{82753514-33ED-4A7D-8F82-5CB871A4D973}" type="slidenum">
              <a:rPr lang="fi-FI" smtClean="0"/>
              <a:t>‹#›</a:t>
            </a:fld>
            <a:endParaRPr lang="fi-FI"/>
          </a:p>
        </p:txBody>
      </p:sp>
      <p:sp>
        <p:nvSpPr>
          <p:cNvPr id="6" name="Päivämäärän paikkamerkki 5">
            <a:extLst>
              <a:ext uri="{FF2B5EF4-FFF2-40B4-BE49-F238E27FC236}">
                <a16:creationId xmlns:a16="http://schemas.microsoft.com/office/drawing/2014/main" id="{57BCCC73-BADC-C646-99CD-5C980D5385E3}"/>
              </a:ext>
            </a:extLst>
          </p:cNvPr>
          <p:cNvSpPr>
            <a:spLocks noGrp="1"/>
          </p:cNvSpPr>
          <p:nvPr>
            <p:ph type="dt" sz="half" idx="10"/>
          </p:nvPr>
        </p:nvSpPr>
        <p:spPr/>
        <p:txBody>
          <a:bodyPr/>
          <a:lstStyle/>
          <a:p>
            <a:fld id="{79A38D0F-1F4B-4E07-B518-9208CCA58EC7}" type="datetimeFigureOut">
              <a:rPr lang="fi-FI" smtClean="0"/>
              <a:t>13.10.2021</a:t>
            </a:fld>
            <a:endParaRPr lang="fi-FI"/>
          </a:p>
        </p:txBody>
      </p:sp>
      <p:sp>
        <p:nvSpPr>
          <p:cNvPr id="7" name="Alatunnisteen paikkamerkki 6">
            <a:extLst>
              <a:ext uri="{FF2B5EF4-FFF2-40B4-BE49-F238E27FC236}">
                <a16:creationId xmlns:a16="http://schemas.microsoft.com/office/drawing/2014/main" id="{49C94B79-370D-774F-AC35-1F262D9B51FB}"/>
              </a:ext>
            </a:extLst>
          </p:cNvPr>
          <p:cNvSpPr>
            <a:spLocks noGrp="1"/>
          </p:cNvSpPr>
          <p:nvPr>
            <p:ph type="ftr" sz="quarter" idx="11"/>
          </p:nvPr>
        </p:nvSpPr>
        <p:spPr/>
        <p:txBody>
          <a:bodyPr/>
          <a:lstStyle/>
          <a:p>
            <a:endParaRPr lang="fi-FI"/>
          </a:p>
        </p:txBody>
      </p:sp>
      <p:pic>
        <p:nvPicPr>
          <p:cNvPr id="11" name="Kuva 10">
            <a:extLst>
              <a:ext uri="{FF2B5EF4-FFF2-40B4-BE49-F238E27FC236}">
                <a16:creationId xmlns:a16="http://schemas.microsoft.com/office/drawing/2014/main" id="{F568AA25-1976-2B42-BE76-01AB9B2F07D1}"/>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9216000" y="6576000"/>
            <a:ext cx="2362200" cy="152400"/>
          </a:xfrm>
          <a:prstGeom prst="rect">
            <a:avLst/>
          </a:prstGeom>
        </p:spPr>
      </p:pic>
      <p:cxnSp>
        <p:nvCxnSpPr>
          <p:cNvPr id="10" name="Suora yhdysviiva 9">
            <a:extLst>
              <a:ext uri="{FF2B5EF4-FFF2-40B4-BE49-F238E27FC236}">
                <a16:creationId xmlns:a16="http://schemas.microsoft.com/office/drawing/2014/main" id="{F831D89F-469F-C24E-98F9-99A30767CC31}"/>
              </a:ext>
              <a:ext uri="{C183D7F6-B498-43B3-948B-1728B52AA6E4}">
                <adec:decorative xmlns:adec="http://schemas.microsoft.com/office/drawing/2017/decorative" xmlns="" val="1"/>
              </a:ext>
            </a:extLst>
          </p:cNvPr>
          <p:cNvCxnSpPr>
            <a:cxnSpLocks/>
          </p:cNvCxnSpPr>
          <p:nvPr/>
        </p:nvCxnSpPr>
        <p:spPr>
          <a:xfrm>
            <a:off x="5736789" y="1983329"/>
            <a:ext cx="0" cy="432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033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ostosivu 02">
    <p:bg>
      <p:bgPr>
        <a:solidFill>
          <a:srgbClr val="C50084"/>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09600" y="518583"/>
            <a:ext cx="10668000" cy="5250392"/>
          </a:xfrm>
        </p:spPr>
        <p:txBody>
          <a:bodyPr>
            <a:normAutofit/>
          </a:bodyPr>
          <a:lstStyle>
            <a:lvl1pPr algn="l">
              <a:defRPr sz="5000" b="0" i="0">
                <a:solidFill>
                  <a:schemeClr val="bg1"/>
                </a:solidFill>
              </a:defRPr>
            </a:lvl1pPr>
          </a:lstStyle>
          <a:p>
            <a:r>
              <a:rPr lang="fi-FI"/>
              <a:t>Muokkaa ots. perustyyl. napsautt.</a:t>
            </a:r>
            <a:endParaRPr lang="en-US" dirty="0"/>
          </a:p>
        </p:txBody>
      </p:sp>
      <p:sp>
        <p:nvSpPr>
          <p:cNvPr id="3" name="Slide Number Placeholder 5">
            <a:extLst>
              <a:ext uri="{FF2B5EF4-FFF2-40B4-BE49-F238E27FC236}">
                <a16:creationId xmlns:a16="http://schemas.microsoft.com/office/drawing/2014/main" id="{E1C2E3EC-B0AE-47BC-BE72-CAD8134A68DA}"/>
              </a:ext>
            </a:extLst>
          </p:cNvPr>
          <p:cNvSpPr>
            <a:spLocks noGrp="1"/>
          </p:cNvSpPr>
          <p:nvPr>
            <p:ph type="sldNum" sz="quarter" idx="10"/>
          </p:nvPr>
        </p:nvSpPr>
        <p:spPr>
          <a:xfrm>
            <a:off x="609600" y="6113469"/>
            <a:ext cx="690880" cy="348292"/>
          </a:xfrm>
          <a:prstGeom prst="rect">
            <a:avLst/>
          </a:prstGeom>
        </p:spPr>
        <p:txBody>
          <a:bodyPr/>
          <a:lstStyle>
            <a:lvl1pPr>
              <a:defRPr smtClean="0">
                <a:solidFill>
                  <a:schemeClr val="bg1"/>
                </a:solidFill>
              </a:defRPr>
            </a:lvl1pPr>
          </a:lstStyle>
          <a:p>
            <a:fld id="{8664FFD5-B598-42F1-B5A6-9893E4DABA16}" type="slidenum">
              <a:rPr lang="fi-FI" smtClean="0"/>
              <a:t>‹#›</a:t>
            </a:fld>
            <a:endParaRPr lang="fi-FI" dirty="0"/>
          </a:p>
        </p:txBody>
      </p:sp>
    </p:spTree>
    <p:extLst>
      <p:ext uri="{BB962C8B-B14F-4D97-AF65-F5344CB8AC3E}">
        <p14:creationId xmlns:p14="http://schemas.microsoft.com/office/powerpoint/2010/main" val="4048824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ostosivu 06">
    <p:bg>
      <p:bgPr>
        <a:solidFill>
          <a:schemeClr val="accent5"/>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09600" y="518583"/>
            <a:ext cx="10668000" cy="5250392"/>
          </a:xfrm>
        </p:spPr>
        <p:txBody>
          <a:bodyPr>
            <a:normAutofit/>
          </a:bodyPr>
          <a:lstStyle>
            <a:lvl1pPr algn="l">
              <a:defRPr sz="5000" b="0" i="0">
                <a:solidFill>
                  <a:schemeClr val="accent1"/>
                </a:solidFill>
              </a:defRPr>
            </a:lvl1pPr>
          </a:lstStyle>
          <a:p>
            <a:r>
              <a:rPr lang="fi-FI"/>
              <a:t>Muokkaa ots. perustyyl. napsautt.</a:t>
            </a:r>
            <a:endParaRPr lang="en-US" dirty="0"/>
          </a:p>
        </p:txBody>
      </p:sp>
      <p:sp>
        <p:nvSpPr>
          <p:cNvPr id="3" name="Slide Number Placeholder 5"/>
          <p:cNvSpPr>
            <a:spLocks noGrp="1"/>
          </p:cNvSpPr>
          <p:nvPr>
            <p:ph type="sldNum" sz="quarter" idx="10"/>
          </p:nvPr>
        </p:nvSpPr>
        <p:spPr>
          <a:xfrm>
            <a:off x="609600" y="6113469"/>
            <a:ext cx="690880" cy="348292"/>
          </a:xfrm>
          <a:prstGeom prst="rect">
            <a:avLst/>
          </a:prstGeom>
        </p:spPr>
        <p:txBody>
          <a:bodyPr/>
          <a:lstStyle>
            <a:lvl1pPr>
              <a:defRPr smtClean="0">
                <a:solidFill>
                  <a:schemeClr val="accent1"/>
                </a:solidFill>
              </a:defRPr>
            </a:lvl1pPr>
          </a:lstStyle>
          <a:p>
            <a:fld id="{8664FFD5-B598-42F1-B5A6-9893E4DABA16}" type="slidenum">
              <a:rPr lang="fi-FI" smtClean="0"/>
              <a:pPr/>
              <a:t>‹#›</a:t>
            </a:fld>
            <a:endParaRPr lang="fi-FI" dirty="0"/>
          </a:p>
        </p:txBody>
      </p:sp>
    </p:spTree>
    <p:extLst>
      <p:ext uri="{BB962C8B-B14F-4D97-AF65-F5344CB8AC3E}">
        <p14:creationId xmlns:p14="http://schemas.microsoft.com/office/powerpoint/2010/main" val="39938257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Nostosivu 02">
    <p:bg>
      <p:bgPr>
        <a:solidFill>
          <a:srgbClr val="FBBA40"/>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09600" y="518583"/>
            <a:ext cx="10668000" cy="5250392"/>
          </a:xfrm>
        </p:spPr>
        <p:txBody>
          <a:bodyPr>
            <a:normAutofit/>
          </a:bodyPr>
          <a:lstStyle>
            <a:lvl1pPr algn="l">
              <a:defRPr sz="5000" b="0" i="0">
                <a:solidFill>
                  <a:schemeClr val="tx2"/>
                </a:solidFill>
              </a:defRPr>
            </a:lvl1pPr>
          </a:lstStyle>
          <a:p>
            <a:r>
              <a:rPr lang="fi-FI"/>
              <a:t>Muokkaa ots. perustyyl. napsautt.</a:t>
            </a:r>
            <a:endParaRPr lang="en-US" dirty="0"/>
          </a:p>
        </p:txBody>
      </p:sp>
      <p:sp>
        <p:nvSpPr>
          <p:cNvPr id="3" name="Slide Number Placeholder 5">
            <a:extLst>
              <a:ext uri="{FF2B5EF4-FFF2-40B4-BE49-F238E27FC236}">
                <a16:creationId xmlns:a16="http://schemas.microsoft.com/office/drawing/2014/main" id="{D63ADB38-DCE3-41E5-844D-8359EC3E4AD8}"/>
              </a:ext>
            </a:extLst>
          </p:cNvPr>
          <p:cNvSpPr>
            <a:spLocks noGrp="1"/>
          </p:cNvSpPr>
          <p:nvPr>
            <p:ph type="sldNum" sz="quarter" idx="10"/>
          </p:nvPr>
        </p:nvSpPr>
        <p:spPr>
          <a:xfrm>
            <a:off x="609600" y="6113469"/>
            <a:ext cx="690880" cy="348292"/>
          </a:xfrm>
          <a:prstGeom prst="rect">
            <a:avLst/>
          </a:prstGeom>
        </p:spPr>
        <p:txBody>
          <a:bodyPr/>
          <a:lstStyle>
            <a:lvl1pPr>
              <a:defRPr smtClean="0">
                <a:solidFill>
                  <a:schemeClr val="tx2"/>
                </a:solidFill>
              </a:defRPr>
            </a:lvl1pPr>
          </a:lstStyle>
          <a:p>
            <a:fld id="{8664FFD5-B598-42F1-B5A6-9893E4DABA16}" type="slidenum">
              <a:rPr lang="fi-FI" smtClean="0"/>
              <a:pPr/>
              <a:t>‹#›</a:t>
            </a:fld>
            <a:endParaRPr lang="fi-FI" dirty="0"/>
          </a:p>
        </p:txBody>
      </p:sp>
    </p:spTree>
    <p:extLst>
      <p:ext uri="{BB962C8B-B14F-4D97-AF65-F5344CB8AC3E}">
        <p14:creationId xmlns:p14="http://schemas.microsoft.com/office/powerpoint/2010/main" val="2984816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Lopetusdia">
    <p:bg>
      <p:bgPr>
        <a:solidFill>
          <a:schemeClr val="accent1"/>
        </a:solidFill>
        <a:effectLst/>
      </p:bgPr>
    </p:bg>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5384" y="1502664"/>
            <a:ext cx="3703320" cy="3703320"/>
          </a:xfrm>
          <a:prstGeom prst="rect">
            <a:avLst/>
          </a:prstGeom>
        </p:spPr>
      </p:pic>
      <p:sp>
        <p:nvSpPr>
          <p:cNvPr id="3" name="Tekstiruutu 2"/>
          <p:cNvSpPr txBox="1"/>
          <p:nvPr userDrawn="1"/>
        </p:nvSpPr>
        <p:spPr>
          <a:xfrm>
            <a:off x="487680" y="2353056"/>
            <a:ext cx="3450336" cy="2036064"/>
          </a:xfrm>
          <a:prstGeom prst="rect">
            <a:avLst/>
          </a:prstGeom>
        </p:spPr>
        <p:txBody>
          <a:bodyPr vert="horz" wrap="square" lIns="0" tIns="0" rIns="0" bIns="0" rtlCol="0" anchor="t" anchorCtr="0">
            <a:normAutofit/>
          </a:bodyPr>
          <a:lstStyle/>
          <a:p>
            <a:r>
              <a:rPr lang="fi-FI" sz="8000" b="0" i="0" dirty="0">
                <a:solidFill>
                  <a:schemeClr val="bg1"/>
                </a:solidFill>
              </a:rPr>
              <a:t>Kiitos!</a:t>
            </a:r>
          </a:p>
        </p:txBody>
      </p:sp>
      <p:sp>
        <p:nvSpPr>
          <p:cNvPr id="4" name="Tekstiruutu 3"/>
          <p:cNvSpPr txBox="1"/>
          <p:nvPr userDrawn="1"/>
        </p:nvSpPr>
        <p:spPr>
          <a:xfrm>
            <a:off x="8831029" y="2353056"/>
            <a:ext cx="2484672" cy="2036064"/>
          </a:xfrm>
          <a:prstGeom prst="rect">
            <a:avLst/>
          </a:prstGeom>
        </p:spPr>
        <p:txBody>
          <a:bodyPr vert="horz" wrap="square" lIns="0" tIns="0" rIns="0" bIns="0" rtlCol="0" anchor="t" anchorCtr="0">
            <a:normAutofit/>
          </a:bodyPr>
          <a:lstStyle/>
          <a:p>
            <a:r>
              <a:rPr lang="fi-FI" sz="8000" b="0" i="0" dirty="0">
                <a:solidFill>
                  <a:schemeClr val="bg1"/>
                </a:solidFill>
              </a:rPr>
              <a:t>Tack!</a:t>
            </a:r>
          </a:p>
        </p:txBody>
      </p:sp>
    </p:spTree>
    <p:extLst>
      <p:ext uri="{BB962C8B-B14F-4D97-AF65-F5344CB8AC3E}">
        <p14:creationId xmlns:p14="http://schemas.microsoft.com/office/powerpoint/2010/main" val="390321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Otsikko ja sisältö 2 palstaa tyhjä">
    <p:spTree>
      <p:nvGrpSpPr>
        <p:cNvPr id="1" name=""/>
        <p:cNvGrpSpPr/>
        <p:nvPr/>
      </p:nvGrpSpPr>
      <p:grpSpPr>
        <a:xfrm>
          <a:off x="0" y="0"/>
          <a:ext cx="0" cy="0"/>
          <a:chOff x="0" y="0"/>
          <a:chExt cx="0" cy="0"/>
        </a:xfrm>
      </p:grpSpPr>
      <p:sp>
        <p:nvSpPr>
          <p:cNvPr id="8" name="Otsikko 7"/>
          <p:cNvSpPr>
            <a:spLocks noGrp="1"/>
          </p:cNvSpPr>
          <p:nvPr>
            <p:ph type="title"/>
          </p:nvPr>
        </p:nvSpPr>
        <p:spPr>
          <a:xfrm>
            <a:off x="577047" y="313787"/>
            <a:ext cx="10965805" cy="1299027"/>
          </a:xfrm>
        </p:spPr>
        <p:txBody>
          <a:bodyPr/>
          <a:lstStyle>
            <a:lvl1pPr>
              <a:defRPr>
                <a:solidFill>
                  <a:schemeClr val="tx2"/>
                </a:solidFill>
              </a:defRPr>
            </a:lvl1pPr>
          </a:lstStyle>
          <a:p>
            <a:r>
              <a:rPr lang="fi-FI" smtClean="0"/>
              <a:t>Muokkaa perustyyl. napsautt.</a:t>
            </a:r>
            <a:endParaRPr lang="fi-FI" dirty="0"/>
          </a:p>
        </p:txBody>
      </p:sp>
      <p:sp>
        <p:nvSpPr>
          <p:cNvPr id="3" name="Sisällön paikkamerkki 2"/>
          <p:cNvSpPr>
            <a:spLocks noGrp="1"/>
          </p:cNvSpPr>
          <p:nvPr>
            <p:ph idx="1"/>
          </p:nvPr>
        </p:nvSpPr>
        <p:spPr>
          <a:xfrm>
            <a:off x="577047" y="1881330"/>
            <a:ext cx="10965805" cy="4524001"/>
          </a:xfrm>
        </p:spPr>
        <p:txBody>
          <a:bodyPr numCol="2" spcCol="28800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82753514-33ED-4A7D-8F82-5CB871A4D973}" type="slidenum">
              <a:rPr lang="fi-FI" smtClean="0"/>
              <a:t>‹#›</a:t>
            </a:fld>
            <a:endParaRPr lang="fi-FI"/>
          </a:p>
        </p:txBody>
      </p:sp>
      <p:sp>
        <p:nvSpPr>
          <p:cNvPr id="9" name="Päivämäärän paikkamerkki 3"/>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79A38D0F-1F4B-4E07-B518-9208CCA58EC7}" type="datetimeFigureOut">
              <a:rPr lang="fi-FI" smtClean="0"/>
              <a:t>13.10.2021</a:t>
            </a:fld>
            <a:endParaRPr lang="fi-FI"/>
          </a:p>
        </p:txBody>
      </p:sp>
      <p:sp>
        <p:nvSpPr>
          <p:cNvPr id="13" name="Alatunnisteen paikkamerkki 4"/>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a:p>
        </p:txBody>
      </p:sp>
      <p:pic>
        <p:nvPicPr>
          <p:cNvPr id="11" name="Kuva 10">
            <a:extLst>
              <a:ext uri="{FF2B5EF4-FFF2-40B4-BE49-F238E27FC236}">
                <a16:creationId xmlns:a16="http://schemas.microsoft.com/office/drawing/2014/main" id="{75EEC33C-BACA-0D49-9518-AB014C6057E4}"/>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9216000" y="6576000"/>
            <a:ext cx="2362200" cy="152400"/>
          </a:xfrm>
          <a:prstGeom prst="rect">
            <a:avLst/>
          </a:prstGeom>
        </p:spPr>
      </p:pic>
      <p:cxnSp>
        <p:nvCxnSpPr>
          <p:cNvPr id="12" name="Suora yhdysviiva 11">
            <a:extLst>
              <a:ext uri="{FF2B5EF4-FFF2-40B4-BE49-F238E27FC236}">
                <a16:creationId xmlns:a16="http://schemas.microsoft.com/office/drawing/2014/main" id="{CD4829C8-F060-7646-922A-C2AA787EA2F1}"/>
              </a:ext>
              <a:ext uri="{C183D7F6-B498-43B3-948B-1728B52AA6E4}">
                <adec:decorative xmlns:adec="http://schemas.microsoft.com/office/drawing/2017/decorative" xmlns="" val="1"/>
              </a:ext>
            </a:extLst>
          </p:cNvPr>
          <p:cNvCxnSpPr>
            <a:cxnSpLocks/>
          </p:cNvCxnSpPr>
          <p:nvPr/>
        </p:nvCxnSpPr>
        <p:spPr>
          <a:xfrm>
            <a:off x="6059949" y="1983329"/>
            <a:ext cx="0" cy="432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01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Otsikko ja sisältö kuva 1/3">
    <p:spTree>
      <p:nvGrpSpPr>
        <p:cNvPr id="1" name=""/>
        <p:cNvGrpSpPr/>
        <p:nvPr/>
      </p:nvGrpSpPr>
      <p:grpSpPr>
        <a:xfrm>
          <a:off x="0" y="0"/>
          <a:ext cx="0" cy="0"/>
          <a:chOff x="0" y="0"/>
          <a:chExt cx="0" cy="0"/>
        </a:xfrm>
      </p:grpSpPr>
      <p:sp>
        <p:nvSpPr>
          <p:cNvPr id="14" name="Kuvan paikkamerkki 13">
            <a:extLst>
              <a:ext uri="{FF2B5EF4-FFF2-40B4-BE49-F238E27FC236}">
                <a16:creationId xmlns:a16="http://schemas.microsoft.com/office/drawing/2014/main" id="{65B97F5B-1B58-664F-B3D8-559D5761AF10}"/>
              </a:ext>
            </a:extLst>
          </p:cNvPr>
          <p:cNvSpPr>
            <a:spLocks noGrp="1"/>
          </p:cNvSpPr>
          <p:nvPr>
            <p:ph type="pic" sz="quarter" idx="13"/>
          </p:nvPr>
        </p:nvSpPr>
        <p:spPr>
          <a:xfrm>
            <a:off x="7734680" y="1"/>
            <a:ext cx="4456371" cy="6859185"/>
          </a:xfrm>
          <a:custGeom>
            <a:avLst/>
            <a:gdLst>
              <a:gd name="connsiteX0" fmla="*/ 770354 w 3342278"/>
              <a:gd name="connsiteY0" fmla="*/ 0 h 5144389"/>
              <a:gd name="connsiteX1" fmla="*/ 3342278 w 3342278"/>
              <a:gd name="connsiteY1" fmla="*/ 0 h 5144389"/>
              <a:gd name="connsiteX2" fmla="*/ 3342278 w 3342278"/>
              <a:gd name="connsiteY2" fmla="*/ 5144389 h 5144389"/>
              <a:gd name="connsiteX3" fmla="*/ 770608 w 3342278"/>
              <a:gd name="connsiteY3" fmla="*/ 5144389 h 5144389"/>
              <a:gd name="connsiteX4" fmla="*/ 228682 w 3342278"/>
              <a:gd name="connsiteY4" fmla="*/ 4017011 h 5144389"/>
              <a:gd name="connsiteX5" fmla="*/ 228682 w 3342278"/>
              <a:gd name="connsiteY5" fmla="*/ 4017010 h 5144389"/>
              <a:gd name="connsiteX6" fmla="*/ 770354 w 3342278"/>
              <a:gd name="connsiteY6" fmla="*/ 0 h 514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278" h="5144389">
                <a:moveTo>
                  <a:pt x="770354" y="0"/>
                </a:moveTo>
                <a:lnTo>
                  <a:pt x="3342278" y="0"/>
                </a:lnTo>
                <a:lnTo>
                  <a:pt x="3342278" y="5144389"/>
                </a:lnTo>
                <a:lnTo>
                  <a:pt x="770608" y="5144389"/>
                </a:lnTo>
                <a:cubicBezTo>
                  <a:pt x="540216" y="4794542"/>
                  <a:pt x="357942" y="4415355"/>
                  <a:pt x="228682" y="4017011"/>
                </a:cubicBezTo>
                <a:lnTo>
                  <a:pt x="228682" y="4017010"/>
                </a:lnTo>
                <a:cubicBezTo>
                  <a:pt x="-210148" y="2665259"/>
                  <a:pt x="-10897" y="1187625"/>
                  <a:pt x="770354" y="0"/>
                </a:cubicBezTo>
                <a:close/>
              </a:path>
            </a:pathLst>
          </a:custGeom>
        </p:spPr>
        <p:txBody>
          <a:bodyPr wrap="square">
            <a:noAutofit/>
          </a:bodyPr>
          <a:lstStyle/>
          <a:p>
            <a:r>
              <a:rPr lang="fi-FI" smtClean="0"/>
              <a:t>Lisää kuva napsauttamalla kuvaketta</a:t>
            </a:r>
            <a:endParaRPr lang="fi-FI"/>
          </a:p>
        </p:txBody>
      </p:sp>
      <p:sp>
        <p:nvSpPr>
          <p:cNvPr id="8" name="Otsikko 7"/>
          <p:cNvSpPr>
            <a:spLocks noGrp="1"/>
          </p:cNvSpPr>
          <p:nvPr>
            <p:ph type="title"/>
          </p:nvPr>
        </p:nvSpPr>
        <p:spPr>
          <a:xfrm>
            <a:off x="577047" y="313787"/>
            <a:ext cx="7200000" cy="1299027"/>
          </a:xfrm>
        </p:spPr>
        <p:txBody>
          <a:bodyPr/>
          <a:lstStyle>
            <a:lvl1pPr>
              <a:defRPr>
                <a:solidFill>
                  <a:schemeClr val="tx2"/>
                </a:solidFill>
              </a:defRPr>
            </a:lvl1pPr>
          </a:lstStyle>
          <a:p>
            <a:r>
              <a:rPr lang="fi-FI" smtClean="0"/>
              <a:t>Muokkaa perustyyl. napsautt.</a:t>
            </a:r>
            <a:endParaRPr lang="fi-FI" dirty="0"/>
          </a:p>
        </p:txBody>
      </p:sp>
      <p:sp>
        <p:nvSpPr>
          <p:cNvPr id="3" name="Sisällön paikkamerkki 2"/>
          <p:cNvSpPr>
            <a:spLocks noGrp="1"/>
          </p:cNvSpPr>
          <p:nvPr>
            <p:ph idx="1"/>
          </p:nvPr>
        </p:nvSpPr>
        <p:spPr>
          <a:xfrm>
            <a:off x="577047" y="1881330"/>
            <a:ext cx="6960000" cy="452400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Dian numeron paikkamerkki 8">
            <a:extLst>
              <a:ext uri="{FF2B5EF4-FFF2-40B4-BE49-F238E27FC236}">
                <a16:creationId xmlns:a16="http://schemas.microsoft.com/office/drawing/2014/main" id="{310A027F-9FF5-CB4C-940B-4F58B54F6A32}"/>
              </a:ext>
            </a:extLst>
          </p:cNvPr>
          <p:cNvSpPr>
            <a:spLocks noGrp="1"/>
          </p:cNvSpPr>
          <p:nvPr>
            <p:ph type="sldNum" sz="quarter" idx="12"/>
          </p:nvPr>
        </p:nvSpPr>
        <p:spPr/>
        <p:txBody>
          <a:bodyPr/>
          <a:lstStyle/>
          <a:p>
            <a:fld id="{82753514-33ED-4A7D-8F82-5CB871A4D973}" type="slidenum">
              <a:rPr lang="fi-FI" smtClean="0"/>
              <a:t>‹#›</a:t>
            </a:fld>
            <a:endParaRPr lang="fi-FI"/>
          </a:p>
        </p:txBody>
      </p:sp>
      <p:sp>
        <p:nvSpPr>
          <p:cNvPr id="6" name="Päivämäärän paikkamerkki 5">
            <a:extLst>
              <a:ext uri="{FF2B5EF4-FFF2-40B4-BE49-F238E27FC236}">
                <a16:creationId xmlns:a16="http://schemas.microsoft.com/office/drawing/2014/main" id="{57BCCC73-BADC-C646-99CD-5C980D5385E3}"/>
              </a:ext>
            </a:extLst>
          </p:cNvPr>
          <p:cNvSpPr>
            <a:spLocks noGrp="1"/>
          </p:cNvSpPr>
          <p:nvPr>
            <p:ph type="dt" sz="half" idx="10"/>
          </p:nvPr>
        </p:nvSpPr>
        <p:spPr/>
        <p:txBody>
          <a:bodyPr/>
          <a:lstStyle/>
          <a:p>
            <a:fld id="{79A38D0F-1F4B-4E07-B518-9208CCA58EC7}" type="datetimeFigureOut">
              <a:rPr lang="fi-FI" smtClean="0"/>
              <a:t>13.10.2021</a:t>
            </a:fld>
            <a:endParaRPr lang="fi-FI"/>
          </a:p>
        </p:txBody>
      </p:sp>
      <p:sp>
        <p:nvSpPr>
          <p:cNvPr id="7" name="Alatunnisteen paikkamerkki 6">
            <a:extLst>
              <a:ext uri="{FF2B5EF4-FFF2-40B4-BE49-F238E27FC236}">
                <a16:creationId xmlns:a16="http://schemas.microsoft.com/office/drawing/2014/main" id="{49C94B79-370D-774F-AC35-1F262D9B51FB}"/>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93522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Otsikko ja sisältö kuva 2/3">
    <p:spTree>
      <p:nvGrpSpPr>
        <p:cNvPr id="1" name=""/>
        <p:cNvGrpSpPr/>
        <p:nvPr/>
      </p:nvGrpSpPr>
      <p:grpSpPr>
        <a:xfrm>
          <a:off x="0" y="0"/>
          <a:ext cx="0" cy="0"/>
          <a:chOff x="0" y="0"/>
          <a:chExt cx="0" cy="0"/>
        </a:xfrm>
      </p:grpSpPr>
      <p:sp>
        <p:nvSpPr>
          <p:cNvPr id="14" name="Kuvan paikkamerkki 13">
            <a:extLst>
              <a:ext uri="{FF2B5EF4-FFF2-40B4-BE49-F238E27FC236}">
                <a16:creationId xmlns:a16="http://schemas.microsoft.com/office/drawing/2014/main" id="{64BC40CB-B021-DB4D-9726-7923D412A493}"/>
              </a:ext>
            </a:extLst>
          </p:cNvPr>
          <p:cNvSpPr>
            <a:spLocks noGrp="1"/>
          </p:cNvSpPr>
          <p:nvPr>
            <p:ph type="pic" sz="quarter" idx="13"/>
          </p:nvPr>
        </p:nvSpPr>
        <p:spPr>
          <a:xfrm>
            <a:off x="3973189" y="1"/>
            <a:ext cx="8218811" cy="6859185"/>
          </a:xfrm>
          <a:custGeom>
            <a:avLst/>
            <a:gdLst>
              <a:gd name="connsiteX0" fmla="*/ 769741 w 6164108"/>
              <a:gd name="connsiteY0" fmla="*/ 0 h 5144389"/>
              <a:gd name="connsiteX1" fmla="*/ 6164108 w 6164108"/>
              <a:gd name="connsiteY1" fmla="*/ 0 h 5144389"/>
              <a:gd name="connsiteX2" fmla="*/ 6164108 w 6164108"/>
              <a:gd name="connsiteY2" fmla="*/ 5144389 h 5144389"/>
              <a:gd name="connsiteX3" fmla="*/ 769995 w 6164108"/>
              <a:gd name="connsiteY3" fmla="*/ 5144389 h 5144389"/>
              <a:gd name="connsiteX4" fmla="*/ 228500 w 6164108"/>
              <a:gd name="connsiteY4" fmla="*/ 4017011 h 5144389"/>
              <a:gd name="connsiteX5" fmla="*/ 228500 w 6164108"/>
              <a:gd name="connsiteY5" fmla="*/ 4017010 h 5144389"/>
              <a:gd name="connsiteX6" fmla="*/ 769741 w 6164108"/>
              <a:gd name="connsiteY6" fmla="*/ 0 h 514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4108" h="5144389">
                <a:moveTo>
                  <a:pt x="769741" y="0"/>
                </a:moveTo>
                <a:lnTo>
                  <a:pt x="6164108" y="0"/>
                </a:lnTo>
                <a:lnTo>
                  <a:pt x="6164108" y="5144389"/>
                </a:lnTo>
                <a:lnTo>
                  <a:pt x="769995" y="5144389"/>
                </a:lnTo>
                <a:cubicBezTo>
                  <a:pt x="539785" y="4794542"/>
                  <a:pt x="357657" y="4415355"/>
                  <a:pt x="228500" y="4017011"/>
                </a:cubicBezTo>
                <a:lnTo>
                  <a:pt x="228500" y="4017010"/>
                </a:lnTo>
                <a:cubicBezTo>
                  <a:pt x="-209981" y="2665259"/>
                  <a:pt x="-10889" y="1187625"/>
                  <a:pt x="769741" y="0"/>
                </a:cubicBezTo>
                <a:close/>
              </a:path>
            </a:pathLst>
          </a:custGeom>
        </p:spPr>
        <p:txBody>
          <a:bodyPr wrap="square">
            <a:noAutofit/>
          </a:bodyPr>
          <a:lstStyle/>
          <a:p>
            <a:r>
              <a:rPr lang="fi-FI" smtClean="0"/>
              <a:t>Lisää kuva napsauttamalla kuvaketta</a:t>
            </a:r>
            <a:endParaRPr lang="fi-FI"/>
          </a:p>
        </p:txBody>
      </p:sp>
      <p:sp>
        <p:nvSpPr>
          <p:cNvPr id="8" name="Otsikko 7"/>
          <p:cNvSpPr>
            <a:spLocks noGrp="1"/>
          </p:cNvSpPr>
          <p:nvPr>
            <p:ph type="title"/>
          </p:nvPr>
        </p:nvSpPr>
        <p:spPr>
          <a:xfrm>
            <a:off x="577045" y="313787"/>
            <a:ext cx="3600000" cy="1963085"/>
          </a:xfrm>
        </p:spPr>
        <p:txBody>
          <a:bodyPr/>
          <a:lstStyle>
            <a:lvl1pPr>
              <a:defRPr>
                <a:solidFill>
                  <a:schemeClr val="tx2"/>
                </a:solidFill>
              </a:defRPr>
            </a:lvl1pPr>
          </a:lstStyle>
          <a:p>
            <a:r>
              <a:rPr lang="fi-FI" smtClean="0"/>
              <a:t>Muokkaa perustyyl. napsautt.</a:t>
            </a:r>
            <a:endParaRPr lang="fi-FI" dirty="0"/>
          </a:p>
        </p:txBody>
      </p:sp>
      <p:sp>
        <p:nvSpPr>
          <p:cNvPr id="3" name="Sisällön paikkamerkki 2"/>
          <p:cNvSpPr>
            <a:spLocks noGrp="1"/>
          </p:cNvSpPr>
          <p:nvPr>
            <p:ph idx="1"/>
          </p:nvPr>
        </p:nvSpPr>
        <p:spPr>
          <a:xfrm>
            <a:off x="577047" y="2564904"/>
            <a:ext cx="3360000" cy="384042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Dian numeron paikkamerkki 8">
            <a:extLst>
              <a:ext uri="{FF2B5EF4-FFF2-40B4-BE49-F238E27FC236}">
                <a16:creationId xmlns:a16="http://schemas.microsoft.com/office/drawing/2014/main" id="{310A027F-9FF5-CB4C-940B-4F58B54F6A32}"/>
              </a:ext>
            </a:extLst>
          </p:cNvPr>
          <p:cNvSpPr>
            <a:spLocks noGrp="1"/>
          </p:cNvSpPr>
          <p:nvPr>
            <p:ph type="sldNum" sz="quarter" idx="12"/>
          </p:nvPr>
        </p:nvSpPr>
        <p:spPr/>
        <p:txBody>
          <a:bodyPr/>
          <a:lstStyle/>
          <a:p>
            <a:fld id="{82753514-33ED-4A7D-8F82-5CB871A4D973}" type="slidenum">
              <a:rPr lang="fi-FI" smtClean="0"/>
              <a:t>‹#›</a:t>
            </a:fld>
            <a:endParaRPr lang="fi-FI"/>
          </a:p>
        </p:txBody>
      </p:sp>
      <p:sp>
        <p:nvSpPr>
          <p:cNvPr id="6" name="Päivämäärän paikkamerkki 5">
            <a:extLst>
              <a:ext uri="{FF2B5EF4-FFF2-40B4-BE49-F238E27FC236}">
                <a16:creationId xmlns:a16="http://schemas.microsoft.com/office/drawing/2014/main" id="{57BCCC73-BADC-C646-99CD-5C980D5385E3}"/>
              </a:ext>
            </a:extLst>
          </p:cNvPr>
          <p:cNvSpPr>
            <a:spLocks noGrp="1"/>
          </p:cNvSpPr>
          <p:nvPr>
            <p:ph type="dt" sz="half" idx="10"/>
          </p:nvPr>
        </p:nvSpPr>
        <p:spPr/>
        <p:txBody>
          <a:bodyPr/>
          <a:lstStyle/>
          <a:p>
            <a:fld id="{79A38D0F-1F4B-4E07-B518-9208CCA58EC7}" type="datetimeFigureOut">
              <a:rPr lang="fi-FI" smtClean="0"/>
              <a:t>13.10.2021</a:t>
            </a:fld>
            <a:endParaRPr lang="fi-FI"/>
          </a:p>
        </p:txBody>
      </p:sp>
      <p:sp>
        <p:nvSpPr>
          <p:cNvPr id="7" name="Alatunnisteen paikkamerkki 6">
            <a:extLst>
              <a:ext uri="{FF2B5EF4-FFF2-40B4-BE49-F238E27FC236}">
                <a16:creationId xmlns:a16="http://schemas.microsoft.com/office/drawing/2014/main" id="{49C94B79-370D-774F-AC35-1F262D9B51FB}"/>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33810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9_Väliotsikko">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1BBE0F1-831B-C54F-9352-AE500835A43C}"/>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0" y="0"/>
            <a:ext cx="12192000" cy="6858000"/>
          </a:xfrm>
          <a:prstGeom prst="rect">
            <a:avLst/>
          </a:prstGeom>
        </p:spPr>
      </p:pic>
      <p:sp>
        <p:nvSpPr>
          <p:cNvPr id="10" name="Otsikko 1"/>
          <p:cNvSpPr>
            <a:spLocks noGrp="1"/>
          </p:cNvSpPr>
          <p:nvPr>
            <p:ph type="ctrTitle"/>
          </p:nvPr>
        </p:nvSpPr>
        <p:spPr>
          <a:xfrm>
            <a:off x="575999" y="548680"/>
            <a:ext cx="6960000" cy="3956083"/>
          </a:xfrm>
        </p:spPr>
        <p:txBody>
          <a:bodyPr anchor="b" anchorCtr="0">
            <a:noAutofit/>
          </a:bodyPr>
          <a:lstStyle>
            <a:lvl1pPr algn="l">
              <a:defRPr sz="5333">
                <a:solidFill>
                  <a:schemeClr val="bg1"/>
                </a:solidFill>
              </a:defRPr>
            </a:lvl1pPr>
          </a:lstStyle>
          <a:p>
            <a:r>
              <a:rPr lang="fi-FI" smtClean="0"/>
              <a:t>Muokkaa perustyyl. napsautt.</a:t>
            </a:r>
            <a:endParaRPr lang="fi-FI" dirty="0"/>
          </a:p>
        </p:txBody>
      </p:sp>
      <p:sp>
        <p:nvSpPr>
          <p:cNvPr id="11" name="Alaotsikko 2"/>
          <p:cNvSpPr>
            <a:spLocks noGrp="1"/>
          </p:cNvSpPr>
          <p:nvPr>
            <p:ph type="subTitle" idx="1"/>
          </p:nvPr>
        </p:nvSpPr>
        <p:spPr>
          <a:xfrm>
            <a:off x="576000" y="4677139"/>
            <a:ext cx="6960000" cy="2016224"/>
          </a:xfrm>
        </p:spPr>
        <p:txBody>
          <a:bodyPr>
            <a:normAutofit/>
          </a:bodyPr>
          <a:lstStyle>
            <a:lvl1pPr marL="0" indent="0" algn="l">
              <a:spcBef>
                <a:spcPts val="0"/>
              </a:spcBef>
              <a:buNone/>
              <a:defRPr sz="24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smtClean="0"/>
              <a:t>Muokkaa alaotsikon perustyyliä napsautt.</a:t>
            </a:r>
            <a:endParaRPr lang="fi-FI" dirty="0"/>
          </a:p>
        </p:txBody>
      </p:sp>
      <p:pic>
        <p:nvPicPr>
          <p:cNvPr id="2" name="Kuva 1">
            <a:extLst>
              <a:ext uri="{FF2B5EF4-FFF2-40B4-BE49-F238E27FC236}">
                <a16:creationId xmlns:a16="http://schemas.microsoft.com/office/drawing/2014/main" id="{6FD5C24A-C909-4E47-B1A6-C131C52B365A}"/>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9216000" y="6576000"/>
            <a:ext cx="2362200" cy="152400"/>
          </a:xfrm>
          <a:prstGeom prst="rect">
            <a:avLst/>
          </a:prstGeom>
        </p:spPr>
      </p:pic>
    </p:spTree>
    <p:extLst>
      <p:ext uri="{BB962C8B-B14F-4D97-AF65-F5344CB8AC3E}">
        <p14:creationId xmlns:p14="http://schemas.microsoft.com/office/powerpoint/2010/main" val="5129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8.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7.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576000" y="312000"/>
            <a:ext cx="10769597" cy="1299027"/>
          </a:xfrm>
          <a:prstGeom prst="rect">
            <a:avLst/>
          </a:prstGeom>
        </p:spPr>
        <p:txBody>
          <a:bodyPr vert="horz" lIns="91440" tIns="45720" rIns="91440" bIns="45720" rtlCol="0" anchor="b"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576001" y="1881602"/>
            <a:ext cx="10769599" cy="4331709"/>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302805FD-2C99-B24D-A1F0-5CBBF071658C}"/>
              </a:ext>
            </a:extLst>
          </p:cNvPr>
          <p:cNvSpPr>
            <a:spLocks noGrp="1"/>
          </p:cNvSpPr>
          <p:nvPr>
            <p:ph type="sldNum" sz="quarter" idx="4"/>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82753514-33ED-4A7D-8F82-5CB871A4D973}" type="slidenum">
              <a:rPr lang="fi-FI" smtClean="0"/>
              <a:t>‹#›</a:t>
            </a:fld>
            <a:endParaRPr lang="fi-FI"/>
          </a:p>
        </p:txBody>
      </p:sp>
      <p:sp>
        <p:nvSpPr>
          <p:cNvPr id="5" name="Päivämäärän paikkamerkki 3">
            <a:extLst>
              <a:ext uri="{FF2B5EF4-FFF2-40B4-BE49-F238E27FC236}">
                <a16:creationId xmlns:a16="http://schemas.microsoft.com/office/drawing/2014/main" id="{B0B3E321-BF3D-0844-B5E0-C3C7EDBB0FAF}"/>
              </a:ext>
            </a:extLst>
          </p:cNvPr>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79A38D0F-1F4B-4E07-B518-9208CCA58EC7}" type="datetimeFigureOut">
              <a:rPr lang="fi-FI" smtClean="0"/>
              <a:t>13.10.2021</a:t>
            </a:fld>
            <a:endParaRPr lang="fi-FI"/>
          </a:p>
        </p:txBody>
      </p:sp>
      <p:sp>
        <p:nvSpPr>
          <p:cNvPr id="4" name="Alatunnisteen paikkamerkki 4">
            <a:extLst>
              <a:ext uri="{FF2B5EF4-FFF2-40B4-BE49-F238E27FC236}">
                <a16:creationId xmlns:a16="http://schemas.microsoft.com/office/drawing/2014/main" id="{1B519091-1A7D-2B4B-B4A5-2F1313E39828}"/>
              </a:ext>
            </a:extLst>
          </p:cNvPr>
          <p:cNvSpPr>
            <a:spLocks noGrp="1"/>
          </p:cNvSpPr>
          <p:nvPr>
            <p:ph type="ftr" sz="quarter" idx="3"/>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a:p>
        </p:txBody>
      </p:sp>
    </p:spTree>
    <p:extLst>
      <p:ext uri="{BB962C8B-B14F-4D97-AF65-F5344CB8AC3E}">
        <p14:creationId xmlns:p14="http://schemas.microsoft.com/office/powerpoint/2010/main" val="1366014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1219170" rtl="0" eaLnBrk="1" latinLnBrk="0" hangingPunct="1">
        <a:spcBef>
          <a:spcPct val="0"/>
        </a:spcBef>
        <a:buNone/>
        <a:defRPr sz="4267" b="1" kern="1200">
          <a:solidFill>
            <a:schemeClr val="tx2"/>
          </a:solidFill>
          <a:latin typeface="Arial Narrow" panose="020B0606020202030204" pitchFamily="34" charset="0"/>
          <a:ea typeface="+mj-ea"/>
          <a:cs typeface="+mj-cs"/>
        </a:defRPr>
      </a:lvl1pPr>
    </p:titleStyle>
    <p:bodyStyle>
      <a:lvl1pPr marL="357708" indent="-357708" algn="l" defTabSz="1219170" rtl="0" eaLnBrk="1" latinLnBrk="0" hangingPunct="1">
        <a:spcBef>
          <a:spcPts val="1867"/>
        </a:spcBef>
        <a:buClr>
          <a:schemeClr val="tx2"/>
        </a:buClr>
        <a:buFont typeface="Arial" panose="020B0604020202020204" pitchFamily="34" charset="0"/>
        <a:buChar char="•"/>
        <a:defRPr sz="2667" kern="1200">
          <a:solidFill>
            <a:schemeClr val="tx1"/>
          </a:solidFill>
          <a:latin typeface="+mn-lt"/>
          <a:ea typeface="+mn-ea"/>
          <a:cs typeface="+mn-cs"/>
        </a:defRPr>
      </a:lvl1pPr>
      <a:lvl2pPr marL="958827" indent="-349242" algn="l" defTabSz="1219170" rtl="0" eaLnBrk="1" latinLnBrk="0" hangingPunct="1">
        <a:spcBef>
          <a:spcPts val="1867"/>
        </a:spcBef>
        <a:buClr>
          <a:schemeClr val="tx2"/>
        </a:buClr>
        <a:buFont typeface="Arial" panose="020B0604020202020204" pitchFamily="34" charset="0"/>
        <a:buChar char="•"/>
        <a:defRPr sz="2400" kern="1200">
          <a:solidFill>
            <a:schemeClr val="tx1"/>
          </a:solidFill>
          <a:latin typeface="+mn-lt"/>
          <a:ea typeface="+mn-ea"/>
          <a:cs typeface="+mn-cs"/>
        </a:defRPr>
      </a:lvl2pPr>
      <a:lvl3pPr marL="1316534" indent="-243411" algn="l" defTabSz="1219170" rtl="0" eaLnBrk="1" latinLnBrk="0" hangingPunct="1">
        <a:spcBef>
          <a:spcPts val="1867"/>
        </a:spcBef>
        <a:buClr>
          <a:schemeClr val="tx2"/>
        </a:buClr>
        <a:buFont typeface="Arial" panose="020B0604020202020204" pitchFamily="34" charset="0"/>
        <a:buChar char="•"/>
        <a:defRPr sz="1867" kern="1200">
          <a:solidFill>
            <a:schemeClr val="tx1"/>
          </a:solidFill>
          <a:latin typeface="+mn-lt"/>
          <a:ea typeface="+mn-ea"/>
          <a:cs typeface="+mn-cs"/>
        </a:defRPr>
      </a:lvl3pPr>
      <a:lvl4pPr marL="1557828" indent="-241294" algn="l" defTabSz="1219170" rtl="0" eaLnBrk="1" latinLnBrk="0" hangingPunct="1">
        <a:spcBef>
          <a:spcPts val="1867"/>
        </a:spcBef>
        <a:buClr>
          <a:schemeClr val="tx2"/>
        </a:buClr>
        <a:buFont typeface="Arial" panose="020B0604020202020204" pitchFamily="34" charset="0"/>
        <a:buChar char="•"/>
        <a:defRPr sz="1867" kern="1200">
          <a:solidFill>
            <a:schemeClr val="tx1"/>
          </a:solidFill>
          <a:latin typeface="+mn-lt"/>
          <a:ea typeface="+mn-ea"/>
          <a:cs typeface="+mn-cs"/>
        </a:defRPr>
      </a:lvl4pPr>
      <a:lvl5pPr marL="1790655" indent="-232828" algn="l" defTabSz="1219170" rtl="0" eaLnBrk="1" latinLnBrk="0" hangingPunct="1">
        <a:spcBef>
          <a:spcPts val="1867"/>
        </a:spcBef>
        <a:buClr>
          <a:schemeClr val="tx2"/>
        </a:buClr>
        <a:buFont typeface="Arial" panose="020B0604020202020204"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576000" y="312000"/>
            <a:ext cx="10769597" cy="1299027"/>
          </a:xfrm>
          <a:prstGeom prst="rect">
            <a:avLst/>
          </a:prstGeom>
        </p:spPr>
        <p:txBody>
          <a:bodyPr vert="horz" lIns="91440" tIns="45720" rIns="91440" bIns="45720" rtlCol="0" anchor="b"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576001" y="1881602"/>
            <a:ext cx="10769599" cy="4331709"/>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302805FD-2C99-B24D-A1F0-5CBBF071658C}"/>
              </a:ext>
            </a:extLst>
          </p:cNvPr>
          <p:cNvSpPr>
            <a:spLocks noGrp="1"/>
          </p:cNvSpPr>
          <p:nvPr>
            <p:ph type="sldNum" sz="quarter" idx="4"/>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
        <p:nvSpPr>
          <p:cNvPr id="5" name="Päivämäärän paikkamerkki 3">
            <a:extLst>
              <a:ext uri="{FF2B5EF4-FFF2-40B4-BE49-F238E27FC236}">
                <a16:creationId xmlns:a16="http://schemas.microsoft.com/office/drawing/2014/main" id="{B0B3E321-BF3D-0844-B5E0-C3C7EDBB0FAF}"/>
              </a:ext>
            </a:extLst>
          </p:cNvPr>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7384199F-228D-3B4C-87BF-B841326F3407}" type="datetime1">
              <a:rPr lang="fi-FI" smtClean="0"/>
              <a:t>13.10.2021</a:t>
            </a:fld>
            <a:endParaRPr lang="fi-FI" dirty="0"/>
          </a:p>
        </p:txBody>
      </p:sp>
      <p:sp>
        <p:nvSpPr>
          <p:cNvPr id="4" name="Alatunnisteen paikkamerkki 4">
            <a:extLst>
              <a:ext uri="{FF2B5EF4-FFF2-40B4-BE49-F238E27FC236}">
                <a16:creationId xmlns:a16="http://schemas.microsoft.com/office/drawing/2014/main" id="{1B519091-1A7D-2B4B-B4A5-2F1313E39828}"/>
              </a:ext>
            </a:extLst>
          </p:cNvPr>
          <p:cNvSpPr>
            <a:spLocks noGrp="1"/>
          </p:cNvSpPr>
          <p:nvPr>
            <p:ph type="ftr" sz="quarter" idx="3"/>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r>
              <a:rPr lang="fi-FI"/>
              <a:t>Lorem ipsum</a:t>
            </a:r>
            <a:endParaRPr lang="fi-FI" dirty="0"/>
          </a:p>
        </p:txBody>
      </p:sp>
    </p:spTree>
    <p:extLst>
      <p:ext uri="{BB962C8B-B14F-4D97-AF65-F5344CB8AC3E}">
        <p14:creationId xmlns:p14="http://schemas.microsoft.com/office/powerpoint/2010/main" val="241262635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p:txStyles>
    <p:titleStyle>
      <a:lvl1pPr algn="l" defTabSz="1219170" rtl="0" eaLnBrk="1" latinLnBrk="0" hangingPunct="1">
        <a:spcBef>
          <a:spcPct val="0"/>
        </a:spcBef>
        <a:buNone/>
        <a:defRPr sz="4267" b="1" kern="1200">
          <a:solidFill>
            <a:schemeClr val="tx2"/>
          </a:solidFill>
          <a:latin typeface="Arial Narrow" panose="020B0606020202030204" pitchFamily="34" charset="0"/>
          <a:ea typeface="+mj-ea"/>
          <a:cs typeface="+mj-cs"/>
        </a:defRPr>
      </a:lvl1pPr>
    </p:titleStyle>
    <p:bodyStyle>
      <a:lvl1pPr marL="357708" indent="-357708" algn="l" defTabSz="1219170" rtl="0" eaLnBrk="1" latinLnBrk="0" hangingPunct="1">
        <a:spcBef>
          <a:spcPts val="1867"/>
        </a:spcBef>
        <a:buClr>
          <a:schemeClr val="tx2"/>
        </a:buClr>
        <a:buFont typeface="Arial" panose="020B0604020202020204" pitchFamily="34" charset="0"/>
        <a:buChar char="•"/>
        <a:defRPr sz="2667" kern="1200">
          <a:solidFill>
            <a:schemeClr val="tx1"/>
          </a:solidFill>
          <a:latin typeface="+mn-lt"/>
          <a:ea typeface="+mn-ea"/>
          <a:cs typeface="+mn-cs"/>
        </a:defRPr>
      </a:lvl1pPr>
      <a:lvl2pPr marL="958827" indent="-349242" algn="l" defTabSz="1219170" rtl="0" eaLnBrk="1" latinLnBrk="0" hangingPunct="1">
        <a:spcBef>
          <a:spcPts val="1867"/>
        </a:spcBef>
        <a:buClr>
          <a:schemeClr val="tx2"/>
        </a:buClr>
        <a:buFont typeface="Arial" panose="020B0604020202020204" pitchFamily="34" charset="0"/>
        <a:buChar char="•"/>
        <a:defRPr sz="2400" kern="1200">
          <a:solidFill>
            <a:schemeClr val="tx1"/>
          </a:solidFill>
          <a:latin typeface="+mn-lt"/>
          <a:ea typeface="+mn-ea"/>
          <a:cs typeface="+mn-cs"/>
        </a:defRPr>
      </a:lvl2pPr>
      <a:lvl3pPr marL="1316534" indent="-243411" algn="l" defTabSz="1219170" rtl="0" eaLnBrk="1" latinLnBrk="0" hangingPunct="1">
        <a:spcBef>
          <a:spcPts val="1867"/>
        </a:spcBef>
        <a:buClr>
          <a:schemeClr val="tx2"/>
        </a:buClr>
        <a:buFont typeface="Arial" panose="020B0604020202020204" pitchFamily="34" charset="0"/>
        <a:buChar char="•"/>
        <a:defRPr sz="1867" kern="1200">
          <a:solidFill>
            <a:schemeClr val="tx1"/>
          </a:solidFill>
          <a:latin typeface="+mn-lt"/>
          <a:ea typeface="+mn-ea"/>
          <a:cs typeface="+mn-cs"/>
        </a:defRPr>
      </a:lvl3pPr>
      <a:lvl4pPr marL="1557828" indent="-241294" algn="l" defTabSz="1219170" rtl="0" eaLnBrk="1" latinLnBrk="0" hangingPunct="1">
        <a:spcBef>
          <a:spcPts val="1867"/>
        </a:spcBef>
        <a:buClr>
          <a:schemeClr val="tx2"/>
        </a:buClr>
        <a:buFont typeface="Arial" panose="020B0604020202020204" pitchFamily="34" charset="0"/>
        <a:buChar char="•"/>
        <a:defRPr sz="1867" kern="1200">
          <a:solidFill>
            <a:schemeClr val="tx1"/>
          </a:solidFill>
          <a:latin typeface="+mn-lt"/>
          <a:ea typeface="+mn-ea"/>
          <a:cs typeface="+mn-cs"/>
        </a:defRPr>
      </a:lvl4pPr>
      <a:lvl5pPr marL="1790655" indent="-232828" algn="l" defTabSz="1219170" rtl="0" eaLnBrk="1" latinLnBrk="0" hangingPunct="1">
        <a:spcBef>
          <a:spcPts val="1867"/>
        </a:spcBef>
        <a:buClr>
          <a:schemeClr val="tx2"/>
        </a:buClr>
        <a:buFont typeface="Arial" panose="020B0604020202020204"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rgbClr val="FFFFFF"/>
                </a:solidFill>
                <a:latin typeface="Helvetica"/>
                <a:cs typeface="Helvetica"/>
              </a:defRPr>
            </a:lvl1pPr>
          </a:lstStyle>
          <a:p>
            <a:fld id="{9362FDF5-0D5A-45F3-A2FF-CDA2E3444C38}" type="datetime1">
              <a:rPr lang="fi-FI" smtClean="0"/>
              <a:pPr/>
              <a:t>13.10.2021</a:t>
            </a:fld>
            <a:endParaRPr lang="fi-FI" dirty="0"/>
          </a:p>
        </p:txBody>
      </p:sp>
      <p:sp>
        <p:nvSpPr>
          <p:cNvPr id="5" name="Alatunnisteen paikkamerk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bg1"/>
                </a:solidFill>
                <a:latin typeface="Helvetica"/>
                <a:cs typeface="Helvetica"/>
              </a:defRPr>
            </a:lvl1pPr>
          </a:lstStyle>
          <a:p>
            <a:r>
              <a:rPr lang="fi-FI" b="1" dirty="0">
                <a:solidFill>
                  <a:schemeClr val="accent1"/>
                </a:solidFill>
              </a:rPr>
              <a:t>JYU.</a:t>
            </a:r>
            <a:r>
              <a:rPr lang="fi-FI" b="1" dirty="0"/>
              <a:t> </a:t>
            </a:r>
            <a:r>
              <a:rPr lang="fi-FI" b="1" dirty="0" err="1"/>
              <a:t>Since</a:t>
            </a:r>
            <a:r>
              <a:rPr lang="fi-FI" b="1" dirty="0"/>
              <a:t> 1863.</a:t>
            </a:r>
          </a:p>
        </p:txBody>
      </p:sp>
      <p:sp>
        <p:nvSpPr>
          <p:cNvPr id="6" name="Dian numeron paikkamerkki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fld id="{BC065B45-614E-E14D-B4BE-ACD22F608246}" type="slidenum">
              <a:rPr lang="fi-FI" smtClean="0"/>
              <a:pPr/>
              <a:t>‹#›</a:t>
            </a:fld>
            <a:endParaRPr lang="fi-FI" dirty="0"/>
          </a:p>
        </p:txBody>
      </p:sp>
    </p:spTree>
    <p:extLst>
      <p:ext uri="{BB962C8B-B14F-4D97-AF65-F5344CB8AC3E}">
        <p14:creationId xmlns:p14="http://schemas.microsoft.com/office/powerpoint/2010/main" val="522381317"/>
      </p:ext>
    </p:extLst>
  </p:cSld>
  <p:clrMap bg1="lt1" tx1="dk1" bg2="lt2" tx2="dk2" accent1="accent1" accent2="accent2" accent3="accent3" accent4="accent4" accent5="accent5" accent6="accent6" hlink="hlink" folHlink="folHlink"/>
  <p:sldLayoutIdLst>
    <p:sldLayoutId id="2147483690" r:id="rId1"/>
  </p:sldLayoutIdLst>
  <p:hf hdr="0"/>
  <p:txStyles>
    <p:titleStyle>
      <a:lvl1pPr algn="ctr" defTabSz="457200" rtl="0" eaLnBrk="1" latinLnBrk="0" hangingPunct="1">
        <a:lnSpc>
          <a:spcPct val="100000"/>
        </a:lnSpc>
        <a:spcBef>
          <a:spcPct val="0"/>
        </a:spcBef>
        <a:buNone/>
        <a:defRPr sz="4000" b="1" kern="1200">
          <a:solidFill>
            <a:schemeClr val="bg1"/>
          </a:solidFill>
          <a:latin typeface="Helvetica"/>
          <a:ea typeface="+mj-ea"/>
          <a:cs typeface="Helvetica"/>
        </a:defRPr>
      </a:lvl1pPr>
    </p:titleStyle>
    <p:bodyStyle>
      <a:lvl1pPr marL="342900" indent="-342900" algn="l" defTabSz="457200" rtl="0" eaLnBrk="1" latinLnBrk="0" hangingPunct="1">
        <a:lnSpc>
          <a:spcPct val="100000"/>
        </a:lnSpc>
        <a:spcBef>
          <a:spcPts val="768"/>
        </a:spcBef>
        <a:buFont typeface="Arial"/>
        <a:buChar char="•"/>
        <a:defRPr sz="3200" kern="1200">
          <a:solidFill>
            <a:srgbClr val="FFFFFF"/>
          </a:solidFill>
          <a:latin typeface="Helvetica"/>
          <a:ea typeface="+mn-ea"/>
          <a:cs typeface="Helvetica"/>
        </a:defRPr>
      </a:lvl1pPr>
      <a:lvl2pPr marL="742950" indent="-285750" algn="l" defTabSz="457200" rtl="0" eaLnBrk="1" latinLnBrk="0" hangingPunct="1">
        <a:lnSpc>
          <a:spcPct val="100000"/>
        </a:lnSpc>
        <a:spcBef>
          <a:spcPts val="768"/>
        </a:spcBef>
        <a:buFont typeface="Arial"/>
        <a:buChar char="–"/>
        <a:defRPr sz="2800" kern="1200">
          <a:solidFill>
            <a:srgbClr val="FFFFFF"/>
          </a:solidFill>
          <a:latin typeface="Helvetica"/>
          <a:ea typeface="+mn-ea"/>
          <a:cs typeface="Helvetica"/>
        </a:defRPr>
      </a:lvl2pPr>
      <a:lvl3pPr marL="1143000" indent="-228600" algn="l" defTabSz="457200" rtl="0" eaLnBrk="1" latinLnBrk="0" hangingPunct="1">
        <a:lnSpc>
          <a:spcPct val="100000"/>
        </a:lnSpc>
        <a:spcBef>
          <a:spcPts val="768"/>
        </a:spcBef>
        <a:buFont typeface="Arial"/>
        <a:buChar char="•"/>
        <a:defRPr sz="2400" kern="1200">
          <a:solidFill>
            <a:srgbClr val="FFFFFF"/>
          </a:solidFill>
          <a:latin typeface="Helvetica"/>
          <a:ea typeface="+mn-ea"/>
          <a:cs typeface="Helvetica"/>
        </a:defRPr>
      </a:lvl3pPr>
      <a:lvl4pPr marL="16002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4pPr>
      <a:lvl5pPr marL="20574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637578"/>
            <a:ext cx="9808432" cy="1019912"/>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609600" y="1844699"/>
            <a:ext cx="10972800" cy="4557156"/>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3"/>
          <p:cNvSpPr>
            <a:spLocks noGrp="1"/>
          </p:cNvSpPr>
          <p:nvPr>
            <p:ph type="dt" sz="half" idx="2"/>
          </p:nvPr>
        </p:nvSpPr>
        <p:spPr>
          <a:xfrm>
            <a:off x="10156605" y="6592626"/>
            <a:ext cx="1108303" cy="180989"/>
          </a:xfrm>
          <a:prstGeom prst="rect">
            <a:avLst/>
          </a:prstGeom>
        </p:spPr>
        <p:txBody>
          <a:bodyPr/>
          <a:lstStyle>
            <a:lvl1pPr algn="ctr">
              <a:defRPr sz="900" b="1">
                <a:solidFill>
                  <a:schemeClr val="bg1"/>
                </a:solidFill>
                <a:latin typeface="Helvetica"/>
                <a:cs typeface="Helvetica"/>
              </a:defRPr>
            </a:lvl1pPr>
          </a:lstStyle>
          <a:p>
            <a:fld id="{18F083AE-6A17-432F-8D0A-64661EFCEDA8}" type="datetime1">
              <a:rPr lang="fi-FI" smtClean="0"/>
              <a:pPr/>
              <a:t>13.10.2021</a:t>
            </a:fld>
            <a:endParaRPr lang="fi-FI" dirty="0"/>
          </a:p>
        </p:txBody>
      </p:sp>
      <p:sp>
        <p:nvSpPr>
          <p:cNvPr id="9" name="Alatunnisteen paikkamerkki 4"/>
          <p:cNvSpPr>
            <a:spLocks noGrp="1"/>
          </p:cNvSpPr>
          <p:nvPr>
            <p:ph type="ftr" sz="quarter" idx="3"/>
          </p:nvPr>
        </p:nvSpPr>
        <p:spPr>
          <a:xfrm>
            <a:off x="7125209" y="6592626"/>
            <a:ext cx="2863544" cy="180989"/>
          </a:xfrm>
          <a:prstGeom prst="rect">
            <a:avLst/>
          </a:prstGeom>
        </p:spPr>
        <p:txBody>
          <a:bodyPr/>
          <a:lstStyle>
            <a:lvl1pPr algn="r">
              <a:defRPr sz="900" b="1">
                <a:solidFill>
                  <a:schemeClr val="bg1"/>
                </a:solidFill>
                <a:latin typeface="Helvetica"/>
                <a:cs typeface="Helvetica"/>
              </a:defRPr>
            </a:lvl1pPr>
          </a:lstStyle>
          <a:p>
            <a:r>
              <a:rPr lang="fi-FI" dirty="0">
                <a:solidFill>
                  <a:schemeClr val="accent1"/>
                </a:solidFill>
              </a:rPr>
              <a:t>JYU.</a:t>
            </a:r>
            <a:r>
              <a:rPr lang="fi-FI" dirty="0"/>
              <a:t> </a:t>
            </a:r>
            <a:r>
              <a:rPr lang="fi-FI" dirty="0" err="1"/>
              <a:t>Since</a:t>
            </a:r>
            <a:r>
              <a:rPr lang="fi-FI" dirty="0"/>
              <a:t> 1863.</a:t>
            </a:r>
          </a:p>
        </p:txBody>
      </p:sp>
      <p:sp>
        <p:nvSpPr>
          <p:cNvPr id="10" name="Dian numeron paikkamerkki 5"/>
          <p:cNvSpPr>
            <a:spLocks noGrp="1"/>
          </p:cNvSpPr>
          <p:nvPr>
            <p:ph type="sldNum" sz="quarter" idx="4"/>
          </p:nvPr>
        </p:nvSpPr>
        <p:spPr>
          <a:xfrm>
            <a:off x="11419967" y="6592626"/>
            <a:ext cx="605355" cy="180989"/>
          </a:xfrm>
          <a:prstGeom prst="rect">
            <a:avLst/>
          </a:prstGeom>
        </p:spPr>
        <p:txBody>
          <a:bodyPr/>
          <a:lstStyle>
            <a:lvl1pPr algn="l">
              <a:defRPr sz="900" b="1">
                <a:solidFill>
                  <a:schemeClr val="bg1"/>
                </a:solidFill>
                <a:latin typeface="Helvetica"/>
                <a:cs typeface="Helvetica"/>
              </a:defRPr>
            </a:lvl1pPr>
          </a:lstStyle>
          <a:p>
            <a:fld id="{0FE3988A-0109-0B40-965D-9E0ED41EFEE4}" type="slidenum">
              <a:rPr lang="fi-FI" smtClean="0"/>
              <a:pPr/>
              <a:t>‹#›</a:t>
            </a:fld>
            <a:endParaRPr lang="fi-FI" dirty="0"/>
          </a:p>
        </p:txBody>
      </p:sp>
      <p:cxnSp>
        <p:nvCxnSpPr>
          <p:cNvPr id="11" name="Suora yhdysviiva 10"/>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userDrawn="1"/>
        </p:nvGrpSpPr>
        <p:grpSpPr>
          <a:xfrm>
            <a:off x="10564549" y="0"/>
            <a:ext cx="1017851" cy="1028096"/>
            <a:chOff x="457200" y="0"/>
            <a:chExt cx="763388" cy="1028096"/>
          </a:xfrm>
        </p:grpSpPr>
        <p:sp>
          <p:nvSpPr>
            <p:cNvPr id="1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pic>
          <p:nvPicPr>
            <p:cNvPr id="18" name="Kuva 2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0473624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p:txStyles>
    <p:titleStyle>
      <a:lvl1pPr algn="l" defTabSz="457200" rtl="0" eaLnBrk="1" latinLnBrk="0" hangingPunct="1">
        <a:lnSpc>
          <a:spcPct val="100000"/>
        </a:lnSpc>
        <a:spcBef>
          <a:spcPct val="0"/>
        </a:spcBef>
        <a:buNone/>
        <a:defRPr sz="3600" b="1" i="0" kern="1200">
          <a:solidFill>
            <a:schemeClr val="tx2"/>
          </a:solidFill>
          <a:latin typeface="Helvetica"/>
          <a:ea typeface="+mj-ea"/>
          <a:cs typeface="Helvetica"/>
        </a:defRPr>
      </a:lvl1pPr>
    </p:titleStyle>
    <p:body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15"/>
        </a:buBlip>
        <a:defRPr sz="2800" kern="1200">
          <a:solidFill>
            <a:schemeClr val="tx2"/>
          </a:solidFill>
          <a:latin typeface="Helvetica"/>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16"/>
        </a:buBlip>
        <a:defRPr sz="2400" kern="1200">
          <a:solidFill>
            <a:schemeClr val="tx2"/>
          </a:solidFill>
          <a:latin typeface="Helvetica"/>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dirty="0"/>
              <a:t>Muokkaa tyyliä napsauttamalla</a:t>
            </a:r>
            <a:endParaRPr lang="en-US" altLang="fi-FI" dirty="0"/>
          </a:p>
        </p:txBody>
      </p:sp>
      <p:sp>
        <p:nvSpPr>
          <p:cNvPr id="1027" name="Text Placeholder 2"/>
          <p:cNvSpPr>
            <a:spLocks noGrp="1"/>
          </p:cNvSpPr>
          <p:nvPr>
            <p:ph type="body" idx="1"/>
          </p:nvPr>
        </p:nvSpPr>
        <p:spPr bwMode="auto">
          <a:xfrm>
            <a:off x="609600" y="1600200"/>
            <a:ext cx="1097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dirty="0"/>
              <a:t>Muokkaa tyyliä napsauttamalla</a:t>
            </a:r>
          </a:p>
          <a:p>
            <a:pPr lvl="1"/>
            <a:r>
              <a:rPr lang="fi-FI" altLang="fi-FI" dirty="0"/>
              <a:t>Toinen taso</a:t>
            </a:r>
          </a:p>
          <a:p>
            <a:pPr lvl="2"/>
            <a:r>
              <a:rPr lang="fi-FI" altLang="fi-FI" dirty="0"/>
              <a:t>Kolmas taso</a:t>
            </a:r>
          </a:p>
          <a:p>
            <a:pPr lvl="3"/>
            <a:r>
              <a:rPr lang="fi-FI" altLang="fi-FI" dirty="0"/>
              <a:t>Neljäs taso</a:t>
            </a:r>
          </a:p>
          <a:p>
            <a:pPr lvl="4"/>
            <a:r>
              <a:rPr lang="fi-FI" altLang="fi-FI" dirty="0"/>
              <a:t>Viides taso</a:t>
            </a:r>
            <a:endParaRPr lang="en-US" altLang="fi-FI" dirty="0"/>
          </a:p>
        </p:txBody>
      </p:sp>
    </p:spTree>
    <p:extLst>
      <p:ext uri="{BB962C8B-B14F-4D97-AF65-F5344CB8AC3E}">
        <p14:creationId xmlns:p14="http://schemas.microsoft.com/office/powerpoint/2010/main" val="30425222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defTabSz="457200" rtl="0" eaLnBrk="1" fontAlgn="base" hangingPunct="1">
        <a:spcBef>
          <a:spcPct val="0"/>
        </a:spcBef>
        <a:spcAft>
          <a:spcPct val="0"/>
        </a:spcAft>
        <a:defRPr sz="3600" b="1" kern="1200">
          <a:solidFill>
            <a:schemeClr val="accent1"/>
          </a:solidFill>
          <a:latin typeface="+mj-lt"/>
          <a:ea typeface="Geneva" charset="0"/>
          <a:cs typeface="Geneva" charset="0"/>
        </a:defRPr>
      </a:lvl1pPr>
      <a:lvl2pPr algn="l" defTabSz="457200" rtl="0" eaLnBrk="1" fontAlgn="base" hangingPunct="1">
        <a:spcBef>
          <a:spcPct val="0"/>
        </a:spcBef>
        <a:spcAft>
          <a:spcPct val="0"/>
        </a:spcAft>
        <a:defRPr sz="3600" b="1">
          <a:solidFill>
            <a:schemeClr val="tx2"/>
          </a:solidFill>
          <a:latin typeface="Calibri" charset="0"/>
          <a:ea typeface="Geneva" charset="0"/>
          <a:cs typeface="Geneva" charset="0"/>
        </a:defRPr>
      </a:lvl2pPr>
      <a:lvl3pPr algn="l" defTabSz="457200" rtl="0" eaLnBrk="1" fontAlgn="base" hangingPunct="1">
        <a:spcBef>
          <a:spcPct val="0"/>
        </a:spcBef>
        <a:spcAft>
          <a:spcPct val="0"/>
        </a:spcAft>
        <a:defRPr sz="3600" b="1">
          <a:solidFill>
            <a:schemeClr val="tx2"/>
          </a:solidFill>
          <a:latin typeface="Calibri" charset="0"/>
          <a:ea typeface="Geneva" charset="0"/>
          <a:cs typeface="Geneva" charset="0"/>
        </a:defRPr>
      </a:lvl3pPr>
      <a:lvl4pPr algn="l" defTabSz="457200" rtl="0" eaLnBrk="1" fontAlgn="base" hangingPunct="1">
        <a:spcBef>
          <a:spcPct val="0"/>
        </a:spcBef>
        <a:spcAft>
          <a:spcPct val="0"/>
        </a:spcAft>
        <a:defRPr sz="3600" b="1">
          <a:solidFill>
            <a:schemeClr val="tx2"/>
          </a:solidFill>
          <a:latin typeface="Calibri" charset="0"/>
          <a:ea typeface="Geneva" charset="0"/>
          <a:cs typeface="Geneva" charset="0"/>
        </a:defRPr>
      </a:lvl4pPr>
      <a:lvl5pPr algn="l" defTabSz="457200" rtl="0" eaLnBrk="1" fontAlgn="base" hangingPunct="1">
        <a:spcBef>
          <a:spcPct val="0"/>
        </a:spcBef>
        <a:spcAft>
          <a:spcPct val="0"/>
        </a:spcAft>
        <a:defRPr sz="3600" b="1">
          <a:solidFill>
            <a:schemeClr val="tx2"/>
          </a:solidFill>
          <a:latin typeface="Calibri" charset="0"/>
          <a:ea typeface="Geneva" charset="0"/>
          <a:cs typeface="Geneva" charset="0"/>
        </a:defRPr>
      </a:lvl5pPr>
      <a:lvl6pPr marL="457200" algn="l" defTabSz="457200" rtl="0" eaLnBrk="1" fontAlgn="base" hangingPunct="1">
        <a:spcBef>
          <a:spcPct val="0"/>
        </a:spcBef>
        <a:spcAft>
          <a:spcPct val="0"/>
        </a:spcAft>
        <a:defRPr sz="3600" b="1">
          <a:solidFill>
            <a:schemeClr val="tx2"/>
          </a:solidFill>
          <a:latin typeface="Calibri" charset="0"/>
          <a:ea typeface="Geneva" charset="0"/>
          <a:cs typeface="Geneva" charset="0"/>
        </a:defRPr>
      </a:lvl6pPr>
      <a:lvl7pPr marL="914400" algn="l" defTabSz="457200" rtl="0" eaLnBrk="1" fontAlgn="base" hangingPunct="1">
        <a:spcBef>
          <a:spcPct val="0"/>
        </a:spcBef>
        <a:spcAft>
          <a:spcPct val="0"/>
        </a:spcAft>
        <a:defRPr sz="3600" b="1">
          <a:solidFill>
            <a:schemeClr val="tx2"/>
          </a:solidFill>
          <a:latin typeface="Calibri" charset="0"/>
          <a:ea typeface="Geneva" charset="0"/>
          <a:cs typeface="Geneva" charset="0"/>
        </a:defRPr>
      </a:lvl7pPr>
      <a:lvl8pPr marL="1371600" algn="l" defTabSz="457200" rtl="0" eaLnBrk="1" fontAlgn="base" hangingPunct="1">
        <a:spcBef>
          <a:spcPct val="0"/>
        </a:spcBef>
        <a:spcAft>
          <a:spcPct val="0"/>
        </a:spcAft>
        <a:defRPr sz="3600" b="1">
          <a:solidFill>
            <a:schemeClr val="tx2"/>
          </a:solidFill>
          <a:latin typeface="Calibri" charset="0"/>
          <a:ea typeface="Geneva" charset="0"/>
          <a:cs typeface="Geneva" charset="0"/>
        </a:defRPr>
      </a:lvl8pPr>
      <a:lvl9pPr marL="1828800" algn="l" defTabSz="457200" rtl="0" eaLnBrk="1" fontAlgn="base" hangingPunct="1">
        <a:spcBef>
          <a:spcPct val="0"/>
        </a:spcBef>
        <a:spcAft>
          <a:spcPct val="0"/>
        </a:spcAft>
        <a:defRPr sz="3600" b="1">
          <a:solidFill>
            <a:schemeClr val="tx2"/>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Clr>
          <a:srgbClr val="FF7580"/>
        </a:buClr>
        <a:buFont typeface="Arial" panose="020B0604020202020204" pitchFamily="34" charset="0"/>
        <a:buChar char="•"/>
        <a:defRPr sz="3200" kern="1200">
          <a:solidFill>
            <a:schemeClr val="accent1"/>
          </a:solidFill>
          <a:latin typeface="+mn-lt"/>
          <a:ea typeface="Geneva" charset="0"/>
          <a:cs typeface="Geneva" charset="0"/>
        </a:defRPr>
      </a:lvl1pPr>
      <a:lvl2pPr marL="742950" indent="-285750" algn="l" defTabSz="457200" rtl="0" eaLnBrk="1" fontAlgn="base" hangingPunct="1">
        <a:spcBef>
          <a:spcPct val="20000"/>
        </a:spcBef>
        <a:spcAft>
          <a:spcPct val="0"/>
        </a:spcAft>
        <a:buClr>
          <a:srgbClr val="FF7580"/>
        </a:buClr>
        <a:buFont typeface="Arial" panose="020B0604020202020204" pitchFamily="34" charset="0"/>
        <a:buChar char="•"/>
        <a:defRPr sz="2600" kern="1200">
          <a:solidFill>
            <a:schemeClr val="accent1"/>
          </a:solidFill>
          <a:latin typeface="+mn-lt"/>
          <a:ea typeface="Geneva" charset="0"/>
          <a:cs typeface="+mn-cs"/>
        </a:defRPr>
      </a:lvl2pPr>
      <a:lvl3pPr marL="1143000" indent="-228600" algn="l" defTabSz="457200" rtl="0" eaLnBrk="1" fontAlgn="base" hangingPunct="1">
        <a:spcBef>
          <a:spcPct val="20000"/>
        </a:spcBef>
        <a:spcAft>
          <a:spcPct val="0"/>
        </a:spcAft>
        <a:buClr>
          <a:srgbClr val="FF7580"/>
        </a:buClr>
        <a:buFont typeface="Arial" panose="020B0604020202020204" pitchFamily="34" charset="0"/>
        <a:buChar char="•"/>
        <a:defRPr sz="2400" kern="1200">
          <a:solidFill>
            <a:schemeClr val="accent1"/>
          </a:solidFill>
          <a:latin typeface="+mn-lt"/>
          <a:ea typeface="Geneva" charset="0"/>
          <a:cs typeface="+mn-cs"/>
        </a:defRPr>
      </a:lvl3pPr>
      <a:lvl4pPr marL="1600200" indent="-228600" algn="l" defTabSz="457200" rtl="0" eaLnBrk="1" fontAlgn="base" hangingPunct="1">
        <a:spcBef>
          <a:spcPct val="20000"/>
        </a:spcBef>
        <a:spcAft>
          <a:spcPct val="0"/>
        </a:spcAft>
        <a:buClr>
          <a:srgbClr val="FF7580"/>
        </a:buClr>
        <a:buFont typeface="Arial" panose="020B0604020202020204" pitchFamily="34" charset="0"/>
        <a:buChar char="•"/>
        <a:defRPr sz="2000" kern="1200">
          <a:solidFill>
            <a:schemeClr val="accent1"/>
          </a:solidFill>
          <a:latin typeface="+mn-lt"/>
          <a:ea typeface="Geneva" charset="0"/>
          <a:cs typeface="+mn-cs"/>
        </a:defRPr>
      </a:lvl4pPr>
      <a:lvl5pPr marL="2057400" indent="-228600" algn="l" defTabSz="457200" rtl="0" eaLnBrk="1" fontAlgn="base" hangingPunct="1">
        <a:spcBef>
          <a:spcPct val="20000"/>
        </a:spcBef>
        <a:spcAft>
          <a:spcPct val="0"/>
        </a:spcAft>
        <a:buClr>
          <a:srgbClr val="FF7580"/>
        </a:buClr>
        <a:buFont typeface="Arial" panose="020B0604020202020204" pitchFamily="34" charset="0"/>
        <a:buChar char="•"/>
        <a:defRPr sz="2000" kern="1200">
          <a:solidFill>
            <a:schemeClr val="accent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digicampus.fi/course/index.php?categoryid=109" TargetMode="External"/><Relationship Id="rId3" Type="http://schemas.openxmlformats.org/officeDocument/2006/relationships/hyperlink" Target="http://www.psykonet.fi/perustutkinto" TargetMode="External"/><Relationship Id="rId7" Type="http://schemas.openxmlformats.org/officeDocument/2006/relationships/hyperlink" Target="https://campusonline.fi/"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asianet.fi/fi/etusivu-2/" TargetMode="External"/><Relationship Id="rId5" Type="http://schemas.openxmlformats.org/officeDocument/2006/relationships/hyperlink" Target="https://yunet-verkosto.blog/" TargetMode="External"/><Relationship Id="rId4" Type="http://schemas.openxmlformats.org/officeDocument/2006/relationships/hyperlink" Target="https://www.sosnet.fi/FI"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tat.fi/tup/julkaisut/tiedostot/978-952-244-334-2.pdf" TargetMode="External"/><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hyperlink" Target="https://julkaisut.valtioneuvosto.fi/bitstream/handle/10024/162614/VN_2020_38.pdf?sequence=1&amp;isAllowed=y"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hyperlink" Target="https://doi.org/10.1007/978-3-030-46103-4_10" TargetMode="External"/><Relationship Id="rId2" Type="http://schemas.openxmlformats.org/officeDocument/2006/relationships/hyperlink" Target="https://www.pnas.org/content/116/14/6531" TargetMode="External"/><Relationship Id="rId1" Type="http://schemas.openxmlformats.org/officeDocument/2006/relationships/slideLayout" Target="../slideLayouts/slideLayout33.xml"/><Relationship Id="rId4" Type="http://schemas.openxmlformats.org/officeDocument/2006/relationships/hyperlink" Target="https://uasjournal.fi/3-2019/osaamistarpeet/"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lstStyle/>
          <a:p>
            <a:r>
              <a:rPr lang="fi-FI" sz="4800" dirty="0"/>
              <a:t>Jatkuvan oppimisen mahdollisuuksien kehittäminen koulutusjärjestelmässä</a:t>
            </a:r>
          </a:p>
        </p:txBody>
      </p:sp>
      <p:sp>
        <p:nvSpPr>
          <p:cNvPr id="5" name="Alaotsikko 4"/>
          <p:cNvSpPr>
            <a:spLocks noGrp="1"/>
          </p:cNvSpPr>
          <p:nvPr>
            <p:ph type="subTitle" idx="1"/>
          </p:nvPr>
        </p:nvSpPr>
        <p:spPr/>
        <p:txBody>
          <a:bodyPr/>
          <a:lstStyle/>
          <a:p>
            <a:r>
              <a:rPr lang="fi-FI" dirty="0" smtClean="0"/>
              <a:t>Avoin verkkotilaisuus 12.10.2021</a:t>
            </a:r>
            <a:endParaRPr lang="fi-FI" dirty="0"/>
          </a:p>
        </p:txBody>
      </p:sp>
    </p:spTree>
    <p:extLst>
      <p:ext uri="{BB962C8B-B14F-4D97-AF65-F5344CB8AC3E}">
        <p14:creationId xmlns:p14="http://schemas.microsoft.com/office/powerpoint/2010/main" val="2241158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uvatekstinuoli oikealle 13"/>
          <p:cNvSpPr/>
          <p:nvPr/>
        </p:nvSpPr>
        <p:spPr>
          <a:xfrm>
            <a:off x="414517" y="3282591"/>
            <a:ext cx="5952607" cy="1604645"/>
          </a:xfrm>
          <a:prstGeom prst="rightArrowCallout">
            <a:avLst>
              <a:gd name="adj1" fmla="val 25000"/>
              <a:gd name="adj2" fmla="val 25000"/>
              <a:gd name="adj3" fmla="val 25000"/>
              <a:gd name="adj4" fmla="val 8627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Kuvatekstinuoli oikealle 12"/>
          <p:cNvSpPr/>
          <p:nvPr/>
        </p:nvSpPr>
        <p:spPr>
          <a:xfrm>
            <a:off x="414516" y="1028734"/>
            <a:ext cx="6053501" cy="2089068"/>
          </a:xfrm>
          <a:prstGeom prst="rightArrowCallout">
            <a:avLst>
              <a:gd name="adj1" fmla="val 25000"/>
              <a:gd name="adj2" fmla="val 25000"/>
              <a:gd name="adj3" fmla="val 25000"/>
              <a:gd name="adj4" fmla="val 847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0" y="-12447"/>
            <a:ext cx="11760629" cy="785396"/>
          </a:xfrm>
        </p:spPr>
        <p:txBody>
          <a:bodyPr>
            <a:normAutofit/>
          </a:bodyPr>
          <a:lstStyle/>
          <a:p>
            <a:pPr algn="ctr"/>
            <a:r>
              <a:rPr lang="fi-FI" sz="3100" dirty="0"/>
              <a:t>Korkeakoulujen koulutusmuodot</a:t>
            </a:r>
            <a:endParaRPr lang="fi-FI" sz="2000" dirty="0">
              <a:latin typeface="+mn-lt"/>
              <a:ea typeface="+mn-ea"/>
              <a:cs typeface="+mn-cs"/>
            </a:endParaRPr>
          </a:p>
        </p:txBody>
      </p:sp>
      <p:sp>
        <p:nvSpPr>
          <p:cNvPr id="5" name="Pyöristetty suorakulmio 4"/>
          <p:cNvSpPr/>
          <p:nvPr/>
        </p:nvSpPr>
        <p:spPr>
          <a:xfrm>
            <a:off x="532073" y="1147117"/>
            <a:ext cx="4229939" cy="784275"/>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dirty="0">
                <a:solidFill>
                  <a:schemeClr val="tx1"/>
                </a:solidFill>
              </a:rPr>
              <a:t>Tutkintoon johtava koulutus (maksuton)</a:t>
            </a:r>
          </a:p>
        </p:txBody>
      </p:sp>
      <p:sp>
        <p:nvSpPr>
          <p:cNvPr id="6" name="Pyöristetty suorakulmio 5"/>
          <p:cNvSpPr/>
          <p:nvPr/>
        </p:nvSpPr>
        <p:spPr>
          <a:xfrm>
            <a:off x="545167" y="2505399"/>
            <a:ext cx="4216845" cy="485423"/>
          </a:xfrm>
          <a:prstGeom prst="round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dirty="0">
                <a:solidFill>
                  <a:schemeClr val="tx1"/>
                </a:solidFill>
              </a:rPr>
              <a:t>Tilauskoulutus</a:t>
            </a:r>
          </a:p>
        </p:txBody>
      </p:sp>
      <p:sp>
        <p:nvSpPr>
          <p:cNvPr id="10" name="Pyöristetty suorakulmio 9"/>
          <p:cNvSpPr/>
          <p:nvPr/>
        </p:nvSpPr>
        <p:spPr>
          <a:xfrm>
            <a:off x="545167" y="3441140"/>
            <a:ext cx="4216844" cy="664097"/>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b="1" dirty="0">
                <a:solidFill>
                  <a:schemeClr val="tx1"/>
                </a:solidFill>
              </a:rPr>
              <a:t>Avoin korkeakouluopetus, erilliset opinto-oikeudet</a:t>
            </a:r>
          </a:p>
        </p:txBody>
      </p:sp>
      <p:sp>
        <p:nvSpPr>
          <p:cNvPr id="11" name="Pyöristetty suorakulmio 10"/>
          <p:cNvSpPr/>
          <p:nvPr/>
        </p:nvSpPr>
        <p:spPr>
          <a:xfrm>
            <a:off x="545168" y="4205848"/>
            <a:ext cx="4216843" cy="581731"/>
          </a:xfrm>
          <a:prstGeom prst="round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b="1" dirty="0">
                <a:solidFill>
                  <a:schemeClr val="tx1"/>
                </a:solidFill>
              </a:rPr>
              <a:t>Tutkintojen osat täydennyskoulutuksena</a:t>
            </a:r>
          </a:p>
        </p:txBody>
      </p:sp>
      <p:sp>
        <p:nvSpPr>
          <p:cNvPr id="4" name="Pyöristetty suorakulmio 3"/>
          <p:cNvSpPr/>
          <p:nvPr/>
        </p:nvSpPr>
        <p:spPr>
          <a:xfrm>
            <a:off x="6767944" y="1473432"/>
            <a:ext cx="2168561" cy="1031965"/>
          </a:xfrm>
          <a:prstGeom prst="roundRect">
            <a:avLst/>
          </a:prstGeom>
          <a:solidFill>
            <a:schemeClr val="accent4">
              <a:alpha val="33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i-FI"/>
          </a:p>
        </p:txBody>
      </p:sp>
      <p:sp>
        <p:nvSpPr>
          <p:cNvPr id="15" name="Tekstiruutu 14"/>
          <p:cNvSpPr txBox="1"/>
          <p:nvPr/>
        </p:nvSpPr>
        <p:spPr>
          <a:xfrm>
            <a:off x="6895064" y="1818725"/>
            <a:ext cx="1771449" cy="400110"/>
          </a:xfrm>
          <a:prstGeom prst="rect">
            <a:avLst/>
          </a:prstGeom>
          <a:noFill/>
        </p:spPr>
        <p:txBody>
          <a:bodyPr wrap="square" rtlCol="0">
            <a:spAutoFit/>
          </a:bodyPr>
          <a:lstStyle/>
          <a:p>
            <a:r>
              <a:rPr lang="fi-FI" sz="2000" b="1" dirty="0"/>
              <a:t>Tutkinnot</a:t>
            </a:r>
          </a:p>
        </p:txBody>
      </p:sp>
      <p:sp>
        <p:nvSpPr>
          <p:cNvPr id="19" name="Pyöristetty suorakulmio 18"/>
          <p:cNvSpPr/>
          <p:nvPr/>
        </p:nvSpPr>
        <p:spPr>
          <a:xfrm>
            <a:off x="6795531" y="3642933"/>
            <a:ext cx="2172663" cy="786209"/>
          </a:xfrm>
          <a:prstGeom prst="roundRect">
            <a:avLst/>
          </a:prstGeom>
          <a:solidFill>
            <a:schemeClr val="accent4">
              <a:alpha val="33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i-FI"/>
          </a:p>
        </p:txBody>
      </p:sp>
      <p:sp>
        <p:nvSpPr>
          <p:cNvPr id="16" name="Tekstiruutu 15"/>
          <p:cNvSpPr txBox="1"/>
          <p:nvPr/>
        </p:nvSpPr>
        <p:spPr>
          <a:xfrm>
            <a:off x="6840089" y="3839255"/>
            <a:ext cx="2197265" cy="400110"/>
          </a:xfrm>
          <a:prstGeom prst="rect">
            <a:avLst/>
          </a:prstGeom>
          <a:noFill/>
        </p:spPr>
        <p:txBody>
          <a:bodyPr wrap="square" rtlCol="0">
            <a:spAutoFit/>
          </a:bodyPr>
          <a:lstStyle/>
          <a:p>
            <a:r>
              <a:rPr lang="fi-FI" sz="2000" b="1" dirty="0"/>
              <a:t>Tutkintojen osat</a:t>
            </a:r>
          </a:p>
        </p:txBody>
      </p:sp>
      <p:sp>
        <p:nvSpPr>
          <p:cNvPr id="21" name="Pyöristetty suorakulmio 20"/>
          <p:cNvSpPr/>
          <p:nvPr/>
        </p:nvSpPr>
        <p:spPr>
          <a:xfrm>
            <a:off x="6763585" y="5236939"/>
            <a:ext cx="2261496" cy="1210125"/>
          </a:xfrm>
          <a:prstGeom prst="roundRect">
            <a:avLst/>
          </a:prstGeom>
          <a:solidFill>
            <a:schemeClr val="accent4">
              <a:alpha val="33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i-FI"/>
          </a:p>
        </p:txBody>
      </p:sp>
      <p:sp>
        <p:nvSpPr>
          <p:cNvPr id="22" name="Kuvatekstinuoli oikealle 21"/>
          <p:cNvSpPr/>
          <p:nvPr/>
        </p:nvSpPr>
        <p:spPr>
          <a:xfrm>
            <a:off x="414516" y="5045784"/>
            <a:ext cx="5964867" cy="1743589"/>
          </a:xfrm>
          <a:prstGeom prst="rightArrowCallout">
            <a:avLst>
              <a:gd name="adj1" fmla="val 25000"/>
              <a:gd name="adj2" fmla="val 25000"/>
              <a:gd name="adj3" fmla="val 25000"/>
              <a:gd name="adj4" fmla="val 86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Pyöristetty suorakulmio 23"/>
          <p:cNvSpPr/>
          <p:nvPr/>
        </p:nvSpPr>
        <p:spPr>
          <a:xfrm>
            <a:off x="509430" y="6328511"/>
            <a:ext cx="4288317" cy="364852"/>
          </a:xfrm>
          <a:prstGeom prst="round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b="1" dirty="0">
                <a:solidFill>
                  <a:schemeClr val="tx1"/>
                </a:solidFill>
              </a:rPr>
              <a:t>(Muu) täydennyskoulutus</a:t>
            </a:r>
          </a:p>
        </p:txBody>
      </p:sp>
      <p:sp>
        <p:nvSpPr>
          <p:cNvPr id="3" name="Tekstiruutu 2"/>
          <p:cNvSpPr txBox="1"/>
          <p:nvPr/>
        </p:nvSpPr>
        <p:spPr>
          <a:xfrm>
            <a:off x="9457336" y="1428180"/>
            <a:ext cx="2734665" cy="2123658"/>
          </a:xfrm>
          <a:prstGeom prst="rect">
            <a:avLst/>
          </a:prstGeom>
          <a:noFill/>
        </p:spPr>
        <p:txBody>
          <a:bodyPr wrap="square" rtlCol="0">
            <a:spAutoFit/>
          </a:bodyPr>
          <a:lstStyle/>
          <a:p>
            <a:r>
              <a:rPr lang="fi-FI" sz="1200" u="sng" dirty="0"/>
              <a:t>Yliopistolaki 7 §</a:t>
            </a:r>
          </a:p>
          <a:p>
            <a:r>
              <a:rPr lang="fi-FI" sz="1200" dirty="0"/>
              <a:t>Yliopistoissa voidaan suorittaa …. korkeakoulututkintoja sekä ... jatkotutkintoja. Yliopistot voivat järjestää myös erikoistumiskoulutusta, tutkintojen osia sisältävää koulutusta täydennyskoulutuksena, avoimena yliopisto-opetuksena tai muutoin erillisinä opintoina sekä muuta täydennyskoulutusta</a:t>
            </a:r>
            <a:r>
              <a:rPr lang="fi-FI" sz="1200" b="1" dirty="0"/>
              <a:t>.</a:t>
            </a:r>
          </a:p>
        </p:txBody>
      </p:sp>
      <p:sp>
        <p:nvSpPr>
          <p:cNvPr id="7" name="Suorakulmio 6"/>
          <p:cNvSpPr/>
          <p:nvPr/>
        </p:nvSpPr>
        <p:spPr>
          <a:xfrm>
            <a:off x="6959985" y="5472669"/>
            <a:ext cx="2007281" cy="707886"/>
          </a:xfrm>
          <a:prstGeom prst="rect">
            <a:avLst/>
          </a:prstGeom>
        </p:spPr>
        <p:txBody>
          <a:bodyPr wrap="none">
            <a:spAutoFit/>
          </a:bodyPr>
          <a:lstStyle/>
          <a:p>
            <a:r>
              <a:rPr lang="fi-FI" sz="2000" b="1" dirty="0"/>
              <a:t>Muu koulutus- </a:t>
            </a:r>
          </a:p>
          <a:p>
            <a:r>
              <a:rPr lang="fi-FI" sz="2000" b="1" dirty="0"/>
              <a:t>toiminta</a:t>
            </a:r>
          </a:p>
        </p:txBody>
      </p:sp>
      <p:sp>
        <p:nvSpPr>
          <p:cNvPr id="12" name="Tekstiruutu 11"/>
          <p:cNvSpPr txBox="1"/>
          <p:nvPr/>
        </p:nvSpPr>
        <p:spPr>
          <a:xfrm>
            <a:off x="9420691" y="3888131"/>
            <a:ext cx="2734664" cy="2308324"/>
          </a:xfrm>
          <a:prstGeom prst="rect">
            <a:avLst/>
          </a:prstGeom>
          <a:noFill/>
        </p:spPr>
        <p:txBody>
          <a:bodyPr wrap="square" rtlCol="0">
            <a:spAutoFit/>
          </a:bodyPr>
          <a:lstStyle/>
          <a:p>
            <a:r>
              <a:rPr lang="fi-FI" sz="1200" u="sng" dirty="0"/>
              <a:t>Ammattikorkeakoululaki 10 §</a:t>
            </a:r>
          </a:p>
          <a:p>
            <a:r>
              <a:rPr lang="fi-FI" sz="1200" dirty="0"/>
              <a:t>Ammattikorkeakoulussa annetaan … korkeakoulututkintoon johtavaa opetusta ja ammatillista opettajankoulutusta. Ammattikorkeakoulu voi järjestää myös erikoistumiskoulutusta, tutkintojen osia sisältävää koulutusta täydennyskoulutuksena, avoimena ammattikorkeakouluopetuksena tai muutoin erillisinä opintoina sekä muuta täydennyskoulutusta.</a:t>
            </a:r>
          </a:p>
        </p:txBody>
      </p:sp>
      <p:cxnSp>
        <p:nvCxnSpPr>
          <p:cNvPr id="9" name="Suora yhdysviiva 8"/>
          <p:cNvCxnSpPr/>
          <p:nvPr/>
        </p:nvCxnSpPr>
        <p:spPr>
          <a:xfrm>
            <a:off x="521285" y="6242941"/>
            <a:ext cx="4110625" cy="0"/>
          </a:xfrm>
          <a:prstGeom prst="line">
            <a:avLst/>
          </a:prstGeom>
          <a:ln w="222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Pyöristetty suorakulmio 24"/>
          <p:cNvSpPr/>
          <p:nvPr/>
        </p:nvSpPr>
        <p:spPr>
          <a:xfrm>
            <a:off x="917065" y="1832585"/>
            <a:ext cx="3844947" cy="540297"/>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solidFill>
                  <a:schemeClr val="tx1"/>
                </a:solidFill>
              </a:rPr>
              <a:t>Tutkintoon johtava koulutus (lukuvuosimaksut, EU/ETA </a:t>
            </a:r>
            <a:r>
              <a:rPr lang="fi-FI" dirty="0" err="1">
                <a:solidFill>
                  <a:schemeClr val="tx1"/>
                </a:solidFill>
              </a:rPr>
              <a:t>ulkop</a:t>
            </a:r>
            <a:r>
              <a:rPr lang="fi-FI" dirty="0">
                <a:solidFill>
                  <a:schemeClr val="tx1"/>
                </a:solidFill>
              </a:rPr>
              <a:t>.)</a:t>
            </a:r>
          </a:p>
        </p:txBody>
      </p:sp>
      <p:sp>
        <p:nvSpPr>
          <p:cNvPr id="23" name="Pyöristetty suorakulmio 22"/>
          <p:cNvSpPr/>
          <p:nvPr/>
        </p:nvSpPr>
        <p:spPr>
          <a:xfrm>
            <a:off x="521284" y="5195206"/>
            <a:ext cx="4240728" cy="326340"/>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b="1" dirty="0">
                <a:solidFill>
                  <a:schemeClr val="tx1"/>
                </a:solidFill>
              </a:rPr>
              <a:t>Erikoistumiskoulutus </a:t>
            </a:r>
          </a:p>
        </p:txBody>
      </p:sp>
      <p:sp>
        <p:nvSpPr>
          <p:cNvPr id="26" name="Pyöristetty suorakulmio 25"/>
          <p:cNvSpPr/>
          <p:nvPr/>
        </p:nvSpPr>
        <p:spPr>
          <a:xfrm>
            <a:off x="521284" y="5631478"/>
            <a:ext cx="4240728" cy="530071"/>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dirty="0">
                <a:solidFill>
                  <a:schemeClr val="tx1"/>
                </a:solidFill>
              </a:rPr>
              <a:t>ammatillinen opettajankoulutus, mahanmuuttajien valmentava koulutus</a:t>
            </a:r>
          </a:p>
        </p:txBody>
      </p:sp>
    </p:spTree>
    <p:extLst>
      <p:ext uri="{BB962C8B-B14F-4D97-AF65-F5344CB8AC3E}">
        <p14:creationId xmlns:p14="http://schemas.microsoft.com/office/powerpoint/2010/main" val="1447467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yöristetty suorakulmio 3"/>
          <p:cNvSpPr/>
          <p:nvPr/>
        </p:nvSpPr>
        <p:spPr>
          <a:xfrm>
            <a:off x="7182969" y="1383908"/>
            <a:ext cx="2168561" cy="1031965"/>
          </a:xfrm>
          <a:prstGeom prst="roundRect">
            <a:avLst/>
          </a:prstGeom>
          <a:solidFill>
            <a:schemeClr val="accent4">
              <a:alpha val="33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i-FI"/>
          </a:p>
        </p:txBody>
      </p:sp>
      <p:sp>
        <p:nvSpPr>
          <p:cNvPr id="15" name="Tekstiruutu 14"/>
          <p:cNvSpPr txBox="1"/>
          <p:nvPr/>
        </p:nvSpPr>
        <p:spPr>
          <a:xfrm>
            <a:off x="7216976" y="1677253"/>
            <a:ext cx="1771449" cy="400110"/>
          </a:xfrm>
          <a:prstGeom prst="rect">
            <a:avLst/>
          </a:prstGeom>
          <a:noFill/>
        </p:spPr>
        <p:txBody>
          <a:bodyPr wrap="square" rtlCol="0">
            <a:spAutoFit/>
          </a:bodyPr>
          <a:lstStyle/>
          <a:p>
            <a:r>
              <a:rPr lang="fi-FI" sz="2000" b="1" dirty="0"/>
              <a:t>Tutkinnot</a:t>
            </a:r>
          </a:p>
        </p:txBody>
      </p:sp>
      <p:sp>
        <p:nvSpPr>
          <p:cNvPr id="19" name="Pyöristetty suorakulmio 18"/>
          <p:cNvSpPr/>
          <p:nvPr/>
        </p:nvSpPr>
        <p:spPr>
          <a:xfrm>
            <a:off x="7134451" y="3691809"/>
            <a:ext cx="2172663" cy="786209"/>
          </a:xfrm>
          <a:prstGeom prst="roundRect">
            <a:avLst/>
          </a:prstGeom>
          <a:solidFill>
            <a:schemeClr val="accent4">
              <a:alpha val="33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i-FI"/>
          </a:p>
        </p:txBody>
      </p:sp>
      <p:sp>
        <p:nvSpPr>
          <p:cNvPr id="16" name="Tekstiruutu 15"/>
          <p:cNvSpPr txBox="1"/>
          <p:nvPr/>
        </p:nvSpPr>
        <p:spPr>
          <a:xfrm>
            <a:off x="7220350" y="3708371"/>
            <a:ext cx="2197265" cy="400110"/>
          </a:xfrm>
          <a:prstGeom prst="rect">
            <a:avLst/>
          </a:prstGeom>
          <a:noFill/>
        </p:spPr>
        <p:txBody>
          <a:bodyPr wrap="square" rtlCol="0">
            <a:spAutoFit/>
          </a:bodyPr>
          <a:lstStyle/>
          <a:p>
            <a:r>
              <a:rPr lang="fi-FI" sz="2000" b="1" dirty="0"/>
              <a:t>Tutkintojen osat</a:t>
            </a:r>
          </a:p>
        </p:txBody>
      </p:sp>
      <p:sp>
        <p:nvSpPr>
          <p:cNvPr id="21" name="Pyöristetty suorakulmio 20"/>
          <p:cNvSpPr/>
          <p:nvPr/>
        </p:nvSpPr>
        <p:spPr>
          <a:xfrm>
            <a:off x="7090035" y="5042710"/>
            <a:ext cx="2261496" cy="1210125"/>
          </a:xfrm>
          <a:prstGeom prst="roundRect">
            <a:avLst/>
          </a:prstGeom>
          <a:solidFill>
            <a:schemeClr val="accent4">
              <a:alpha val="33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i-FI"/>
          </a:p>
        </p:txBody>
      </p:sp>
      <p:sp>
        <p:nvSpPr>
          <p:cNvPr id="7" name="Suorakulmio 6"/>
          <p:cNvSpPr/>
          <p:nvPr/>
        </p:nvSpPr>
        <p:spPr>
          <a:xfrm>
            <a:off x="7286434" y="5278440"/>
            <a:ext cx="2007281" cy="707886"/>
          </a:xfrm>
          <a:prstGeom prst="rect">
            <a:avLst/>
          </a:prstGeom>
        </p:spPr>
        <p:txBody>
          <a:bodyPr wrap="none">
            <a:spAutoFit/>
          </a:bodyPr>
          <a:lstStyle/>
          <a:p>
            <a:r>
              <a:rPr lang="fi-FI" sz="2000" b="1" dirty="0"/>
              <a:t>Muu koulutus- </a:t>
            </a:r>
          </a:p>
          <a:p>
            <a:r>
              <a:rPr lang="fi-FI" sz="2000" b="1" dirty="0"/>
              <a:t>toiminta</a:t>
            </a:r>
          </a:p>
        </p:txBody>
      </p:sp>
      <p:sp>
        <p:nvSpPr>
          <p:cNvPr id="28" name="Pyöristetty suorakulmio 27"/>
          <p:cNvSpPr/>
          <p:nvPr/>
        </p:nvSpPr>
        <p:spPr>
          <a:xfrm>
            <a:off x="5922481" y="4862948"/>
            <a:ext cx="6030168" cy="1784491"/>
          </a:xfrm>
          <a:prstGeom prst="round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dirty="0">
                <a:solidFill>
                  <a:schemeClr val="tx1"/>
                </a:solidFill>
              </a:rPr>
              <a:t>Ei huomioida perusrahoituksen määräytymisessä, </a:t>
            </a:r>
          </a:p>
          <a:p>
            <a:pPr algn="ctr"/>
            <a:r>
              <a:rPr lang="fi-FI" dirty="0">
                <a:solidFill>
                  <a:schemeClr val="tx1"/>
                </a:solidFill>
              </a:rPr>
              <a:t>ei saa käyttää perusrahoitusta (eli pitää kattaa kulut maksuilla)</a:t>
            </a:r>
          </a:p>
        </p:txBody>
      </p:sp>
      <p:sp>
        <p:nvSpPr>
          <p:cNvPr id="29" name="Pyöristetty suorakulmio 28"/>
          <p:cNvSpPr/>
          <p:nvPr/>
        </p:nvSpPr>
        <p:spPr>
          <a:xfrm>
            <a:off x="5904257" y="3032030"/>
            <a:ext cx="6048393" cy="1690417"/>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solidFill>
                  <a:schemeClr val="tx1"/>
                </a:solidFill>
              </a:rPr>
              <a:t>Huomioidaan perusrahoituksen määräytymisessä, </a:t>
            </a:r>
          </a:p>
          <a:p>
            <a:pPr algn="ctr"/>
            <a:r>
              <a:rPr lang="fi-FI" dirty="0">
                <a:solidFill>
                  <a:schemeClr val="tx1"/>
                </a:solidFill>
              </a:rPr>
              <a:t>voi periä maksuja säännellysti</a:t>
            </a:r>
          </a:p>
        </p:txBody>
      </p:sp>
      <p:sp>
        <p:nvSpPr>
          <p:cNvPr id="32" name="Pyöristetty suorakulmio 31"/>
          <p:cNvSpPr/>
          <p:nvPr/>
        </p:nvSpPr>
        <p:spPr>
          <a:xfrm>
            <a:off x="5904257" y="1047347"/>
            <a:ext cx="6048393" cy="1840640"/>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dirty="0">
                <a:solidFill>
                  <a:schemeClr val="tx1"/>
                </a:solidFill>
              </a:rPr>
              <a:t>Huomioidaan perusrahoituksen määräytymisessä, maksuton osallistujalle</a:t>
            </a:r>
          </a:p>
        </p:txBody>
      </p:sp>
      <p:cxnSp>
        <p:nvCxnSpPr>
          <p:cNvPr id="33" name="Suora yhdysviiva 32"/>
          <p:cNvCxnSpPr/>
          <p:nvPr/>
        </p:nvCxnSpPr>
        <p:spPr>
          <a:xfrm>
            <a:off x="4559830" y="2108140"/>
            <a:ext cx="1563700" cy="1219789"/>
          </a:xfrm>
          <a:prstGeom prst="line">
            <a:avLst/>
          </a:prstGeom>
          <a:ln w="41275">
            <a:solidFill>
              <a:srgbClr val="8EBEFF"/>
            </a:solidFill>
          </a:ln>
        </p:spPr>
        <p:style>
          <a:lnRef idx="1">
            <a:schemeClr val="accent1"/>
          </a:lnRef>
          <a:fillRef idx="0">
            <a:schemeClr val="accent1"/>
          </a:fillRef>
          <a:effectRef idx="0">
            <a:schemeClr val="accent1"/>
          </a:effectRef>
          <a:fontRef idx="minor">
            <a:schemeClr val="tx1"/>
          </a:fontRef>
        </p:style>
      </p:cxnSp>
      <p:cxnSp>
        <p:nvCxnSpPr>
          <p:cNvPr id="34" name="Suora yhdysviiva 33"/>
          <p:cNvCxnSpPr/>
          <p:nvPr/>
        </p:nvCxnSpPr>
        <p:spPr>
          <a:xfrm>
            <a:off x="4485057" y="3773187"/>
            <a:ext cx="1704772" cy="142677"/>
          </a:xfrm>
          <a:prstGeom prst="line">
            <a:avLst/>
          </a:prstGeom>
          <a:ln w="41275">
            <a:solidFill>
              <a:srgbClr val="8EBEFF"/>
            </a:solidFill>
          </a:ln>
        </p:spPr>
        <p:style>
          <a:lnRef idx="1">
            <a:schemeClr val="accent1"/>
          </a:lnRef>
          <a:fillRef idx="0">
            <a:schemeClr val="accent1"/>
          </a:fillRef>
          <a:effectRef idx="0">
            <a:schemeClr val="accent1"/>
          </a:effectRef>
          <a:fontRef idx="minor">
            <a:schemeClr val="tx1"/>
          </a:fontRef>
        </p:style>
      </p:cxnSp>
      <p:cxnSp>
        <p:nvCxnSpPr>
          <p:cNvPr id="38" name="Suora yhdysviiva 37"/>
          <p:cNvCxnSpPr/>
          <p:nvPr/>
        </p:nvCxnSpPr>
        <p:spPr>
          <a:xfrm>
            <a:off x="4488916" y="2887987"/>
            <a:ext cx="1603697" cy="2430789"/>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uora yhdysviiva 39"/>
          <p:cNvCxnSpPr/>
          <p:nvPr/>
        </p:nvCxnSpPr>
        <p:spPr>
          <a:xfrm flipV="1">
            <a:off x="4631909" y="5832339"/>
            <a:ext cx="1430387" cy="574324"/>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uora yhdysviiva 42"/>
          <p:cNvCxnSpPr/>
          <p:nvPr/>
        </p:nvCxnSpPr>
        <p:spPr>
          <a:xfrm>
            <a:off x="4559830" y="1383908"/>
            <a:ext cx="157162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uora yhdysviiva 46"/>
          <p:cNvCxnSpPr/>
          <p:nvPr/>
        </p:nvCxnSpPr>
        <p:spPr>
          <a:xfrm flipH="1">
            <a:off x="4631910" y="1988840"/>
            <a:ext cx="1460708" cy="4028264"/>
          </a:xfrm>
          <a:prstGeom prst="line">
            <a:avLst/>
          </a:prstGeom>
          <a:ln w="41275">
            <a:solidFill>
              <a:srgbClr val="79C699"/>
            </a:solidFill>
          </a:ln>
        </p:spPr>
        <p:style>
          <a:lnRef idx="1">
            <a:schemeClr val="accent1"/>
          </a:lnRef>
          <a:fillRef idx="0">
            <a:schemeClr val="accent1"/>
          </a:fillRef>
          <a:effectRef idx="0">
            <a:schemeClr val="accent1"/>
          </a:effectRef>
          <a:fontRef idx="minor">
            <a:schemeClr val="tx1"/>
          </a:fontRef>
        </p:style>
      </p:cxnSp>
      <p:cxnSp>
        <p:nvCxnSpPr>
          <p:cNvPr id="61" name="Suora yhdysviiva 60"/>
          <p:cNvCxnSpPr/>
          <p:nvPr/>
        </p:nvCxnSpPr>
        <p:spPr>
          <a:xfrm flipH="1">
            <a:off x="4430549" y="3542180"/>
            <a:ext cx="1700913" cy="1784369"/>
          </a:xfrm>
          <a:prstGeom prst="line">
            <a:avLst/>
          </a:prstGeom>
          <a:ln w="41275">
            <a:solidFill>
              <a:srgbClr val="8EBEFF"/>
            </a:solidFill>
          </a:ln>
        </p:spPr>
        <p:style>
          <a:lnRef idx="1">
            <a:schemeClr val="accent1"/>
          </a:lnRef>
          <a:fillRef idx="0">
            <a:schemeClr val="accent1"/>
          </a:fillRef>
          <a:effectRef idx="0">
            <a:schemeClr val="accent1"/>
          </a:effectRef>
          <a:fontRef idx="minor">
            <a:schemeClr val="tx1"/>
          </a:fontRef>
        </p:style>
      </p:cxnSp>
      <p:cxnSp>
        <p:nvCxnSpPr>
          <p:cNvPr id="69" name="Suora yhdysviiva 68"/>
          <p:cNvCxnSpPr/>
          <p:nvPr/>
        </p:nvCxnSpPr>
        <p:spPr>
          <a:xfrm>
            <a:off x="4541050" y="4593882"/>
            <a:ext cx="1493308" cy="724895"/>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sp>
        <p:nvSpPr>
          <p:cNvPr id="45" name="Pyöristetty suorakulmio 44"/>
          <p:cNvSpPr/>
          <p:nvPr/>
        </p:nvSpPr>
        <p:spPr>
          <a:xfrm>
            <a:off x="532073" y="1147117"/>
            <a:ext cx="4229939" cy="784275"/>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dirty="0">
                <a:solidFill>
                  <a:schemeClr val="tx1"/>
                </a:solidFill>
              </a:rPr>
              <a:t>Tutkintoon johtava koulutus (maksuton)</a:t>
            </a:r>
          </a:p>
        </p:txBody>
      </p:sp>
      <p:sp>
        <p:nvSpPr>
          <p:cNvPr id="46" name="Pyöristetty suorakulmio 45"/>
          <p:cNvSpPr/>
          <p:nvPr/>
        </p:nvSpPr>
        <p:spPr>
          <a:xfrm>
            <a:off x="545167" y="2505399"/>
            <a:ext cx="4216845" cy="485423"/>
          </a:xfrm>
          <a:prstGeom prst="round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dirty="0">
                <a:solidFill>
                  <a:schemeClr val="tx1"/>
                </a:solidFill>
              </a:rPr>
              <a:t>Tilauskoulutus</a:t>
            </a:r>
          </a:p>
        </p:txBody>
      </p:sp>
      <p:sp>
        <p:nvSpPr>
          <p:cNvPr id="48" name="Pyöristetty suorakulmio 47"/>
          <p:cNvSpPr/>
          <p:nvPr/>
        </p:nvSpPr>
        <p:spPr>
          <a:xfrm>
            <a:off x="545167" y="3441140"/>
            <a:ext cx="4216844" cy="664097"/>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b="1" dirty="0">
                <a:solidFill>
                  <a:schemeClr val="tx1"/>
                </a:solidFill>
              </a:rPr>
              <a:t>Avoin korkeakouluopetus, erilliset opinto-oikeudet (max 15€/op)</a:t>
            </a:r>
          </a:p>
        </p:txBody>
      </p:sp>
      <p:sp>
        <p:nvSpPr>
          <p:cNvPr id="49" name="Pyöristetty suorakulmio 48"/>
          <p:cNvSpPr/>
          <p:nvPr/>
        </p:nvSpPr>
        <p:spPr>
          <a:xfrm>
            <a:off x="545168" y="4205848"/>
            <a:ext cx="4216843" cy="581731"/>
          </a:xfrm>
          <a:prstGeom prst="round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b="1" dirty="0">
                <a:solidFill>
                  <a:schemeClr val="tx1"/>
                </a:solidFill>
              </a:rPr>
              <a:t>Tutkintojen osat täydennyskoulutuksena</a:t>
            </a:r>
          </a:p>
        </p:txBody>
      </p:sp>
      <p:sp>
        <p:nvSpPr>
          <p:cNvPr id="50" name="Pyöristetty suorakulmio 49"/>
          <p:cNvSpPr/>
          <p:nvPr/>
        </p:nvSpPr>
        <p:spPr>
          <a:xfrm>
            <a:off x="509430" y="6328511"/>
            <a:ext cx="4288317" cy="364852"/>
          </a:xfrm>
          <a:prstGeom prst="round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b="1" dirty="0">
                <a:solidFill>
                  <a:schemeClr val="tx1"/>
                </a:solidFill>
              </a:rPr>
              <a:t>(Muu) täydennyskoulutus</a:t>
            </a:r>
          </a:p>
        </p:txBody>
      </p:sp>
      <p:cxnSp>
        <p:nvCxnSpPr>
          <p:cNvPr id="51" name="Suora yhdysviiva 50"/>
          <p:cNvCxnSpPr/>
          <p:nvPr/>
        </p:nvCxnSpPr>
        <p:spPr>
          <a:xfrm>
            <a:off x="521285" y="6242941"/>
            <a:ext cx="4110625" cy="0"/>
          </a:xfrm>
          <a:prstGeom prst="line">
            <a:avLst/>
          </a:prstGeom>
          <a:ln w="222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2" name="Pyöristetty suorakulmio 51"/>
          <p:cNvSpPr/>
          <p:nvPr/>
        </p:nvSpPr>
        <p:spPr>
          <a:xfrm>
            <a:off x="917065" y="1832585"/>
            <a:ext cx="3844947" cy="540297"/>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solidFill>
                  <a:schemeClr val="tx1"/>
                </a:solidFill>
              </a:rPr>
              <a:t>Tutkintoon johtava koulutus (EU/ETA </a:t>
            </a:r>
            <a:r>
              <a:rPr lang="fi-FI" dirty="0" err="1">
                <a:solidFill>
                  <a:schemeClr val="tx1"/>
                </a:solidFill>
              </a:rPr>
              <a:t>ulkop.min</a:t>
            </a:r>
            <a:r>
              <a:rPr lang="fi-FI" dirty="0">
                <a:solidFill>
                  <a:schemeClr val="tx1"/>
                </a:solidFill>
              </a:rPr>
              <a:t> 1500 €/lv)</a:t>
            </a:r>
          </a:p>
        </p:txBody>
      </p:sp>
      <p:sp>
        <p:nvSpPr>
          <p:cNvPr id="53" name="Pyöristetty suorakulmio 52"/>
          <p:cNvSpPr/>
          <p:nvPr/>
        </p:nvSpPr>
        <p:spPr>
          <a:xfrm>
            <a:off x="521284" y="5195206"/>
            <a:ext cx="4240728" cy="326340"/>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b="1" dirty="0">
                <a:solidFill>
                  <a:schemeClr val="tx1"/>
                </a:solidFill>
              </a:rPr>
              <a:t>Erikoistumiskoulutus (max 120€/op) </a:t>
            </a:r>
          </a:p>
        </p:txBody>
      </p:sp>
      <p:sp>
        <p:nvSpPr>
          <p:cNvPr id="54" name="Pyöristetty suorakulmio 53"/>
          <p:cNvSpPr/>
          <p:nvPr/>
        </p:nvSpPr>
        <p:spPr>
          <a:xfrm>
            <a:off x="521284" y="5631478"/>
            <a:ext cx="4240728" cy="530071"/>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dirty="0">
                <a:solidFill>
                  <a:schemeClr val="tx1"/>
                </a:solidFill>
              </a:rPr>
              <a:t>ammatillinen opettajankoulutus, mahanmuuttajien valmentava koulutus</a:t>
            </a:r>
          </a:p>
        </p:txBody>
      </p:sp>
      <p:sp>
        <p:nvSpPr>
          <p:cNvPr id="60" name="Otsikko 1"/>
          <p:cNvSpPr>
            <a:spLocks noGrp="1"/>
          </p:cNvSpPr>
          <p:nvPr>
            <p:ph type="title"/>
          </p:nvPr>
        </p:nvSpPr>
        <p:spPr>
          <a:xfrm>
            <a:off x="0" y="-12447"/>
            <a:ext cx="11760629" cy="785396"/>
          </a:xfrm>
        </p:spPr>
        <p:txBody>
          <a:bodyPr>
            <a:normAutofit/>
          </a:bodyPr>
          <a:lstStyle/>
          <a:p>
            <a:pPr algn="ctr"/>
            <a:r>
              <a:rPr lang="fi-FI" sz="3100" dirty="0"/>
              <a:t>Korkeakoulujen koulutusmuodot: rahoitus ja maksut</a:t>
            </a:r>
            <a:endParaRPr lang="fi-FI" sz="2000" dirty="0">
              <a:latin typeface="+mn-lt"/>
              <a:ea typeface="+mn-ea"/>
              <a:cs typeface="+mn-cs"/>
            </a:endParaRPr>
          </a:p>
        </p:txBody>
      </p:sp>
    </p:spTree>
    <p:extLst>
      <p:ext uri="{BB962C8B-B14F-4D97-AF65-F5344CB8AC3E}">
        <p14:creationId xmlns:p14="http://schemas.microsoft.com/office/powerpoint/2010/main" val="3621967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31371" y="260648"/>
            <a:ext cx="7189235" cy="1299027"/>
          </a:xfrm>
        </p:spPr>
        <p:txBody>
          <a:bodyPr/>
          <a:lstStyle/>
          <a:p>
            <a:r>
              <a:rPr lang="fi-FI" sz="3733" dirty="0"/>
              <a:t>Korkeakoulujen tutkinto- koulutuksen kohdentuminen?</a:t>
            </a:r>
          </a:p>
        </p:txBody>
      </p:sp>
      <p:sp>
        <p:nvSpPr>
          <p:cNvPr id="3" name="Sisällön paikkamerkki 2"/>
          <p:cNvSpPr>
            <a:spLocks noGrp="1"/>
          </p:cNvSpPr>
          <p:nvPr>
            <p:ph idx="1"/>
          </p:nvPr>
        </p:nvSpPr>
        <p:spPr>
          <a:xfrm>
            <a:off x="273541" y="1835602"/>
            <a:ext cx="5518953" cy="4884260"/>
          </a:xfrm>
        </p:spPr>
        <p:txBody>
          <a:bodyPr>
            <a:normAutofit fontScale="55000" lnSpcReduction="20000"/>
          </a:bodyPr>
          <a:lstStyle/>
          <a:p>
            <a:r>
              <a:rPr lang="fi-FI" dirty="0" smtClean="0"/>
              <a:t>Ylikysyntä ja opiskelijavalinnat: nollasummapeli</a:t>
            </a:r>
          </a:p>
          <a:p>
            <a:r>
              <a:rPr lang="fi-FI" dirty="0"/>
              <a:t>Nykykeinot kohdentamiseen: ensikertalaiskiintiöt ja yhden paikan </a:t>
            </a:r>
            <a:r>
              <a:rPr lang="fi-FI" dirty="0" smtClean="0"/>
              <a:t>sääntö</a:t>
            </a:r>
          </a:p>
          <a:p>
            <a:r>
              <a:rPr lang="fi-FI" b="1" dirty="0"/>
              <a:t>Muistiossa ei uusia ehdotuksia </a:t>
            </a:r>
            <a:endParaRPr lang="fi-FI" dirty="0"/>
          </a:p>
          <a:p>
            <a:r>
              <a:rPr lang="fi-FI" dirty="0" smtClean="0"/>
              <a:t>Missä määrin tutkintokoulutus pitää ymmärtää jatkuvana oppimisena (nykytilassa vs. tulevaisuudessa)?</a:t>
            </a:r>
          </a:p>
          <a:p>
            <a:pPr lvl="1"/>
            <a:r>
              <a:rPr lang="fi-FI" dirty="0" smtClean="0"/>
              <a:t>Monet aloittavat korkeakouluopinnot verrattain vanhana. </a:t>
            </a:r>
            <a:r>
              <a:rPr lang="fi-FI" dirty="0"/>
              <a:t>50</a:t>
            </a:r>
            <a:r>
              <a:rPr lang="fi-FI" dirty="0" smtClean="0"/>
              <a:t>%:n koulutustasotavoite 25-34 vuotiaissa </a:t>
            </a:r>
            <a:r>
              <a:rPr lang="fi-FI" dirty="0"/>
              <a:t>edellyttää </a:t>
            </a:r>
            <a:r>
              <a:rPr lang="fi-FI" dirty="0" smtClean="0"/>
              <a:t>käytännössä korkeakoulutukseen siirtymisen merkittävää </a:t>
            </a:r>
            <a:r>
              <a:rPr lang="fi-FI" dirty="0" err="1" smtClean="0"/>
              <a:t>varhaistamista</a:t>
            </a:r>
            <a:r>
              <a:rPr lang="fi-FI" dirty="0"/>
              <a:t>.</a:t>
            </a:r>
            <a:endParaRPr lang="fi-FI" dirty="0" smtClean="0"/>
          </a:p>
          <a:p>
            <a:pPr lvl="1"/>
            <a:r>
              <a:rPr lang="fi-FI" dirty="0" smtClean="0"/>
              <a:t>Iso osa ylipistojen kandivaiheesta alkavasta ja ammattikorkeakoulututkintoon johtavan koulutuksen paikoista jo opiskelleille/opiskeleville (11 %:lla korkeakoulututkinto, 25 %:lla aiempi opiskeluoikeus ja/tai tutkinto)</a:t>
            </a:r>
          </a:p>
          <a:p>
            <a:pPr lvl="1"/>
            <a:r>
              <a:rPr lang="fi-FI" dirty="0" smtClean="0"/>
              <a:t>Toisen maisterintutkinnon suorittaminen lisääntynyt viime vuosina (yhdelle henkilölle kaksi maisterintutkintoa) 2010 4%,  2019 6,7% tutkinnoista</a:t>
            </a:r>
          </a:p>
          <a:p>
            <a:pPr lvl="1"/>
            <a:endParaRPr lang="fi-FI" dirty="0" smtClean="0"/>
          </a:p>
        </p:txBody>
      </p:sp>
      <p:sp>
        <p:nvSpPr>
          <p:cNvPr id="4" name="Dian numeron paikkamerkki 3"/>
          <p:cNvSpPr>
            <a:spLocks noGrp="1"/>
          </p:cNvSpPr>
          <p:nvPr>
            <p:ph type="sldNum" sz="quarter" idx="12"/>
          </p:nvPr>
        </p:nvSpPr>
        <p:spPr/>
        <p:txBody>
          <a:bodyPr/>
          <a:lstStyle/>
          <a:p>
            <a:fld id="{1EA1DD0D-7089-48C5-B116-A19F892CF1D9}" type="slidenum">
              <a:rPr lang="fi-FI" smtClean="0"/>
              <a:pPr/>
              <a:t>12</a:t>
            </a:fld>
            <a:r>
              <a:rPr lang="fi-FI" smtClean="0"/>
              <a:t>  </a:t>
            </a:r>
            <a:r>
              <a:rPr lang="fi-FI" b="0" smtClean="0">
                <a:solidFill>
                  <a:schemeClr val="bg1">
                    <a:lumMod val="65000"/>
                  </a:schemeClr>
                </a:solidFill>
              </a:rPr>
              <a:t>|</a:t>
            </a:r>
            <a:endParaRPr lang="fi-FI" sz="800" b="0" dirty="0">
              <a:solidFill>
                <a:schemeClr val="bg1">
                  <a:lumMod val="65000"/>
                </a:schemeClr>
              </a:solidFill>
            </a:endParaRPr>
          </a:p>
        </p:txBody>
      </p:sp>
      <p:sp>
        <p:nvSpPr>
          <p:cNvPr id="5" name="Päivämäärän paikkamerkki 4"/>
          <p:cNvSpPr>
            <a:spLocks noGrp="1"/>
          </p:cNvSpPr>
          <p:nvPr>
            <p:ph type="dt" sz="half" idx="10"/>
          </p:nvPr>
        </p:nvSpPr>
        <p:spPr/>
        <p:txBody>
          <a:bodyPr/>
          <a:lstStyle/>
          <a:p>
            <a:fld id="{23F2CBD4-DFD8-5A41-8E32-433BE3A53EED}" type="datetime1">
              <a:rPr lang="fi-FI" smtClean="0"/>
              <a:t>13.10.2021</a:t>
            </a:fld>
            <a:endParaRPr lang="fi-FI" dirty="0"/>
          </a:p>
        </p:txBody>
      </p:sp>
      <p:graphicFrame>
        <p:nvGraphicFramePr>
          <p:cNvPr id="6" name="Kaavio 5"/>
          <p:cNvGraphicFramePr>
            <a:graphicFrameLocks/>
          </p:cNvGraphicFramePr>
          <p:nvPr>
            <p:extLst/>
          </p:nvPr>
        </p:nvGraphicFramePr>
        <p:xfrm>
          <a:off x="6134101" y="260649"/>
          <a:ext cx="5818551" cy="6236804"/>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uora yhdysviiva 7"/>
          <p:cNvCxnSpPr/>
          <p:nvPr/>
        </p:nvCxnSpPr>
        <p:spPr>
          <a:xfrm>
            <a:off x="6134100" y="469480"/>
            <a:ext cx="0" cy="581913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07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7047" y="313787"/>
            <a:ext cx="11087572" cy="810957"/>
          </a:xfrm>
        </p:spPr>
        <p:txBody>
          <a:bodyPr/>
          <a:lstStyle/>
          <a:p>
            <a:r>
              <a:rPr lang="fi-FI" dirty="0" smtClean="0"/>
              <a:t>Tutkintoa lyhyempi koulutus: tutkintojen osat (1/2)</a:t>
            </a:r>
            <a:endParaRPr lang="fi-FI" dirty="0"/>
          </a:p>
        </p:txBody>
      </p:sp>
      <p:sp>
        <p:nvSpPr>
          <p:cNvPr id="3" name="Sisällön paikkamerkki 2"/>
          <p:cNvSpPr>
            <a:spLocks noGrp="1"/>
          </p:cNvSpPr>
          <p:nvPr>
            <p:ph idx="1"/>
          </p:nvPr>
        </p:nvSpPr>
        <p:spPr>
          <a:xfrm>
            <a:off x="815413" y="3442904"/>
            <a:ext cx="11041228" cy="3250459"/>
          </a:xfrm>
        </p:spPr>
        <p:txBody>
          <a:bodyPr>
            <a:normAutofit fontScale="85000" lnSpcReduction="20000"/>
          </a:bodyPr>
          <a:lstStyle/>
          <a:p>
            <a:r>
              <a:rPr lang="fi-FI" dirty="0" smtClean="0"/>
              <a:t>Osallistumismahdollisuuksien </a:t>
            </a:r>
            <a:r>
              <a:rPr lang="fi-FI" dirty="0"/>
              <a:t>lisäys </a:t>
            </a:r>
            <a:r>
              <a:rPr lang="fi-FI" b="1" i="1" dirty="0" smtClean="0"/>
              <a:t>korkeakoulujen </a:t>
            </a:r>
            <a:r>
              <a:rPr lang="fi-FI" b="1" i="1" dirty="0"/>
              <a:t>yhteistyön </a:t>
            </a:r>
            <a:r>
              <a:rPr lang="fi-FI" b="1" i="1" dirty="0" smtClean="0"/>
              <a:t>ja työnjaon kautta</a:t>
            </a:r>
            <a:r>
              <a:rPr lang="fi-FI" b="1" dirty="0" smtClean="0"/>
              <a:t>: (verkko- ja muun) koulutustarjonnan koordinaatio, suunnittelu ja/tai toteutus </a:t>
            </a:r>
            <a:r>
              <a:rPr lang="fi-FI" b="1" dirty="0"/>
              <a:t>korkeakoulujen </a:t>
            </a:r>
            <a:r>
              <a:rPr lang="fi-FI" b="1" dirty="0" smtClean="0"/>
              <a:t>yhteistyönä</a:t>
            </a:r>
            <a:endParaRPr lang="fi-FI" dirty="0" smtClean="0"/>
          </a:p>
          <a:p>
            <a:pPr lvl="1"/>
            <a:r>
              <a:rPr lang="fi-FI" dirty="0" smtClean="0"/>
              <a:t>Tutkintokoulutuksen osalta alakohtaisia esimerkkejä on, osin pitkäaikaisia (esim. </a:t>
            </a:r>
            <a:r>
              <a:rPr lang="fi-FI" dirty="0" smtClean="0">
                <a:hlinkClick r:id="rId3"/>
              </a:rPr>
              <a:t>Psykonet</a:t>
            </a:r>
            <a:r>
              <a:rPr lang="fi-FI" dirty="0" smtClean="0"/>
              <a:t>, </a:t>
            </a:r>
            <a:r>
              <a:rPr lang="fi-FI" dirty="0" smtClean="0">
                <a:hlinkClick r:id="rId4"/>
              </a:rPr>
              <a:t>Sosnet</a:t>
            </a:r>
            <a:r>
              <a:rPr lang="fi-FI" dirty="0" smtClean="0"/>
              <a:t>, </a:t>
            </a:r>
            <a:r>
              <a:rPr lang="fi-FI" dirty="0" smtClean="0">
                <a:hlinkClick r:id="rId5"/>
              </a:rPr>
              <a:t>Yunet</a:t>
            </a:r>
            <a:r>
              <a:rPr lang="fi-FI" dirty="0" smtClean="0"/>
              <a:t>, </a:t>
            </a:r>
            <a:r>
              <a:rPr lang="fi-FI" dirty="0" smtClean="0">
                <a:hlinkClick r:id="rId6"/>
              </a:rPr>
              <a:t>Asianet</a:t>
            </a:r>
            <a:r>
              <a:rPr lang="fi-FI" dirty="0" smtClean="0"/>
              <a:t>, </a:t>
            </a:r>
            <a:r>
              <a:rPr lang="fi-FI" dirty="0" smtClean="0">
                <a:hlinkClick r:id="rId7"/>
              </a:rPr>
              <a:t>Campusonline</a:t>
            </a:r>
            <a:r>
              <a:rPr lang="fi-FI" dirty="0" smtClean="0"/>
              <a:t>, </a:t>
            </a:r>
            <a:r>
              <a:rPr lang="fi-FI" dirty="0" smtClean="0">
                <a:hlinkClick r:id="rId8"/>
              </a:rPr>
              <a:t>LITO</a:t>
            </a:r>
            <a:r>
              <a:rPr lang="fi-FI" dirty="0" smtClean="0"/>
              <a:t>)</a:t>
            </a:r>
          </a:p>
          <a:p>
            <a:pPr lvl="1"/>
            <a:r>
              <a:rPr lang="fi-FI" dirty="0" smtClean="0"/>
              <a:t>Yhtenäisempi digitaalinen ympäristö luo edellytyksiä (mm. digivisiohanke)</a:t>
            </a:r>
          </a:p>
          <a:p>
            <a:pPr lvl="1"/>
            <a:r>
              <a:rPr lang="fi-FI" dirty="0"/>
              <a:t>Skaalautuvat verkkotarjonnan muodot (</a:t>
            </a:r>
            <a:r>
              <a:rPr lang="fi-FI" dirty="0" smtClean="0"/>
              <a:t>niillä </a:t>
            </a:r>
            <a:r>
              <a:rPr lang="fi-FI" dirty="0"/>
              <a:t>aloilla joilla mahdollista</a:t>
            </a:r>
            <a:r>
              <a:rPr lang="fi-FI" dirty="0" smtClean="0"/>
              <a:t>)</a:t>
            </a:r>
          </a:p>
          <a:p>
            <a:r>
              <a:rPr lang="fi-FI" dirty="0" smtClean="0"/>
              <a:t>Rahoituskannusteet? </a:t>
            </a:r>
            <a:r>
              <a:rPr lang="fi-FI" dirty="0"/>
              <a:t>Ohjaus? </a:t>
            </a:r>
            <a:r>
              <a:rPr lang="fi-FI" dirty="0" smtClean="0"/>
              <a:t>Velvoitteet</a:t>
            </a:r>
            <a:r>
              <a:rPr lang="fi-FI" dirty="0"/>
              <a:t>? </a:t>
            </a:r>
            <a:r>
              <a:rPr lang="fi-FI" dirty="0" smtClean="0"/>
              <a:t>Muistion ehdotukset </a:t>
            </a:r>
            <a:r>
              <a:rPr lang="fi-FI" b="1" dirty="0" smtClean="0">
                <a:solidFill>
                  <a:srgbClr val="FF0000"/>
                </a:solidFill>
              </a:rPr>
              <a:t>a</a:t>
            </a:r>
            <a:r>
              <a:rPr lang="fi-FI" dirty="0" smtClean="0">
                <a:solidFill>
                  <a:srgbClr val="FF0000"/>
                </a:solidFill>
              </a:rPr>
              <a:t> </a:t>
            </a:r>
            <a:r>
              <a:rPr lang="fi-FI" dirty="0" smtClean="0"/>
              <a:t>ja</a:t>
            </a:r>
            <a:r>
              <a:rPr lang="fi-FI" dirty="0" smtClean="0">
                <a:solidFill>
                  <a:srgbClr val="FF0000"/>
                </a:solidFill>
              </a:rPr>
              <a:t> </a:t>
            </a:r>
            <a:r>
              <a:rPr lang="fi-FI" b="1" dirty="0" smtClean="0">
                <a:solidFill>
                  <a:srgbClr val="FF0000"/>
                </a:solidFill>
              </a:rPr>
              <a:t>b</a:t>
            </a:r>
            <a:endParaRPr lang="fi-FI" b="1" dirty="0">
              <a:solidFill>
                <a:srgbClr val="FF0000"/>
              </a:solidFill>
            </a:endParaRPr>
          </a:p>
          <a:p>
            <a:pPr lvl="1"/>
            <a:endParaRPr lang="fi-FI" dirty="0"/>
          </a:p>
          <a:p>
            <a:endParaRPr lang="fi-FI" dirty="0"/>
          </a:p>
        </p:txBody>
      </p:sp>
      <p:sp>
        <p:nvSpPr>
          <p:cNvPr id="4" name="Dian numeron paikkamerkki 3"/>
          <p:cNvSpPr>
            <a:spLocks noGrp="1"/>
          </p:cNvSpPr>
          <p:nvPr>
            <p:ph type="sldNum" sz="quarter" idx="12"/>
          </p:nvPr>
        </p:nvSpPr>
        <p:spPr/>
        <p:txBody>
          <a:bodyPr/>
          <a:lstStyle/>
          <a:p>
            <a:fld id="{1EA1DD0D-7089-48C5-B116-A19F892CF1D9}" type="slidenum">
              <a:rPr lang="fi-FI" smtClean="0"/>
              <a:pPr/>
              <a:t>13</a:t>
            </a:fld>
            <a:r>
              <a:rPr lang="fi-FI" smtClean="0"/>
              <a:t>  </a:t>
            </a:r>
            <a:r>
              <a:rPr lang="fi-FI" b="0" smtClean="0">
                <a:solidFill>
                  <a:schemeClr val="bg1">
                    <a:lumMod val="65000"/>
                  </a:schemeClr>
                </a:solidFill>
              </a:rPr>
              <a:t>|</a:t>
            </a:r>
            <a:endParaRPr lang="fi-FI" sz="800" b="0" dirty="0">
              <a:solidFill>
                <a:schemeClr val="bg1">
                  <a:lumMod val="65000"/>
                </a:schemeClr>
              </a:solidFill>
            </a:endParaRPr>
          </a:p>
        </p:txBody>
      </p:sp>
      <p:sp>
        <p:nvSpPr>
          <p:cNvPr id="5" name="Päivämäärän paikkamerkki 4"/>
          <p:cNvSpPr>
            <a:spLocks noGrp="1"/>
          </p:cNvSpPr>
          <p:nvPr>
            <p:ph type="dt" sz="half" idx="10"/>
          </p:nvPr>
        </p:nvSpPr>
        <p:spPr/>
        <p:txBody>
          <a:bodyPr/>
          <a:lstStyle/>
          <a:p>
            <a:fld id="{23F2CBD4-DFD8-5A41-8E32-433BE3A53EED}" type="datetime1">
              <a:rPr lang="fi-FI" smtClean="0"/>
              <a:t>13.10.2021</a:t>
            </a:fld>
            <a:endParaRPr lang="fi-FI" dirty="0"/>
          </a:p>
        </p:txBody>
      </p:sp>
      <p:sp>
        <p:nvSpPr>
          <p:cNvPr id="6" name="Suorakulmio 5"/>
          <p:cNvSpPr/>
          <p:nvPr/>
        </p:nvSpPr>
        <p:spPr>
          <a:xfrm>
            <a:off x="143339" y="1216866"/>
            <a:ext cx="11521280" cy="2103589"/>
          </a:xfrm>
          <a:prstGeom prst="rect">
            <a:avLst/>
          </a:prstGeom>
        </p:spPr>
        <p:txBody>
          <a:bodyPr wrap="square">
            <a:spAutoFit/>
          </a:bodyPr>
          <a:lstStyle/>
          <a:p>
            <a:pPr lvl="1"/>
            <a:r>
              <a:rPr lang="fi-FI" sz="1867" dirty="0"/>
              <a:t>Hallitusohjelma: </a:t>
            </a:r>
            <a:r>
              <a:rPr lang="fi-FI" sz="1867" i="1" dirty="0"/>
              <a:t>”</a:t>
            </a:r>
            <a:r>
              <a:rPr lang="fi-FI" sz="1867" b="1" i="1" dirty="0"/>
              <a:t>kehitetään korkeakoulujärjestelmää oppijan ja jatkuvan oppimisen alustaksi: Eri statuksella toimivat oppijat –  tutkinto-opiskelijat, elinikäiset oppijat ja opiskelupaikkaa vaille olevat – voisivat opiskella joustavasti opintoja kaikkien Suomen korkeakoulujen tarjonnasta organisaatiorajoista ja maantieteellisistä rajoituksista riippumatta</a:t>
            </a:r>
            <a:r>
              <a:rPr lang="fi-FI" sz="1867" i="1" dirty="0"/>
              <a:t>. Painotetaan korkeakoulujen ohjausta ja rahoitusta siten, että se kannustaa korkeakouluja avaamaan koulutustarjontaansa mahdollisimman laajasti muillekin kuin omille tutkinto-opiskelijoilleen sekä järjestämään opetusta yhteistyössä korkeakoulujen kesken.”</a:t>
            </a:r>
            <a:r>
              <a:rPr lang="fi-FI" sz="1867" dirty="0"/>
              <a:t>  </a:t>
            </a:r>
          </a:p>
        </p:txBody>
      </p:sp>
    </p:spTree>
    <p:extLst>
      <p:ext uri="{BB962C8B-B14F-4D97-AF65-F5344CB8AC3E}">
        <p14:creationId xmlns:p14="http://schemas.microsoft.com/office/powerpoint/2010/main" val="788564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fontScale="85000" lnSpcReduction="20000"/>
          </a:bodyPr>
          <a:lstStyle/>
          <a:p>
            <a:r>
              <a:rPr lang="fi-FI" dirty="0" smtClean="0"/>
              <a:t>Avoimella korkeakouluopetuksella useita tavoitteita: sivistys, väylä </a:t>
            </a:r>
            <a:r>
              <a:rPr lang="fi-FI" dirty="0"/>
              <a:t>tutkinto-opiskelijaksi, työelämässä tarvittavien taitojen kehittäminen </a:t>
            </a:r>
            <a:endParaRPr lang="fi-FI" dirty="0" smtClean="0"/>
          </a:p>
          <a:p>
            <a:r>
              <a:rPr lang="fi-FI" dirty="0" smtClean="0"/>
              <a:t>KOPO-selonteossa toimenpiteenä erillinen visiotyö</a:t>
            </a:r>
          </a:p>
          <a:p>
            <a:r>
              <a:rPr lang="fi-FI" dirty="0" smtClean="0"/>
              <a:t>Miten lisätä tarjontaa ja osallistumisen mahdollisuuksia?</a:t>
            </a:r>
          </a:p>
          <a:p>
            <a:pPr lvl="1"/>
            <a:r>
              <a:rPr lang="fi-FI" dirty="0" smtClean="0"/>
              <a:t>Maksuluokat (maksuton vs. nykyistä kalliimpi)</a:t>
            </a:r>
          </a:p>
          <a:p>
            <a:pPr lvl="2"/>
            <a:r>
              <a:rPr lang="fi-FI" dirty="0" smtClean="0"/>
              <a:t>Henkilön työmarkkina-asema</a:t>
            </a:r>
          </a:p>
          <a:p>
            <a:pPr lvl="2"/>
            <a:r>
              <a:rPr lang="fi-FI" dirty="0" smtClean="0"/>
              <a:t>Opintojen vaihe (esim. suurempi maksu maisterivaiheen opinnoista)</a:t>
            </a:r>
          </a:p>
          <a:p>
            <a:pPr lvl="1"/>
            <a:r>
              <a:rPr lang="fi-FI" dirty="0" smtClean="0"/>
              <a:t>Koulutusalakohtainen määrän ohjaus? </a:t>
            </a:r>
          </a:p>
          <a:p>
            <a:r>
              <a:rPr lang="fi-FI" dirty="0"/>
              <a:t>(</a:t>
            </a:r>
            <a:r>
              <a:rPr lang="fi-FI" dirty="0" smtClean="0"/>
              <a:t>Onko erottelu avoimen korkeakouluopetuksen ja erillisten opiskeluoikeuksien välillä tarpeen?)</a:t>
            </a:r>
          </a:p>
        </p:txBody>
      </p:sp>
      <p:sp>
        <p:nvSpPr>
          <p:cNvPr id="4" name="Dian numeron paikkamerkki 3"/>
          <p:cNvSpPr>
            <a:spLocks noGrp="1"/>
          </p:cNvSpPr>
          <p:nvPr>
            <p:ph type="sldNum" sz="quarter" idx="12"/>
          </p:nvPr>
        </p:nvSpPr>
        <p:spPr/>
        <p:txBody>
          <a:bodyPr/>
          <a:lstStyle/>
          <a:p>
            <a:fld id="{1EA1DD0D-7089-48C5-B116-A19F892CF1D9}" type="slidenum">
              <a:rPr lang="fi-FI" smtClean="0"/>
              <a:pPr/>
              <a:t>14</a:t>
            </a:fld>
            <a:r>
              <a:rPr lang="fi-FI" smtClean="0"/>
              <a:t>  </a:t>
            </a:r>
            <a:r>
              <a:rPr lang="fi-FI" b="0" smtClean="0">
                <a:solidFill>
                  <a:schemeClr val="bg1">
                    <a:lumMod val="65000"/>
                  </a:schemeClr>
                </a:solidFill>
              </a:rPr>
              <a:t>|</a:t>
            </a:r>
            <a:endParaRPr lang="fi-FI" sz="800" b="0" dirty="0">
              <a:solidFill>
                <a:schemeClr val="bg1">
                  <a:lumMod val="65000"/>
                </a:schemeClr>
              </a:solidFill>
            </a:endParaRPr>
          </a:p>
        </p:txBody>
      </p:sp>
      <p:sp>
        <p:nvSpPr>
          <p:cNvPr id="5" name="Päivämäärän paikkamerkki 4"/>
          <p:cNvSpPr>
            <a:spLocks noGrp="1"/>
          </p:cNvSpPr>
          <p:nvPr>
            <p:ph type="dt" sz="half" idx="10"/>
          </p:nvPr>
        </p:nvSpPr>
        <p:spPr/>
        <p:txBody>
          <a:bodyPr/>
          <a:lstStyle/>
          <a:p>
            <a:fld id="{23F2CBD4-DFD8-5A41-8E32-433BE3A53EED}" type="datetime1">
              <a:rPr lang="fi-FI" smtClean="0"/>
              <a:t>13.10.2021</a:t>
            </a:fld>
            <a:endParaRPr lang="fi-FI" dirty="0"/>
          </a:p>
        </p:txBody>
      </p:sp>
      <p:sp>
        <p:nvSpPr>
          <p:cNvPr id="6" name="Otsikko 1"/>
          <p:cNvSpPr>
            <a:spLocks noGrp="1"/>
          </p:cNvSpPr>
          <p:nvPr>
            <p:ph type="title"/>
          </p:nvPr>
        </p:nvSpPr>
        <p:spPr>
          <a:xfrm>
            <a:off x="577047" y="313787"/>
            <a:ext cx="11087572" cy="1299027"/>
          </a:xfrm>
        </p:spPr>
        <p:txBody>
          <a:bodyPr/>
          <a:lstStyle/>
          <a:p>
            <a:r>
              <a:rPr lang="fi-FI" dirty="0" smtClean="0"/>
              <a:t>Tutkintoa lyhyempi koulutus: tutkintojen osat (2/2)</a:t>
            </a:r>
            <a:endParaRPr lang="fi-FI" dirty="0"/>
          </a:p>
        </p:txBody>
      </p:sp>
    </p:spTree>
    <p:extLst>
      <p:ext uri="{BB962C8B-B14F-4D97-AF65-F5344CB8AC3E}">
        <p14:creationId xmlns:p14="http://schemas.microsoft.com/office/powerpoint/2010/main" val="1202212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7047" y="877125"/>
            <a:ext cx="11375604" cy="1299027"/>
          </a:xfrm>
        </p:spPr>
        <p:txBody>
          <a:bodyPr/>
          <a:lstStyle/>
          <a:p>
            <a:r>
              <a:rPr lang="fi-FI" dirty="0" smtClean="0"/>
              <a:t>Tutkintoja lyhyempi koulutus: räätälöity täydennyskoulutus ja tutkinnon osat täydennyskoulutuksena</a:t>
            </a:r>
            <a:endParaRPr lang="fi-FI" dirty="0"/>
          </a:p>
        </p:txBody>
      </p:sp>
      <p:sp>
        <p:nvSpPr>
          <p:cNvPr id="3" name="Sisällön paikkamerkki 2"/>
          <p:cNvSpPr>
            <a:spLocks noGrp="1"/>
          </p:cNvSpPr>
          <p:nvPr>
            <p:ph idx="1"/>
          </p:nvPr>
        </p:nvSpPr>
        <p:spPr>
          <a:xfrm>
            <a:off x="577047" y="2276873"/>
            <a:ext cx="10607519" cy="4220580"/>
          </a:xfrm>
        </p:spPr>
        <p:txBody>
          <a:bodyPr>
            <a:normAutofit fontScale="70000" lnSpcReduction="20000"/>
          </a:bodyPr>
          <a:lstStyle/>
          <a:p>
            <a:r>
              <a:rPr lang="fi-FI" dirty="0"/>
              <a:t>Tarvetta on erityisesti tutkinnon osia räätälöidymmille </a:t>
            </a:r>
            <a:r>
              <a:rPr lang="fi-FI" dirty="0" smtClean="0"/>
              <a:t>koulutuksille </a:t>
            </a:r>
          </a:p>
          <a:p>
            <a:pPr lvl="1"/>
            <a:r>
              <a:rPr lang="fi-FI" dirty="0" smtClean="0"/>
              <a:t>Tällaisia </a:t>
            </a:r>
            <a:r>
              <a:rPr lang="fi-FI" dirty="0"/>
              <a:t>korkeakoulut voivat lain mukaan tarjota vain maksullisena täydennyskoulutuksena. </a:t>
            </a:r>
            <a:endParaRPr lang="fi-FI" dirty="0" smtClean="0"/>
          </a:p>
          <a:p>
            <a:pPr lvl="1"/>
            <a:r>
              <a:rPr lang="fi-FI" dirty="0" smtClean="0"/>
              <a:t>Räätälöity </a:t>
            </a:r>
            <a:r>
              <a:rPr lang="fi-FI" dirty="0"/>
              <a:t>tarjonta on maksullista liiketoimintaa ja siltä osin kuin tähän käytetään julkista rahaa, on hankinta ainoa tapa, jolla koulutusta voidaan julkisesti rahoittaa</a:t>
            </a:r>
            <a:r>
              <a:rPr lang="fi-FI" dirty="0" smtClean="0"/>
              <a:t>.</a:t>
            </a:r>
          </a:p>
          <a:p>
            <a:pPr lvl="1"/>
            <a:r>
              <a:rPr lang="fi-FI" dirty="0" smtClean="0"/>
              <a:t>Lisää tarjontaa = lisää hankintaa; (yksityistä ja julkistakin)</a:t>
            </a:r>
          </a:p>
          <a:p>
            <a:r>
              <a:rPr lang="fi-FI" dirty="0"/>
              <a:t>Muistion ehdotus </a:t>
            </a:r>
            <a:r>
              <a:rPr lang="fi-FI" b="1" dirty="0" smtClean="0">
                <a:solidFill>
                  <a:srgbClr val="FF0000"/>
                </a:solidFill>
              </a:rPr>
              <a:t>c</a:t>
            </a:r>
            <a:r>
              <a:rPr lang="fi-FI" dirty="0" smtClean="0"/>
              <a:t>: </a:t>
            </a:r>
          </a:p>
          <a:p>
            <a:pPr lvl="1"/>
            <a:r>
              <a:rPr lang="fi-FI" b="1" dirty="0" smtClean="0"/>
              <a:t>Räätälöidyn koulutuksen ja myös tutkinnon osien hankinta. </a:t>
            </a:r>
            <a:r>
              <a:rPr lang="fi-FI" dirty="0"/>
              <a:t>M</a:t>
            </a:r>
            <a:r>
              <a:rPr lang="fi-FI" dirty="0" smtClean="0"/>
              <a:t>ikäli tutkinnon </a:t>
            </a:r>
            <a:r>
              <a:rPr lang="fi-FI" dirty="0"/>
              <a:t>osien järjestämiseen halutaan käyttää </a:t>
            </a:r>
            <a:r>
              <a:rPr lang="fi-FI" dirty="0" smtClean="0"/>
              <a:t>korkeakoulujen perusrahoituksen </a:t>
            </a:r>
            <a:r>
              <a:rPr lang="fi-FI" dirty="0"/>
              <a:t>ulkopuolista valtion rahaa, </a:t>
            </a:r>
            <a:r>
              <a:rPr lang="fi-FI" dirty="0" smtClean="0"/>
              <a:t>tehtäisi </a:t>
            </a:r>
            <a:r>
              <a:rPr lang="fi-FI" dirty="0"/>
              <a:t>tämä aina hankintana ja toimijana </a:t>
            </a:r>
            <a:r>
              <a:rPr lang="fi-FI" dirty="0" smtClean="0"/>
              <a:t>olisi jatkuvan </a:t>
            </a:r>
            <a:r>
              <a:rPr lang="fi-FI" dirty="0"/>
              <a:t>oppimisen ja työllisyyden palvelukeskus. </a:t>
            </a:r>
            <a:endParaRPr lang="fi-FI" dirty="0" smtClean="0"/>
          </a:p>
          <a:p>
            <a:pPr lvl="1"/>
            <a:r>
              <a:rPr lang="fi-FI" dirty="0" smtClean="0"/>
              <a:t>Jatkuvan oppimisen palvelukeskus toimijana</a:t>
            </a:r>
          </a:p>
          <a:p>
            <a:endParaRPr lang="fi-FI" dirty="0"/>
          </a:p>
        </p:txBody>
      </p:sp>
      <p:sp>
        <p:nvSpPr>
          <p:cNvPr id="4" name="Dian numeron paikkamerkki 3"/>
          <p:cNvSpPr>
            <a:spLocks noGrp="1"/>
          </p:cNvSpPr>
          <p:nvPr>
            <p:ph type="sldNum" sz="quarter" idx="12"/>
          </p:nvPr>
        </p:nvSpPr>
        <p:spPr/>
        <p:txBody>
          <a:bodyPr/>
          <a:lstStyle/>
          <a:p>
            <a:fld id="{1EA1DD0D-7089-48C5-B116-A19F892CF1D9}" type="slidenum">
              <a:rPr lang="fi-FI" smtClean="0"/>
              <a:pPr/>
              <a:t>15</a:t>
            </a:fld>
            <a:r>
              <a:rPr lang="fi-FI" smtClean="0"/>
              <a:t>  </a:t>
            </a:r>
            <a:r>
              <a:rPr lang="fi-FI" b="0" smtClean="0">
                <a:solidFill>
                  <a:schemeClr val="bg1">
                    <a:lumMod val="65000"/>
                  </a:schemeClr>
                </a:solidFill>
              </a:rPr>
              <a:t>|</a:t>
            </a:r>
            <a:endParaRPr lang="fi-FI" sz="800" b="0" dirty="0">
              <a:solidFill>
                <a:schemeClr val="bg1">
                  <a:lumMod val="65000"/>
                </a:schemeClr>
              </a:solidFill>
            </a:endParaRPr>
          </a:p>
        </p:txBody>
      </p:sp>
      <p:sp>
        <p:nvSpPr>
          <p:cNvPr id="5" name="Päivämäärän paikkamerkki 4"/>
          <p:cNvSpPr>
            <a:spLocks noGrp="1"/>
          </p:cNvSpPr>
          <p:nvPr>
            <p:ph type="dt" sz="half" idx="10"/>
          </p:nvPr>
        </p:nvSpPr>
        <p:spPr/>
        <p:txBody>
          <a:bodyPr/>
          <a:lstStyle/>
          <a:p>
            <a:fld id="{23F2CBD4-DFD8-5A41-8E32-433BE3A53EED}" type="datetime1">
              <a:rPr lang="fi-FI" smtClean="0"/>
              <a:t>13.10.2021</a:t>
            </a:fld>
            <a:endParaRPr lang="fi-FI" dirty="0"/>
          </a:p>
        </p:txBody>
      </p:sp>
    </p:spTree>
    <p:extLst>
      <p:ext uri="{BB962C8B-B14F-4D97-AF65-F5344CB8AC3E}">
        <p14:creationId xmlns:p14="http://schemas.microsoft.com/office/powerpoint/2010/main" val="2061927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Ammatillinen koulutus</a:t>
            </a:r>
            <a:endParaRPr lang="fi-FI" dirty="0"/>
          </a:p>
        </p:txBody>
      </p:sp>
    </p:spTree>
    <p:extLst>
      <p:ext uri="{BB962C8B-B14F-4D97-AF65-F5344CB8AC3E}">
        <p14:creationId xmlns:p14="http://schemas.microsoft.com/office/powerpoint/2010/main" val="4210685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576262" y="261256"/>
            <a:ext cx="11005353" cy="1027611"/>
          </a:xfrm>
        </p:spPr>
        <p:txBody>
          <a:bodyPr/>
          <a:lstStyle/>
          <a:p>
            <a:r>
              <a:rPr lang="fi-FI" sz="3600" dirty="0" smtClean="0"/>
              <a:t>Jatkuva oppiminen on merkittävä tehtävä ammatilliselle koulutukselle</a:t>
            </a:r>
            <a:endParaRPr lang="fi-FI" sz="3600" dirty="0"/>
          </a:p>
        </p:txBody>
      </p:sp>
      <p:graphicFrame>
        <p:nvGraphicFramePr>
          <p:cNvPr id="6" name="Sisällön paikkamerkki 5"/>
          <p:cNvGraphicFramePr>
            <a:graphicFrameLocks noGrp="1"/>
          </p:cNvGraphicFramePr>
          <p:nvPr>
            <p:ph idx="1"/>
            <p:extLst/>
          </p:nvPr>
        </p:nvGraphicFramePr>
        <p:xfrm>
          <a:off x="576262" y="1204686"/>
          <a:ext cx="11070792" cy="52879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6101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7046" y="212187"/>
            <a:ext cx="10319487" cy="1299027"/>
          </a:xfrm>
        </p:spPr>
        <p:txBody>
          <a:bodyPr/>
          <a:lstStyle/>
          <a:p>
            <a:r>
              <a:rPr lang="fi-FI" sz="3600" dirty="0" smtClean="0"/>
              <a:t>Vastaako ammatillinen koulutus jatkuvan oppimisen tarpeisiin optimaalisesti? </a:t>
            </a:r>
            <a:endParaRPr lang="fi-FI" sz="3600" dirty="0"/>
          </a:p>
        </p:txBody>
      </p:sp>
      <p:sp>
        <p:nvSpPr>
          <p:cNvPr id="3" name="Sisällön paikkamerkki 2"/>
          <p:cNvSpPr>
            <a:spLocks noGrp="1"/>
          </p:cNvSpPr>
          <p:nvPr>
            <p:ph idx="1"/>
          </p:nvPr>
        </p:nvSpPr>
        <p:spPr>
          <a:xfrm>
            <a:off x="577046" y="1645921"/>
            <a:ext cx="10395753" cy="4985834"/>
          </a:xfrm>
        </p:spPr>
        <p:txBody>
          <a:bodyPr>
            <a:normAutofit fontScale="77500" lnSpcReduction="20000"/>
          </a:bodyPr>
          <a:lstStyle/>
          <a:p>
            <a:r>
              <a:rPr lang="fi-FI" dirty="0" smtClean="0"/>
              <a:t>Kokonaisten tutkintojen suorittaminen on vähentynyt 2018-2020 ja vaikka tutkinnon osien suorittaminen on kasvanut, osaamispisteiden määrä on laskenut kuusi prosenttia. </a:t>
            </a:r>
          </a:p>
          <a:p>
            <a:r>
              <a:rPr lang="fi-FI" dirty="0" smtClean="0"/>
              <a:t>Vaikka perustutkintojen, ammattitutkintojen ja erikoisammattitutkintojen keskinäinen suhde pysynyt samana, alue- ja järjestäjäkohtaisesti erot ovat suuria.</a:t>
            </a:r>
          </a:p>
          <a:p>
            <a:r>
              <a:rPr lang="fi-FI" dirty="0"/>
              <a:t>Erikoisammattitutkintojen kysynnästä puolet (48%) kohdistui johtamisen ja yritysjohtamisen, johtamisen sekä tuotekehityksen erikoisammattitutkintoihin, joita suorittavat pääasiassa muut kuin ammattikoulutetut. </a:t>
            </a:r>
            <a:endParaRPr lang="fi-FI" dirty="0" smtClean="0"/>
          </a:p>
          <a:p>
            <a:r>
              <a:rPr lang="fi-FI" dirty="0" smtClean="0"/>
              <a:t>Rahoitusjärjestelmä on muotoutunut monimutkaiseksi, eikä sen ohjausvaikutuksesta ole varmuutta</a:t>
            </a:r>
          </a:p>
          <a:p>
            <a:pPr lvl="1">
              <a:spcBef>
                <a:spcPts val="600"/>
              </a:spcBef>
            </a:pPr>
            <a:r>
              <a:rPr lang="fi-FI" dirty="0"/>
              <a:t>Ammatillisen koulutuksen eri toimintojen kustannuksia tasataan kertoimilla</a:t>
            </a:r>
          </a:p>
          <a:p>
            <a:pPr lvl="1">
              <a:spcBef>
                <a:spcPts val="600"/>
              </a:spcBef>
            </a:pPr>
            <a:r>
              <a:rPr lang="fi-FI" dirty="0"/>
              <a:t>Kertoimia käytetään myös kannustamaan väestöryhmiä osallistumaan koulutukseen ja kompensoimaan siitä aiheutuvia kustannuksia</a:t>
            </a:r>
          </a:p>
          <a:p>
            <a:pPr marL="609585" lvl="1" indent="0">
              <a:spcBef>
                <a:spcPts val="600"/>
              </a:spcBef>
              <a:buNone/>
            </a:pPr>
            <a:r>
              <a:rPr lang="fi-FI" dirty="0" smtClean="0"/>
              <a:t>-&gt; rahoitusjärjestelmän kaikkien osien vaikutus järjestäjän kokonaisrahoitukseen erittäin monen tekijän yhteisvaikutus</a:t>
            </a:r>
          </a:p>
        </p:txBody>
      </p:sp>
    </p:spTree>
    <p:extLst>
      <p:ext uri="{BB962C8B-B14F-4D97-AF65-F5344CB8AC3E}">
        <p14:creationId xmlns:p14="http://schemas.microsoft.com/office/powerpoint/2010/main" val="2366184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90257" y="3030861"/>
            <a:ext cx="10319487" cy="1299027"/>
          </a:xfrm>
        </p:spPr>
        <p:txBody>
          <a:bodyPr/>
          <a:lstStyle/>
          <a:p>
            <a:r>
              <a:rPr lang="fi-FI" dirty="0"/>
              <a:t>E</a:t>
            </a:r>
            <a:r>
              <a:rPr lang="fi-FI" dirty="0" smtClean="0"/>
              <a:t>sitykset keinoista parantaa jatkuvan oppimisen tarjontaa ja kohdentumista ammatillisessa koulutuksessa</a:t>
            </a:r>
            <a:endParaRPr lang="fi-FI" dirty="0"/>
          </a:p>
        </p:txBody>
      </p:sp>
    </p:spTree>
    <p:extLst>
      <p:ext uri="{BB962C8B-B14F-4D97-AF65-F5344CB8AC3E}">
        <p14:creationId xmlns:p14="http://schemas.microsoft.com/office/powerpoint/2010/main" val="1440403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Tapahtuman </a:t>
            </a:r>
            <a:r>
              <a:rPr lang="fi-FI" dirty="0" smtClean="0"/>
              <a:t>ohjelma</a:t>
            </a:r>
            <a:endParaRPr lang="fi-FI" dirty="0"/>
          </a:p>
        </p:txBody>
      </p:sp>
      <p:sp>
        <p:nvSpPr>
          <p:cNvPr id="3" name="Sisällön paikkamerkki 2"/>
          <p:cNvSpPr>
            <a:spLocks noGrp="1"/>
          </p:cNvSpPr>
          <p:nvPr>
            <p:ph idx="1"/>
          </p:nvPr>
        </p:nvSpPr>
        <p:spPr/>
        <p:txBody>
          <a:bodyPr>
            <a:normAutofit fontScale="62500" lnSpcReduction="20000"/>
          </a:bodyPr>
          <a:lstStyle/>
          <a:p>
            <a:pPr marL="0" indent="0">
              <a:buNone/>
            </a:pPr>
            <a:r>
              <a:rPr lang="fi-FI" dirty="0" smtClean="0"/>
              <a:t>9.00 </a:t>
            </a:r>
            <a:r>
              <a:rPr lang="fi-FI" dirty="0"/>
              <a:t>Jatkuvan oppimisen systeeminen uudistus - Miksi sitä tarvitaan? </a:t>
            </a:r>
          </a:p>
          <a:p>
            <a:pPr lvl="0"/>
            <a:r>
              <a:rPr lang="fi-FI" dirty="0"/>
              <a:t>kansliapäällikkö Anita Lehikoinen, OKM </a:t>
            </a:r>
          </a:p>
          <a:p>
            <a:pPr marL="0" indent="0">
              <a:buNone/>
            </a:pPr>
            <a:r>
              <a:rPr lang="fi-FI" dirty="0"/>
              <a:t>9.20 Miten jatkuvan oppimisen uudistuksen tavoitteita voidaan edistää koulutusjärjestelmässä?</a:t>
            </a:r>
          </a:p>
          <a:p>
            <a:pPr lvl="0"/>
            <a:r>
              <a:rPr lang="fi-FI" dirty="0"/>
              <a:t>opetusneuvos Ilmari Hyvönen, neuvotteleva virkamies Ville Heinonen, opetusneuvos Tiina Polo, opetusneuvos Annika Bussman </a:t>
            </a:r>
          </a:p>
          <a:p>
            <a:pPr marL="0" indent="0">
              <a:buNone/>
            </a:pPr>
            <a:r>
              <a:rPr lang="fi-FI" dirty="0"/>
              <a:t>10.05 Tutkijoiden puheenvuorot</a:t>
            </a:r>
          </a:p>
          <a:p>
            <a:pPr lvl="0"/>
            <a:r>
              <a:rPr lang="fi-FI" dirty="0"/>
              <a:t>vanhempi ekonomisti Arto Kokkinen (Valtiontalouden tarkastusvirasto) ja projektitutkija Maarit Virolainen (Jyväskylän yliopisto) </a:t>
            </a:r>
          </a:p>
          <a:p>
            <a:pPr marL="0" indent="0">
              <a:buNone/>
            </a:pPr>
            <a:r>
              <a:rPr lang="fi-FI" dirty="0"/>
              <a:t>10.45 Yhteenveto keskustelusta, osallistujien kommenteista ja jatkovalmistelu </a:t>
            </a:r>
          </a:p>
          <a:p>
            <a:pPr marL="0" indent="0">
              <a:buNone/>
            </a:pPr>
            <a:r>
              <a:rPr lang="fi-FI" dirty="0"/>
              <a:t>11.00 Tilaisuus päättyy</a:t>
            </a:r>
          </a:p>
          <a:p>
            <a:pPr marL="0" indent="0">
              <a:buNone/>
            </a:pPr>
            <a:r>
              <a:rPr lang="fi-FI" dirty="0"/>
              <a:t>Osallistujilla on mahdollisuus kommentoida verkon välityksellä tilaisuuden aikana</a:t>
            </a:r>
          </a:p>
          <a:p>
            <a:endParaRPr lang="fi-FI" dirty="0"/>
          </a:p>
        </p:txBody>
      </p:sp>
    </p:spTree>
    <p:extLst>
      <p:ext uri="{BB962C8B-B14F-4D97-AF65-F5344CB8AC3E}">
        <p14:creationId xmlns:p14="http://schemas.microsoft.com/office/powerpoint/2010/main" val="2747315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7046" y="261535"/>
            <a:ext cx="10319487" cy="1299027"/>
          </a:xfrm>
        </p:spPr>
        <p:txBody>
          <a:bodyPr/>
          <a:lstStyle/>
          <a:p>
            <a:r>
              <a:rPr lang="fi-FI" sz="3600" dirty="0" smtClean="0"/>
              <a:t>Ammatillinen koulutus sujuvampana väylänä aliedustetuille ryhmille kasvattaa osaamistaan </a:t>
            </a:r>
            <a:endParaRPr lang="fi-FI" sz="3600" dirty="0"/>
          </a:p>
        </p:txBody>
      </p:sp>
      <p:sp>
        <p:nvSpPr>
          <p:cNvPr id="3" name="Sisällön paikkamerkki 2"/>
          <p:cNvSpPr>
            <a:spLocks noGrp="1"/>
          </p:cNvSpPr>
          <p:nvPr>
            <p:ph idx="1"/>
          </p:nvPr>
        </p:nvSpPr>
        <p:spPr>
          <a:xfrm>
            <a:off x="577047" y="1881331"/>
            <a:ext cx="10319487" cy="1959150"/>
          </a:xfrm>
        </p:spPr>
        <p:txBody>
          <a:bodyPr>
            <a:normAutofit/>
          </a:bodyPr>
          <a:lstStyle/>
          <a:p>
            <a:r>
              <a:rPr lang="fi-FI" sz="2400" dirty="0" smtClean="0"/>
              <a:t>Työmarkkinoilla on yli 300 000 henkilöä vailla toisen asteen tutkintoa</a:t>
            </a:r>
          </a:p>
          <a:p>
            <a:r>
              <a:rPr lang="fi-FI" sz="2400" dirty="0" smtClean="0"/>
              <a:t>Muita keskeisiä aliedustettuja ryhmiä mm. maahanmuuttajat, heikot perustaidot omaavat ja osatyökykyiset</a:t>
            </a:r>
          </a:p>
        </p:txBody>
      </p:sp>
      <p:sp>
        <p:nvSpPr>
          <p:cNvPr id="4" name="Tekstiruutu 3"/>
          <p:cNvSpPr txBox="1"/>
          <p:nvPr/>
        </p:nvSpPr>
        <p:spPr>
          <a:xfrm>
            <a:off x="914400" y="3403496"/>
            <a:ext cx="9457508" cy="3016210"/>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pPr lvl="1"/>
            <a:r>
              <a:rPr lang="fi-FI" sz="2200" i="1" dirty="0" smtClean="0">
                <a:solidFill>
                  <a:schemeClr val="accent3"/>
                </a:solidFill>
              </a:rPr>
              <a:t>a) Lasketaan </a:t>
            </a:r>
            <a:r>
              <a:rPr lang="fi-FI" sz="2200" i="1" dirty="0">
                <a:solidFill>
                  <a:schemeClr val="accent3"/>
                </a:solidFill>
              </a:rPr>
              <a:t>koulutukseen osallistumisen kynnystä tarjoamalla pieniä osaamiskokonaisuuksia, jotka muodostuvat ammatillisten tutkinnon osien sisällöistä ja niitä tukevista opiskeluvalmiuksia, perustaitoja ja kielitaitoja vahvistavista opinnoista, joita toteutetaan yhtä aikaa ammatillisen koulutuksen kanssa. </a:t>
            </a:r>
            <a:endParaRPr lang="fi-FI" sz="2200" i="1" dirty="0" smtClean="0">
              <a:solidFill>
                <a:schemeClr val="accent3"/>
              </a:solidFill>
            </a:endParaRPr>
          </a:p>
          <a:p>
            <a:pPr lvl="1"/>
            <a:endParaRPr lang="fi-FI" sz="1050" i="1" dirty="0">
              <a:solidFill>
                <a:schemeClr val="accent3"/>
              </a:solidFill>
            </a:endParaRPr>
          </a:p>
          <a:p>
            <a:pPr lvl="1"/>
            <a:r>
              <a:rPr lang="fi-FI" sz="2200" i="1" dirty="0">
                <a:solidFill>
                  <a:schemeClr val="accent3"/>
                </a:solidFill>
              </a:rPr>
              <a:t>Monipuolistetaan yhteisten tutkinnon osien suorittamisen tapoja yhteistyössä vapaan sivistystyön, aikuisten perusopetuksen ja kotoutumiskoulutuksen kanssa</a:t>
            </a:r>
          </a:p>
        </p:txBody>
      </p:sp>
    </p:spTree>
    <p:extLst>
      <p:ext uri="{BB962C8B-B14F-4D97-AF65-F5344CB8AC3E}">
        <p14:creationId xmlns:p14="http://schemas.microsoft.com/office/powerpoint/2010/main" val="417999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7046" y="261535"/>
            <a:ext cx="10319487" cy="1299027"/>
          </a:xfrm>
        </p:spPr>
        <p:txBody>
          <a:bodyPr/>
          <a:lstStyle/>
          <a:p>
            <a:r>
              <a:rPr lang="fi-FI" sz="3600" dirty="0"/>
              <a:t>Mahdollisuuksia </a:t>
            </a:r>
            <a:r>
              <a:rPr lang="fi-FI" sz="3600" dirty="0" smtClean="0"/>
              <a:t>työn </a:t>
            </a:r>
            <a:r>
              <a:rPr lang="fi-FI" sz="3600" dirty="0"/>
              <a:t>ohessa oppimiselle on tuettava edelleen</a:t>
            </a:r>
          </a:p>
        </p:txBody>
      </p:sp>
      <p:sp>
        <p:nvSpPr>
          <p:cNvPr id="3" name="Sisällön paikkamerkki 2"/>
          <p:cNvSpPr>
            <a:spLocks noGrp="1"/>
          </p:cNvSpPr>
          <p:nvPr>
            <p:ph idx="1"/>
          </p:nvPr>
        </p:nvSpPr>
        <p:spPr>
          <a:xfrm>
            <a:off x="577046" y="1768120"/>
            <a:ext cx="10319487" cy="1959150"/>
          </a:xfrm>
        </p:spPr>
        <p:txBody>
          <a:bodyPr>
            <a:normAutofit/>
          </a:bodyPr>
          <a:lstStyle/>
          <a:p>
            <a:r>
              <a:rPr lang="fi-FI" sz="2400" dirty="0"/>
              <a:t>Opinnot tulee kyetä suorittamaan ilman pitkiä työstä poissaoloja</a:t>
            </a:r>
          </a:p>
          <a:p>
            <a:r>
              <a:rPr lang="fi-FI" sz="2400" dirty="0"/>
              <a:t>Väestömuutokset haastavat opintojen saavutettavuutta </a:t>
            </a:r>
          </a:p>
        </p:txBody>
      </p:sp>
      <p:sp>
        <p:nvSpPr>
          <p:cNvPr id="4" name="Tekstiruutu 3"/>
          <p:cNvSpPr txBox="1"/>
          <p:nvPr/>
        </p:nvSpPr>
        <p:spPr>
          <a:xfrm>
            <a:off x="862147" y="3081278"/>
            <a:ext cx="9457508" cy="3262432"/>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pPr lvl="1"/>
            <a:r>
              <a:rPr lang="fi-FI" sz="2400" i="1" dirty="0" smtClean="0">
                <a:solidFill>
                  <a:schemeClr val="accent3"/>
                </a:solidFill>
              </a:rPr>
              <a:t>b) Edistetään </a:t>
            </a:r>
            <a:r>
              <a:rPr lang="fi-FI" sz="2400" i="1" dirty="0">
                <a:solidFill>
                  <a:schemeClr val="accent3"/>
                </a:solidFill>
              </a:rPr>
              <a:t>paikkariippumattoman ammatillisen koulutuksen tarjontaa muun muassa lisäämällä digitaalista koulutussisältöä ammatilliseen koulutukseen hyödyntämällä avoimet oppimateriaalit -palvelua. </a:t>
            </a:r>
            <a:endParaRPr lang="fi-FI" sz="2400" i="1" dirty="0" smtClean="0">
              <a:solidFill>
                <a:schemeClr val="accent3"/>
              </a:solidFill>
            </a:endParaRPr>
          </a:p>
          <a:p>
            <a:pPr lvl="1"/>
            <a:endParaRPr lang="fi-FI" sz="1050" i="1" dirty="0">
              <a:solidFill>
                <a:schemeClr val="accent3"/>
              </a:solidFill>
            </a:endParaRPr>
          </a:p>
          <a:p>
            <a:pPr lvl="1"/>
            <a:r>
              <a:rPr lang="fi-FI" sz="2400" i="1" dirty="0">
                <a:solidFill>
                  <a:schemeClr val="accent3"/>
                </a:solidFill>
              </a:rPr>
              <a:t>Tavoitteena voi olla koulutuksen järjestäjien yhteisen verkkotarjonnan lisääminen sellaisiin yhteisiin koulutussisältöihin, joissa ei tarvitse henkilökohtaista räätälöintiä. Koulutukseen osallistuminen muun muassa työn ohessa olisi helpompaa. </a:t>
            </a:r>
          </a:p>
        </p:txBody>
      </p:sp>
    </p:spTree>
    <p:extLst>
      <p:ext uri="{BB962C8B-B14F-4D97-AF65-F5344CB8AC3E}">
        <p14:creationId xmlns:p14="http://schemas.microsoft.com/office/powerpoint/2010/main" val="2203757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7046" y="261535"/>
            <a:ext cx="10319487" cy="1299027"/>
          </a:xfrm>
        </p:spPr>
        <p:txBody>
          <a:bodyPr/>
          <a:lstStyle/>
          <a:p>
            <a:r>
              <a:rPr lang="fi-FI" sz="3600" dirty="0"/>
              <a:t>Työ muuttuu, kansalaisten ja yritysten osaamistarpeet muuttuvat, </a:t>
            </a:r>
            <a:r>
              <a:rPr lang="fi-FI" sz="3600" dirty="0" smtClean="0"/>
              <a:t>myös tarjonnan </a:t>
            </a:r>
            <a:r>
              <a:rPr lang="fi-FI" sz="3600" dirty="0"/>
              <a:t>on muututtava</a:t>
            </a:r>
          </a:p>
        </p:txBody>
      </p:sp>
      <p:sp>
        <p:nvSpPr>
          <p:cNvPr id="3" name="Sisällön paikkamerkki 2"/>
          <p:cNvSpPr>
            <a:spLocks noGrp="1"/>
          </p:cNvSpPr>
          <p:nvPr>
            <p:ph idx="1"/>
          </p:nvPr>
        </p:nvSpPr>
        <p:spPr>
          <a:xfrm>
            <a:off x="577046" y="1801397"/>
            <a:ext cx="10319487" cy="1959150"/>
          </a:xfrm>
        </p:spPr>
        <p:txBody>
          <a:bodyPr>
            <a:normAutofit/>
          </a:bodyPr>
          <a:lstStyle/>
          <a:p>
            <a:r>
              <a:rPr lang="fi-FI" sz="2400" dirty="0"/>
              <a:t>Työn muutos tapahtuu usein tehtävien rajapinnoilla</a:t>
            </a:r>
          </a:p>
          <a:p>
            <a:r>
              <a:rPr lang="fi-FI" sz="2400" dirty="0"/>
              <a:t>Työikäisen väestön osaamisen kehittämisessä koulutusala tai koulutustaso </a:t>
            </a:r>
            <a:r>
              <a:rPr lang="fi-FI" sz="2400" dirty="0" smtClean="0"/>
              <a:t>ei tärkeintä, </a:t>
            </a:r>
            <a:r>
              <a:rPr lang="fi-FI" sz="2400" dirty="0"/>
              <a:t>tärkeää on, että osaamisen kehittäminen osuu tarpeeseen</a:t>
            </a:r>
          </a:p>
        </p:txBody>
      </p:sp>
      <p:sp>
        <p:nvSpPr>
          <p:cNvPr id="4" name="Tekstiruutu 3"/>
          <p:cNvSpPr txBox="1"/>
          <p:nvPr/>
        </p:nvSpPr>
        <p:spPr>
          <a:xfrm>
            <a:off x="827313" y="3760547"/>
            <a:ext cx="9457508" cy="2677656"/>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pPr lvl="1"/>
            <a:r>
              <a:rPr lang="fi-FI" sz="2400" i="1" dirty="0" smtClean="0">
                <a:solidFill>
                  <a:schemeClr val="accent3"/>
                </a:solidFill>
              </a:rPr>
              <a:t>c) Erikoisammattitutkinnoista </a:t>
            </a:r>
            <a:r>
              <a:rPr lang="fi-FI" sz="2400" i="1" dirty="0">
                <a:solidFill>
                  <a:schemeClr val="accent3"/>
                </a:solidFill>
              </a:rPr>
              <a:t>kehitetään uudenlainen laaja-alaisempi osaamisen kehittämisen </a:t>
            </a:r>
            <a:r>
              <a:rPr lang="fi-FI" sz="2400" i="1" dirty="0" smtClean="0">
                <a:solidFill>
                  <a:schemeClr val="accent3"/>
                </a:solidFill>
              </a:rPr>
              <a:t>muoto. Tutkinnoissa </a:t>
            </a:r>
            <a:r>
              <a:rPr lang="fi-FI" sz="2400" i="1" dirty="0">
                <a:solidFill>
                  <a:schemeClr val="accent3"/>
                </a:solidFill>
              </a:rPr>
              <a:t>häivytetään sidoksia tarkkarajaisesti määriteltäviin ammatteihin ja luodaan mahdollisuuksia koulutustasojen yhteiselle tarjonnalle. Opiskelija </a:t>
            </a:r>
            <a:r>
              <a:rPr lang="fi-FI" sz="2400" i="1" dirty="0" smtClean="0">
                <a:solidFill>
                  <a:schemeClr val="accent3"/>
                </a:solidFill>
              </a:rPr>
              <a:t>voi suorittaa </a:t>
            </a:r>
            <a:r>
              <a:rPr lang="fi-FI" sz="2400" i="1" dirty="0">
                <a:solidFill>
                  <a:schemeClr val="accent3"/>
                </a:solidFill>
              </a:rPr>
              <a:t>yksittäisiä ammatillisia tutkinnon osia tai kerryttää niistä sekä korkeakoulujen ja vapaan sivistystyön oppilaitosten tarjonnasta kokonaisen tutkinnon. </a:t>
            </a:r>
          </a:p>
        </p:txBody>
      </p:sp>
    </p:spTree>
    <p:extLst>
      <p:ext uri="{BB962C8B-B14F-4D97-AF65-F5344CB8AC3E}">
        <p14:creationId xmlns:p14="http://schemas.microsoft.com/office/powerpoint/2010/main" val="790884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59629" y="374747"/>
            <a:ext cx="10319487" cy="644156"/>
          </a:xfrm>
        </p:spPr>
        <p:txBody>
          <a:bodyPr/>
          <a:lstStyle/>
          <a:p>
            <a:r>
              <a:rPr lang="fi-FI" sz="3600" dirty="0"/>
              <a:t>Vaikuttaako </a:t>
            </a:r>
            <a:r>
              <a:rPr lang="fi-FI" sz="3600" dirty="0" smtClean="0"/>
              <a:t>se, </a:t>
            </a:r>
            <a:r>
              <a:rPr lang="fi-FI" sz="3600" dirty="0"/>
              <a:t>minkä uskomme vaikuttavan?</a:t>
            </a:r>
          </a:p>
        </p:txBody>
      </p:sp>
      <p:sp>
        <p:nvSpPr>
          <p:cNvPr id="3" name="Sisällön paikkamerkki 2"/>
          <p:cNvSpPr>
            <a:spLocks noGrp="1"/>
          </p:cNvSpPr>
          <p:nvPr>
            <p:ph idx="1"/>
          </p:nvPr>
        </p:nvSpPr>
        <p:spPr>
          <a:xfrm>
            <a:off x="396323" y="1297857"/>
            <a:ext cx="10319487" cy="1645640"/>
          </a:xfrm>
        </p:spPr>
        <p:txBody>
          <a:bodyPr>
            <a:normAutofit/>
          </a:bodyPr>
          <a:lstStyle/>
          <a:p>
            <a:r>
              <a:rPr lang="fi-FI" sz="2400" dirty="0"/>
              <a:t>Ammatillisen koulutuksen sääntelyjärjestelmä on nykyisellään monimutkainen ja </a:t>
            </a:r>
            <a:r>
              <a:rPr lang="fi-FI" sz="2400" dirty="0" smtClean="0"/>
              <a:t>työläs kaikille</a:t>
            </a:r>
          </a:p>
          <a:p>
            <a:r>
              <a:rPr lang="fi-FI" sz="2400" dirty="0"/>
              <a:t>Tuottaako se sitä toiminnan vaikuttavuutta, joka on sen tavoitteena</a:t>
            </a:r>
            <a:r>
              <a:rPr lang="fi-FI" sz="2400" dirty="0" smtClean="0"/>
              <a:t>?</a:t>
            </a:r>
            <a:endParaRPr lang="fi-FI" sz="2400" dirty="0"/>
          </a:p>
        </p:txBody>
      </p:sp>
      <p:sp>
        <p:nvSpPr>
          <p:cNvPr id="4" name="Tekstiruutu 3"/>
          <p:cNvSpPr txBox="1"/>
          <p:nvPr/>
        </p:nvSpPr>
        <p:spPr>
          <a:xfrm>
            <a:off x="696684" y="3124821"/>
            <a:ext cx="9509762" cy="2800767"/>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pPr lvl="1"/>
            <a:r>
              <a:rPr lang="fi-FI" sz="2400" i="1" dirty="0" smtClean="0">
                <a:solidFill>
                  <a:schemeClr val="accent3"/>
                </a:solidFill>
              </a:rPr>
              <a:t>d) Ohjauksen </a:t>
            </a:r>
            <a:r>
              <a:rPr lang="fi-FI" sz="2400" i="1" dirty="0">
                <a:solidFill>
                  <a:schemeClr val="accent3"/>
                </a:solidFill>
              </a:rPr>
              <a:t>ja rahoituksen yksinkertaistaminen ja määrällisten ja laadullisten tavoitteiden </a:t>
            </a:r>
            <a:r>
              <a:rPr lang="fi-FI" sz="2400" i="1" dirty="0" smtClean="0">
                <a:solidFill>
                  <a:schemeClr val="accent3"/>
                </a:solidFill>
              </a:rPr>
              <a:t>asettaminen</a:t>
            </a:r>
          </a:p>
          <a:p>
            <a:pPr marL="1257300" lvl="2" indent="-342900">
              <a:buFont typeface="Arial" panose="020B0604020202020204" pitchFamily="34" charset="0"/>
              <a:buChar char="•"/>
            </a:pPr>
            <a:r>
              <a:rPr lang="fi-FI" sz="2400" i="1" dirty="0">
                <a:solidFill>
                  <a:schemeClr val="accent3"/>
                </a:solidFill>
              </a:rPr>
              <a:t>Indikaattoreiden hyödyntäminen</a:t>
            </a:r>
          </a:p>
          <a:p>
            <a:pPr marL="1257300" lvl="2" indent="-342900">
              <a:buFont typeface="Arial" panose="020B0604020202020204" pitchFamily="34" charset="0"/>
              <a:buChar char="•"/>
            </a:pPr>
            <a:r>
              <a:rPr lang="fi-FI" sz="2400" i="1" dirty="0">
                <a:solidFill>
                  <a:schemeClr val="accent3"/>
                </a:solidFill>
              </a:rPr>
              <a:t>Ohjauskeskustelut</a:t>
            </a:r>
          </a:p>
          <a:p>
            <a:pPr marL="1257300" lvl="2" indent="-342900">
              <a:buFont typeface="Arial" panose="020B0604020202020204" pitchFamily="34" charset="0"/>
              <a:buChar char="•"/>
            </a:pPr>
            <a:r>
              <a:rPr lang="fi-FI" sz="2400" i="1" dirty="0">
                <a:solidFill>
                  <a:schemeClr val="accent3"/>
                </a:solidFill>
              </a:rPr>
              <a:t>Alueelliset informaatiokeskustelut</a:t>
            </a:r>
          </a:p>
          <a:p>
            <a:pPr lvl="1"/>
            <a:endParaRPr lang="fi-FI" sz="800" i="1" dirty="0" smtClean="0">
              <a:solidFill>
                <a:schemeClr val="accent3"/>
              </a:solidFill>
            </a:endParaRPr>
          </a:p>
          <a:p>
            <a:pPr lvl="1"/>
            <a:r>
              <a:rPr lang="fi-FI" sz="2400" i="1" dirty="0" smtClean="0">
                <a:solidFill>
                  <a:schemeClr val="accent3"/>
                </a:solidFill>
              </a:rPr>
              <a:t>Strategiarahan </a:t>
            </a:r>
            <a:r>
              <a:rPr lang="fi-FI" sz="2400" i="1" dirty="0">
                <a:solidFill>
                  <a:schemeClr val="accent3"/>
                </a:solidFill>
              </a:rPr>
              <a:t>nykyistä suunnitelmallisempi käyttö ja kohdentaminen keskeisiin politiikkatavoitteisiin </a:t>
            </a:r>
            <a:endParaRPr lang="fi-FI" sz="2400" i="1" dirty="0" smtClean="0">
              <a:solidFill>
                <a:schemeClr val="accent3"/>
              </a:solidFill>
            </a:endParaRPr>
          </a:p>
        </p:txBody>
      </p:sp>
    </p:spTree>
    <p:extLst>
      <p:ext uri="{BB962C8B-B14F-4D97-AF65-F5344CB8AC3E}">
        <p14:creationId xmlns:p14="http://schemas.microsoft.com/office/powerpoint/2010/main" val="4006944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7046" y="714382"/>
            <a:ext cx="10319487" cy="644156"/>
          </a:xfrm>
        </p:spPr>
        <p:txBody>
          <a:bodyPr/>
          <a:lstStyle/>
          <a:p>
            <a:r>
              <a:rPr lang="fi-FI" sz="3600" dirty="0"/>
              <a:t>Vastaako rahoitusjärjestelmä eri asiakasryhmien tavoitteisiin?</a:t>
            </a:r>
          </a:p>
        </p:txBody>
      </p:sp>
      <p:sp>
        <p:nvSpPr>
          <p:cNvPr id="3" name="Sisällön paikkamerkki 2"/>
          <p:cNvSpPr>
            <a:spLocks noGrp="1"/>
          </p:cNvSpPr>
          <p:nvPr>
            <p:ph idx="1"/>
          </p:nvPr>
        </p:nvSpPr>
        <p:spPr>
          <a:xfrm>
            <a:off x="481252" y="1469252"/>
            <a:ext cx="10319487" cy="1959150"/>
          </a:xfrm>
        </p:spPr>
        <p:txBody>
          <a:bodyPr>
            <a:noAutofit/>
          </a:bodyPr>
          <a:lstStyle/>
          <a:p>
            <a:r>
              <a:rPr lang="fi-FI" sz="2400" dirty="0"/>
              <a:t>Muuttunut toiminnan kehys ja asiakasryhmien erilaistuvat tarpeet</a:t>
            </a:r>
          </a:p>
          <a:p>
            <a:pPr lvl="1">
              <a:spcBef>
                <a:spcPts val="600"/>
              </a:spcBef>
            </a:pPr>
            <a:r>
              <a:rPr lang="fi-FI" sz="1800" dirty="0"/>
              <a:t>Oppivelvollisuus</a:t>
            </a:r>
          </a:p>
          <a:p>
            <a:pPr lvl="1">
              <a:spcBef>
                <a:spcPts val="600"/>
              </a:spcBef>
            </a:pPr>
            <a:r>
              <a:rPr lang="fi-FI" sz="1800" dirty="0"/>
              <a:t>Oppimisen muodot jatkuvassa oppimisessa, esim. tutkinnon osaa lyhyemmät kokonaisuudet</a:t>
            </a:r>
          </a:p>
          <a:p>
            <a:pPr lvl="1">
              <a:spcBef>
                <a:spcPts val="600"/>
              </a:spcBef>
            </a:pPr>
            <a:r>
              <a:rPr lang="fi-FI" sz="1800" dirty="0"/>
              <a:t>Rahoituksen kohdentaminen tarpeen mukaisesti</a:t>
            </a:r>
          </a:p>
        </p:txBody>
      </p:sp>
      <p:sp>
        <p:nvSpPr>
          <p:cNvPr id="4" name="Tekstiruutu 3"/>
          <p:cNvSpPr txBox="1"/>
          <p:nvPr/>
        </p:nvSpPr>
        <p:spPr>
          <a:xfrm>
            <a:off x="757644" y="3321402"/>
            <a:ext cx="9457508" cy="3277820"/>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pPr lvl="1"/>
            <a:r>
              <a:rPr lang="fi-FI" sz="2200" i="1" dirty="0" smtClean="0">
                <a:solidFill>
                  <a:schemeClr val="accent3"/>
                </a:solidFill>
              </a:rPr>
              <a:t>d) Rahoituksen </a:t>
            </a:r>
            <a:r>
              <a:rPr lang="fi-FI" sz="2200" i="1" dirty="0">
                <a:solidFill>
                  <a:schemeClr val="accent3"/>
                </a:solidFill>
              </a:rPr>
              <a:t>osalta eriytetään oppivelvollisten koulutukseen tarkoitettu rahoitus jatkuvan oppimisen rahoituksesta valtion talousarviossa. Samalla rahoitusjärjestelmän tarkoituksenmukaisuutta ja vaikuttavuutta edistetään yksinkertaistamalla ja uudistamalla rahoituksen perusteita. </a:t>
            </a:r>
          </a:p>
          <a:p>
            <a:pPr lvl="1"/>
            <a:endParaRPr lang="fi-FI" sz="900" i="1" dirty="0" smtClean="0">
              <a:solidFill>
                <a:schemeClr val="accent3"/>
              </a:solidFill>
            </a:endParaRPr>
          </a:p>
          <a:p>
            <a:pPr lvl="1"/>
            <a:r>
              <a:rPr lang="fi-FI" sz="2200" i="1" dirty="0" smtClean="0">
                <a:solidFill>
                  <a:schemeClr val="accent3"/>
                </a:solidFill>
              </a:rPr>
              <a:t>Tunnistetaan </a:t>
            </a:r>
            <a:r>
              <a:rPr lang="fi-FI" sz="2200" i="1" dirty="0">
                <a:solidFill>
                  <a:schemeClr val="accent3"/>
                </a:solidFill>
              </a:rPr>
              <a:t>rahoitusjärjestelmässä tutkinnon osia pienemmät osaamiskokonaisuudet, jotka muodostuvat ammatillisten tutkinnon osien sisällöistä ja niitä tukevista opiskeluvalmiuksia, perustaitoja ja kielitaitoja vahvistavista opinnoista</a:t>
            </a:r>
            <a:r>
              <a:rPr lang="fi-FI" sz="2200" i="1" dirty="0" smtClean="0">
                <a:solidFill>
                  <a:schemeClr val="accent3"/>
                </a:solidFill>
              </a:rPr>
              <a:t>.</a:t>
            </a:r>
            <a:endParaRPr lang="fi-FI" sz="2200" i="1" dirty="0">
              <a:solidFill>
                <a:schemeClr val="accent3"/>
              </a:solidFill>
            </a:endParaRPr>
          </a:p>
        </p:txBody>
      </p:sp>
    </p:spTree>
    <p:extLst>
      <p:ext uri="{BB962C8B-B14F-4D97-AF65-F5344CB8AC3E}">
        <p14:creationId xmlns:p14="http://schemas.microsoft.com/office/powerpoint/2010/main" val="3374771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Vapaa sivistystyö</a:t>
            </a:r>
            <a:endParaRPr lang="fi-FI" dirty="0"/>
          </a:p>
        </p:txBody>
      </p:sp>
    </p:spTree>
    <p:extLst>
      <p:ext uri="{BB962C8B-B14F-4D97-AF65-F5344CB8AC3E}">
        <p14:creationId xmlns:p14="http://schemas.microsoft.com/office/powerpoint/2010/main" val="2820313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tsikko 22">
            <a:extLst>
              <a:ext uri="{FF2B5EF4-FFF2-40B4-BE49-F238E27FC236}">
                <a16:creationId xmlns:a16="http://schemas.microsoft.com/office/drawing/2014/main" id="{6E799E72-669B-6C41-A274-FE1B1A0154C9}"/>
              </a:ext>
            </a:extLst>
          </p:cNvPr>
          <p:cNvSpPr>
            <a:spLocks noGrp="1"/>
          </p:cNvSpPr>
          <p:nvPr>
            <p:ph type="title"/>
          </p:nvPr>
        </p:nvSpPr>
        <p:spPr/>
        <p:txBody>
          <a:bodyPr/>
          <a:lstStyle/>
          <a:p>
            <a:r>
              <a:rPr lang="fi-FI" dirty="0" smtClean="0"/>
              <a:t>Vapaa sivistystyö</a:t>
            </a:r>
            <a:endParaRPr lang="fi-FI" dirty="0"/>
          </a:p>
        </p:txBody>
      </p:sp>
      <p:sp>
        <p:nvSpPr>
          <p:cNvPr id="2" name="Sisällön paikkamerkki 1">
            <a:extLst>
              <a:ext uri="{FF2B5EF4-FFF2-40B4-BE49-F238E27FC236}">
                <a16:creationId xmlns:a16="http://schemas.microsoft.com/office/drawing/2014/main" id="{92B1E174-4D97-084D-8468-E5E7D16C98C2}"/>
              </a:ext>
            </a:extLst>
          </p:cNvPr>
          <p:cNvSpPr>
            <a:spLocks noGrp="1"/>
          </p:cNvSpPr>
          <p:nvPr>
            <p:ph idx="1"/>
          </p:nvPr>
        </p:nvSpPr>
        <p:spPr/>
        <p:txBody>
          <a:bodyPr>
            <a:normAutofit fontScale="77500" lnSpcReduction="20000"/>
          </a:bodyPr>
          <a:lstStyle/>
          <a:p>
            <a:r>
              <a:rPr lang="fi-FI" dirty="0"/>
              <a:t>Tutkintoon johtamattomana koulutuksena vapaan sivistystyön koulutus täydentää </a:t>
            </a:r>
            <a:r>
              <a:rPr lang="fi-FI" dirty="0" smtClean="0"/>
              <a:t>muuta koulutusjärjestelmää. Tässä tarkastelussa keskitytään jatkuvan oppimisen kohderyhmään, eli työikäiseen väestöön ja työllisyyttä edistävään osaamiseen</a:t>
            </a:r>
          </a:p>
          <a:p>
            <a:r>
              <a:rPr lang="fi-FI" dirty="0"/>
              <a:t>Vapaan sivistystyön erityinen vahvuus on aliedustettujen ryhmien perustaitojen ja kielitaidon vahvistaminen. </a:t>
            </a:r>
            <a:endParaRPr lang="fi-FI" dirty="0" smtClean="0"/>
          </a:p>
          <a:p>
            <a:r>
              <a:rPr lang="fi-FI" dirty="0"/>
              <a:t>Vahvuuksia ovat niin ikään vapaan sivistystyön kokonaisvaltainen pedagoginen ote koulutukseen, </a:t>
            </a:r>
            <a:r>
              <a:rPr lang="fi-FI" dirty="0" smtClean="0"/>
              <a:t>jossa opiskelijoiden </a:t>
            </a:r>
            <a:r>
              <a:rPr lang="fi-FI" dirty="0"/>
              <a:t>erilaiset tarpeet, myös muut kuin tiettyjen aineiden tai täydennyskoulutusten </a:t>
            </a:r>
            <a:r>
              <a:rPr lang="fi-FI" dirty="0" smtClean="0"/>
              <a:t>aiheiden syventäminen, </a:t>
            </a:r>
            <a:r>
              <a:rPr lang="fi-FI" dirty="0"/>
              <a:t>tulevat </a:t>
            </a:r>
            <a:r>
              <a:rPr lang="fi-FI" dirty="0" smtClean="0"/>
              <a:t>huomioiduksi. Osaamisen kehittymisen kokemukset vapaassa sivistystyössä voivat </a:t>
            </a:r>
            <a:r>
              <a:rPr lang="fi-FI" dirty="0"/>
              <a:t>madaltaa kynnystä osallistua myös </a:t>
            </a:r>
            <a:r>
              <a:rPr lang="fi-FI" dirty="0" smtClean="0"/>
              <a:t>muuhun koulutukseen</a:t>
            </a:r>
            <a:r>
              <a:rPr lang="fi-FI" dirty="0"/>
              <a:t>. </a:t>
            </a:r>
            <a:endParaRPr lang="fi-FI" dirty="0" smtClean="0"/>
          </a:p>
          <a:p>
            <a:r>
              <a:rPr lang="fi-FI" dirty="0"/>
              <a:t>Esteenä vapaan sivistystyön valtionosuuskoulutuksen hyödyntämiselle matalan kynnyksen </a:t>
            </a:r>
            <a:r>
              <a:rPr lang="fi-FI" dirty="0" smtClean="0"/>
              <a:t>koulutuksena ovat </a:t>
            </a:r>
            <a:r>
              <a:rPr lang="fi-FI" dirty="0"/>
              <a:t>opiskelijamaksut, jotka ovat osa rahoituskokonaisuutta näissä osittain valtionosuudella </a:t>
            </a:r>
            <a:r>
              <a:rPr lang="fi-FI" dirty="0" smtClean="0"/>
              <a:t>rahoitetuissa koulutusmuodoissa</a:t>
            </a:r>
            <a:endParaRPr lang="fi-FI" dirty="0"/>
          </a:p>
        </p:txBody>
      </p:sp>
      <p:sp>
        <p:nvSpPr>
          <p:cNvPr id="5" name="Dian numeron paikkamerkki 4">
            <a:extLst>
              <a:ext uri="{FF2B5EF4-FFF2-40B4-BE49-F238E27FC236}">
                <a16:creationId xmlns:a16="http://schemas.microsoft.com/office/drawing/2014/main" id="{21BFC602-E183-5C4E-8A91-7E3199B0508F}"/>
              </a:ext>
            </a:extLst>
          </p:cNvPr>
          <p:cNvSpPr>
            <a:spLocks noGrp="1"/>
          </p:cNvSpPr>
          <p:nvPr>
            <p:ph type="sldNum" sz="quarter" idx="12"/>
          </p:nvPr>
        </p:nvSpPr>
        <p:spPr/>
        <p:txBody>
          <a:bodyPr/>
          <a:lstStyle/>
          <a:p>
            <a:fld id="{1EA1DD0D-7089-48C5-B116-A19F892CF1D9}" type="slidenum">
              <a:rPr lang="fi-FI" smtClean="0"/>
              <a:pPr/>
              <a:t>26</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4" name="Päivämäärän paikkamerkki 3">
            <a:extLst>
              <a:ext uri="{FF2B5EF4-FFF2-40B4-BE49-F238E27FC236}">
                <a16:creationId xmlns:a16="http://schemas.microsoft.com/office/drawing/2014/main" id="{9BBE754F-B056-1B40-9968-2FE6AE673F54}"/>
              </a:ext>
            </a:extLst>
          </p:cNvPr>
          <p:cNvSpPr>
            <a:spLocks noGrp="1"/>
          </p:cNvSpPr>
          <p:nvPr>
            <p:ph type="dt" sz="half" idx="2"/>
          </p:nvPr>
        </p:nvSpPr>
        <p:spPr/>
        <p:txBody>
          <a:bodyPr/>
          <a:lstStyle/>
          <a:p>
            <a:fld id="{1DE70628-633B-B149-9702-0A19E126BB43}" type="datetime1">
              <a:rPr lang="fi-FI" smtClean="0"/>
              <a:t>13.10.2021</a:t>
            </a:fld>
            <a:endParaRPr lang="fi-FI" dirty="0"/>
          </a:p>
        </p:txBody>
      </p:sp>
    </p:spTree>
    <p:extLst>
      <p:ext uri="{BB962C8B-B14F-4D97-AF65-F5344CB8AC3E}">
        <p14:creationId xmlns:p14="http://schemas.microsoft.com/office/powerpoint/2010/main" val="1553789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t>Vapaa sivistystyön mahdollisuuksia vastata jatkuvan oppimisen tavoitteisiin voidaan parantaa seuraavasti</a:t>
            </a:r>
          </a:p>
        </p:txBody>
      </p:sp>
      <p:sp>
        <p:nvSpPr>
          <p:cNvPr id="3" name="Sisällön paikkamerkki 2"/>
          <p:cNvSpPr>
            <a:spLocks noGrp="1"/>
          </p:cNvSpPr>
          <p:nvPr>
            <p:ph idx="1"/>
          </p:nvPr>
        </p:nvSpPr>
        <p:spPr/>
        <p:txBody>
          <a:bodyPr>
            <a:normAutofit fontScale="92500"/>
          </a:bodyPr>
          <a:lstStyle/>
          <a:p>
            <a:r>
              <a:rPr lang="fi-FI" dirty="0" smtClean="0"/>
              <a:t>Madalletaan </a:t>
            </a:r>
            <a:r>
              <a:rPr lang="fi-FI" dirty="0"/>
              <a:t>kynnystä opiskella korkeakouluopintoja yhdistämällä opiskelutaitojen </a:t>
            </a:r>
            <a:r>
              <a:rPr lang="fi-FI" dirty="0" smtClean="0"/>
              <a:t>opettamista ja </a:t>
            </a:r>
            <a:r>
              <a:rPr lang="fi-FI" dirty="0"/>
              <a:t>ohjaamista avoimeen korkeakoulutukseen.</a:t>
            </a:r>
          </a:p>
          <a:p>
            <a:r>
              <a:rPr lang="fi-FI" dirty="0" smtClean="0"/>
              <a:t>Tuetaan </a:t>
            </a:r>
            <a:r>
              <a:rPr lang="fi-FI" dirty="0"/>
              <a:t>kannustimia ja malleja, joilla perustaitoja ja kielitaitoa vahvistavia </a:t>
            </a:r>
            <a:r>
              <a:rPr lang="fi-FI" dirty="0" smtClean="0"/>
              <a:t>opintoja yhdistetään </a:t>
            </a:r>
            <a:r>
              <a:rPr lang="fi-FI" dirty="0"/>
              <a:t>osa-aikaiseen ammatilliseen koulutukseen. Samanaikaisuus </a:t>
            </a:r>
            <a:r>
              <a:rPr lang="fi-FI" dirty="0" smtClean="0"/>
              <a:t>vahvistaa perustaitojen </a:t>
            </a:r>
            <a:r>
              <a:rPr lang="fi-FI" dirty="0"/>
              <a:t>hallintaa ja motivaatiota.</a:t>
            </a:r>
          </a:p>
          <a:p>
            <a:r>
              <a:rPr lang="fi-FI" dirty="0" smtClean="0"/>
              <a:t>Selvitetään </a:t>
            </a:r>
            <a:r>
              <a:rPr lang="fi-FI" dirty="0"/>
              <a:t>välittömästi erilaiset vaihtoehdot laajentaa perustaitoja vahvistavan </a:t>
            </a:r>
            <a:r>
              <a:rPr lang="fi-FI" dirty="0" smtClean="0"/>
              <a:t>koulutuksenmaksuttomuutta </a:t>
            </a:r>
            <a:r>
              <a:rPr lang="fi-FI" dirty="0"/>
              <a:t>ml. maksuttomuuden piiriin tulevat koulutukset/kohderyhmät sekä </a:t>
            </a:r>
            <a:r>
              <a:rPr lang="fi-FI" dirty="0" smtClean="0"/>
              <a:t>vaihtoehtojen kustannusvaikutukset</a:t>
            </a:r>
            <a:r>
              <a:rPr lang="fi-FI" dirty="0"/>
              <a:t>.</a:t>
            </a:r>
          </a:p>
        </p:txBody>
      </p:sp>
      <p:sp>
        <p:nvSpPr>
          <p:cNvPr id="4" name="Dian numeron paikkamerkki 3"/>
          <p:cNvSpPr>
            <a:spLocks noGrp="1"/>
          </p:cNvSpPr>
          <p:nvPr>
            <p:ph type="sldNum" sz="quarter" idx="12"/>
          </p:nvPr>
        </p:nvSpPr>
        <p:spPr/>
        <p:txBody>
          <a:bodyPr/>
          <a:lstStyle/>
          <a:p>
            <a:fld id="{1EA1DD0D-7089-48C5-B116-A19F892CF1D9}" type="slidenum">
              <a:rPr lang="fi-FI" smtClean="0"/>
              <a:pPr/>
              <a:t>27</a:t>
            </a:fld>
            <a:r>
              <a:rPr lang="fi-FI" smtClean="0"/>
              <a:t>  </a:t>
            </a:r>
            <a:r>
              <a:rPr lang="fi-FI" b="0" smtClean="0">
                <a:solidFill>
                  <a:schemeClr val="bg1">
                    <a:lumMod val="65000"/>
                  </a:schemeClr>
                </a:solidFill>
              </a:rPr>
              <a:t>|</a:t>
            </a:r>
            <a:endParaRPr lang="fi-FI" sz="800" b="0" dirty="0">
              <a:solidFill>
                <a:schemeClr val="bg1">
                  <a:lumMod val="65000"/>
                </a:schemeClr>
              </a:solidFill>
            </a:endParaRPr>
          </a:p>
        </p:txBody>
      </p:sp>
      <p:sp>
        <p:nvSpPr>
          <p:cNvPr id="5" name="Päivämäärän paikkamerkki 4"/>
          <p:cNvSpPr>
            <a:spLocks noGrp="1"/>
          </p:cNvSpPr>
          <p:nvPr>
            <p:ph type="dt" sz="half" idx="2"/>
          </p:nvPr>
        </p:nvSpPr>
        <p:spPr/>
        <p:txBody>
          <a:bodyPr/>
          <a:lstStyle/>
          <a:p>
            <a:fld id="{DE55D46C-FFDD-D244-BC09-59C228F6F1B8}" type="datetime1">
              <a:rPr lang="fi-FI" smtClean="0"/>
              <a:t>13.10.2021</a:t>
            </a:fld>
            <a:endParaRPr lang="fi-FI" dirty="0"/>
          </a:p>
        </p:txBody>
      </p:sp>
    </p:spTree>
    <p:extLst>
      <p:ext uri="{BB962C8B-B14F-4D97-AF65-F5344CB8AC3E}">
        <p14:creationId xmlns:p14="http://schemas.microsoft.com/office/powerpoint/2010/main" val="2613312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Tutkijoiden puheenvuorot</a:t>
            </a:r>
            <a:endParaRPr lang="fi-FI" b="0" dirty="0"/>
          </a:p>
        </p:txBody>
      </p:sp>
      <p:sp>
        <p:nvSpPr>
          <p:cNvPr id="3" name="Alaotsikko 2"/>
          <p:cNvSpPr>
            <a:spLocks noGrp="1"/>
          </p:cNvSpPr>
          <p:nvPr>
            <p:ph type="subTitle" idx="1"/>
          </p:nvPr>
        </p:nvSpPr>
        <p:spPr>
          <a:xfrm>
            <a:off x="576000" y="4677139"/>
            <a:ext cx="9994464" cy="2016224"/>
          </a:xfrm>
        </p:spPr>
        <p:txBody>
          <a:bodyPr/>
          <a:lstStyle/>
          <a:p>
            <a:r>
              <a:rPr lang="fi-FI" dirty="0"/>
              <a:t>vanhempi ekonomisti Arto </a:t>
            </a:r>
            <a:r>
              <a:rPr lang="fi-FI" dirty="0" smtClean="0"/>
              <a:t>Kokkinen, Valtiontalouden tarkastusvirasto</a:t>
            </a:r>
          </a:p>
          <a:p>
            <a:r>
              <a:rPr lang="fi-FI" dirty="0" smtClean="0"/>
              <a:t>projektitutkija </a:t>
            </a:r>
            <a:r>
              <a:rPr lang="fi-FI" dirty="0"/>
              <a:t>Maarit </a:t>
            </a:r>
            <a:r>
              <a:rPr lang="fi-FI" dirty="0" smtClean="0"/>
              <a:t>Virolainen, Jyväskylän yliopisto</a:t>
            </a:r>
            <a:endParaRPr lang="fi-FI" dirty="0"/>
          </a:p>
        </p:txBody>
      </p:sp>
    </p:spTree>
    <p:extLst>
      <p:ext uri="{BB962C8B-B14F-4D97-AF65-F5344CB8AC3E}">
        <p14:creationId xmlns:p14="http://schemas.microsoft.com/office/powerpoint/2010/main" val="1219027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ctrTitle"/>
          </p:nvPr>
        </p:nvSpPr>
        <p:spPr>
          <a:xfrm>
            <a:off x="609600" y="344411"/>
            <a:ext cx="10668000" cy="1979084"/>
          </a:xfrm>
        </p:spPr>
        <p:txBody>
          <a:bodyPr>
            <a:normAutofit fontScale="90000"/>
          </a:bodyPr>
          <a:lstStyle/>
          <a:p>
            <a:r>
              <a:rPr lang="fi-FI" sz="4400" dirty="0"/>
              <a:t>Jatkuvan oppimisen mahdollisuuksien kehittäminen koulutusjärjestelmässä</a:t>
            </a:r>
            <a:r>
              <a:rPr lang="fi-FI" dirty="0"/>
              <a:t/>
            </a:r>
            <a:br>
              <a:rPr lang="fi-FI" dirty="0"/>
            </a:br>
            <a:endParaRPr lang="fi-FI" dirty="0"/>
          </a:p>
        </p:txBody>
      </p:sp>
      <p:sp>
        <p:nvSpPr>
          <p:cNvPr id="6" name="Alaotsikko 5"/>
          <p:cNvSpPr>
            <a:spLocks noGrp="1"/>
          </p:cNvSpPr>
          <p:nvPr>
            <p:ph type="subTitle" idx="1"/>
          </p:nvPr>
        </p:nvSpPr>
        <p:spPr>
          <a:xfrm>
            <a:off x="609600" y="1963276"/>
            <a:ext cx="6762750" cy="1979084"/>
          </a:xfrm>
        </p:spPr>
        <p:txBody>
          <a:bodyPr/>
          <a:lstStyle/>
          <a:p>
            <a:endParaRPr lang="fi-FI" sz="700" b="1" dirty="0"/>
          </a:p>
          <a:p>
            <a:r>
              <a:rPr lang="fi-FI" sz="2800" b="1" dirty="0"/>
              <a:t>- Kommenttipuheenvuoro: Koulutuksella merkittävä vaikutus talouskasvuun -  nyt on tärkeää panostaa jatkuvaan </a:t>
            </a:r>
            <a:r>
              <a:rPr lang="fi-FI" sz="2600" b="1" dirty="0"/>
              <a:t>(ja kaikkeen) </a:t>
            </a:r>
            <a:r>
              <a:rPr lang="fi-FI" sz="2800" b="1" dirty="0"/>
              <a:t>oppimiseen</a:t>
            </a:r>
          </a:p>
          <a:p>
            <a:endParaRPr lang="fi-FI" dirty="0"/>
          </a:p>
          <a:p>
            <a:endParaRPr lang="fi-FI" sz="900" dirty="0"/>
          </a:p>
          <a:p>
            <a:r>
              <a:rPr lang="fi-FI" sz="2200" dirty="0"/>
              <a:t>OKM / Verkkotilaisuus </a:t>
            </a:r>
          </a:p>
          <a:p>
            <a:r>
              <a:rPr lang="fi-FI" sz="2200" dirty="0"/>
              <a:t>12.10.2021</a:t>
            </a:r>
          </a:p>
          <a:p>
            <a:r>
              <a:rPr lang="fi-FI" sz="2200" dirty="0"/>
              <a:t>Arto Kokkinen*, </a:t>
            </a:r>
            <a:r>
              <a:rPr lang="fi-FI" sz="2200" dirty="0" err="1"/>
              <a:t>Ph.D</a:t>
            </a:r>
            <a:r>
              <a:rPr lang="fi-FI" sz="2200" dirty="0"/>
              <a:t> (EUI), vanhempi ekonomisti</a:t>
            </a:r>
          </a:p>
          <a:p>
            <a:r>
              <a:rPr lang="fi-FI" sz="2200" dirty="0"/>
              <a:t>VTV, finanssipolitiikan valvonta</a:t>
            </a:r>
            <a:r>
              <a:rPr lang="fi-FI" dirty="0"/>
              <a:t/>
            </a:r>
            <a:br>
              <a:rPr lang="fi-FI" dirty="0"/>
            </a:br>
            <a:r>
              <a:rPr lang="fi-FI" dirty="0"/>
              <a:t>							</a:t>
            </a:r>
            <a:r>
              <a:rPr lang="fi-FI" sz="2000" i="1" dirty="0"/>
              <a:t>*näkemykset omia, ei </a:t>
            </a:r>
            <a:r>
              <a:rPr lang="fi-FI" sz="2000" i="1" dirty="0" err="1"/>
              <a:t>VTV:n</a:t>
            </a:r>
            <a:endParaRPr lang="fi-FI" i="1" dirty="0"/>
          </a:p>
        </p:txBody>
      </p:sp>
    </p:spTree>
    <p:extLst>
      <p:ext uri="{BB962C8B-B14F-4D97-AF65-F5344CB8AC3E}">
        <p14:creationId xmlns:p14="http://schemas.microsoft.com/office/powerpoint/2010/main" val="55149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marL="0" indent="0"/>
            <a:r>
              <a:rPr lang="fi-FI" dirty="0"/>
              <a:t>Jatkuvan oppimisen systeeminen uudistus - Miksi sitä tarvitaan? </a:t>
            </a:r>
          </a:p>
        </p:txBody>
      </p:sp>
      <p:sp>
        <p:nvSpPr>
          <p:cNvPr id="3" name="Alaotsikko 2"/>
          <p:cNvSpPr>
            <a:spLocks noGrp="1"/>
          </p:cNvSpPr>
          <p:nvPr>
            <p:ph type="subTitle" idx="1"/>
          </p:nvPr>
        </p:nvSpPr>
        <p:spPr/>
        <p:txBody>
          <a:bodyPr/>
          <a:lstStyle/>
          <a:p>
            <a:r>
              <a:rPr lang="fi-FI" dirty="0"/>
              <a:t>kansliapäällikkö Anita </a:t>
            </a:r>
            <a:r>
              <a:rPr lang="fi-FI" dirty="0" smtClean="0"/>
              <a:t>Lehikoinen</a:t>
            </a:r>
            <a:endParaRPr lang="fi-FI" dirty="0"/>
          </a:p>
        </p:txBody>
      </p:sp>
    </p:spTree>
    <p:extLst>
      <p:ext uri="{BB962C8B-B14F-4D97-AF65-F5344CB8AC3E}">
        <p14:creationId xmlns:p14="http://schemas.microsoft.com/office/powerpoint/2010/main" val="177377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202B3E-D681-42EF-AAEE-59EF167D9B2B}"/>
              </a:ext>
            </a:extLst>
          </p:cNvPr>
          <p:cNvSpPr>
            <a:spLocks noGrp="1"/>
          </p:cNvSpPr>
          <p:nvPr>
            <p:ph type="title"/>
          </p:nvPr>
        </p:nvSpPr>
        <p:spPr>
          <a:xfrm>
            <a:off x="346027" y="183600"/>
            <a:ext cx="11190226" cy="1325563"/>
          </a:xfrm>
        </p:spPr>
        <p:txBody>
          <a:bodyPr/>
          <a:lstStyle/>
          <a:p>
            <a:r>
              <a:rPr lang="fi-FI" sz="3200" dirty="0"/>
              <a:t>Pitkän aikavälin talouskasvun taustalla inhimillinen pääoma ja kiinteä pääoma</a:t>
            </a:r>
          </a:p>
        </p:txBody>
      </p:sp>
      <p:sp>
        <p:nvSpPr>
          <p:cNvPr id="4" name="Sisällön paikkamerkki 3">
            <a:extLst>
              <a:ext uri="{FF2B5EF4-FFF2-40B4-BE49-F238E27FC236}">
                <a16:creationId xmlns:a16="http://schemas.microsoft.com/office/drawing/2014/main" id="{4B45D9BF-D6CF-4D98-9EBA-4E08331E860F}"/>
              </a:ext>
            </a:extLst>
          </p:cNvPr>
          <p:cNvSpPr>
            <a:spLocks noGrp="1"/>
          </p:cNvSpPr>
          <p:nvPr>
            <p:ph sz="half" idx="2"/>
          </p:nvPr>
        </p:nvSpPr>
        <p:spPr>
          <a:xfrm>
            <a:off x="6558234" y="1953036"/>
            <a:ext cx="5473931" cy="4321981"/>
          </a:xfrm>
        </p:spPr>
        <p:txBody>
          <a:bodyPr>
            <a:normAutofit/>
          </a:bodyPr>
          <a:lstStyle/>
          <a:p>
            <a:endParaRPr lang="fi-FI" sz="1900" dirty="0"/>
          </a:p>
          <a:p>
            <a:r>
              <a:rPr lang="fi-FI" sz="1900" dirty="0"/>
              <a:t>Talouden moderneissa kasvuteorioissa pitkän ajan talouskasvun (BKT) taustalla nähdään olevan kiinteän pääoman (K) ja inhimillisen pääoman (H) kertyminen.</a:t>
            </a:r>
            <a:r>
              <a:rPr lang="fi-FI" sz="1900" dirty="0">
                <a:highlight>
                  <a:srgbClr val="FFFF00"/>
                </a:highlight>
              </a:rPr>
              <a:t/>
            </a:r>
            <a:br>
              <a:rPr lang="fi-FI" sz="1900" dirty="0">
                <a:highlight>
                  <a:srgbClr val="FFFF00"/>
                </a:highlight>
              </a:rPr>
            </a:br>
            <a:endParaRPr lang="fi-FI" sz="1900" dirty="0">
              <a:highlight>
                <a:srgbClr val="FFFF00"/>
              </a:highlight>
            </a:endParaRPr>
          </a:p>
          <a:p>
            <a:pPr marL="0" indent="0">
              <a:buNone/>
            </a:pPr>
            <a:r>
              <a:rPr lang="fi-FI" sz="1900" dirty="0">
                <a:highlight>
                  <a:srgbClr val="FFFF00"/>
                </a:highlight>
              </a:rPr>
              <a:t> </a:t>
            </a:r>
            <a:endParaRPr lang="fi-FI" sz="600" dirty="0">
              <a:highlight>
                <a:srgbClr val="FFFF00"/>
              </a:highlight>
            </a:endParaRPr>
          </a:p>
          <a:p>
            <a:r>
              <a:rPr lang="fi-FI" sz="1900" dirty="0"/>
              <a:t>Modernin kasvuteorian mukaisesti Suomen pitkän ajan talouskasvu voidaan selittää kiinteän ja inhimillisen pääoman avulla. </a:t>
            </a:r>
            <a:endParaRPr lang="fi-FI" sz="1900" i="1" dirty="0"/>
          </a:p>
        </p:txBody>
      </p:sp>
      <p:sp>
        <p:nvSpPr>
          <p:cNvPr id="5" name="Päivämäärän paikkamerkki 4">
            <a:extLst>
              <a:ext uri="{FF2B5EF4-FFF2-40B4-BE49-F238E27FC236}">
                <a16:creationId xmlns:a16="http://schemas.microsoft.com/office/drawing/2014/main" id="{F09F52DE-4925-43A2-833F-237C1EBCBBB7}"/>
              </a:ext>
            </a:extLst>
          </p:cNvPr>
          <p:cNvSpPr>
            <a:spLocks noGrp="1"/>
          </p:cNvSpPr>
          <p:nvPr>
            <p:ph type="dt" sz="half" idx="4294967295"/>
          </p:nvPr>
        </p:nvSpPr>
        <p:spPr bwMode="auto">
          <a:xfrm>
            <a:off x="180000" y="6433200"/>
            <a:ext cx="666544" cy="241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marL="0" algn="r" defTabSz="457200" rtl="0" eaLnBrk="1" latinLnBrk="0" hangingPunct="1">
              <a:defRPr sz="9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fi-FI" sz="900" b="1" i="0" u="none" strike="noStrike" kern="1200" cap="none" spc="0" normalizeH="0" baseline="0" noProof="0">
                <a:ln>
                  <a:noFill/>
                </a:ln>
                <a:solidFill>
                  <a:srgbClr val="002C5F"/>
                </a:solidFill>
                <a:effectLst/>
                <a:uLnTx/>
                <a:uFillTx/>
                <a:latin typeface="Calibri"/>
                <a:ea typeface="+mn-ea"/>
                <a:cs typeface="+mn-cs"/>
              </a:rPr>
              <a:t>6.4.2021</a:t>
            </a:r>
            <a:endParaRPr kumimoji="0" lang="fi-FI" sz="900" b="1" i="0" u="none" strike="noStrike" kern="1200" cap="none" spc="0" normalizeH="0" baseline="0" noProof="0" dirty="0">
              <a:ln>
                <a:noFill/>
              </a:ln>
              <a:solidFill>
                <a:srgbClr val="002C5F"/>
              </a:solidFill>
              <a:effectLst/>
              <a:uLnTx/>
              <a:uFillTx/>
              <a:latin typeface="Calibri"/>
              <a:ea typeface="+mn-ea"/>
              <a:cs typeface="+mn-cs"/>
            </a:endParaRPr>
          </a:p>
        </p:txBody>
      </p:sp>
      <p:sp>
        <p:nvSpPr>
          <p:cNvPr id="6" name="Dian numeron paikkamerkki 5">
            <a:extLst>
              <a:ext uri="{FF2B5EF4-FFF2-40B4-BE49-F238E27FC236}">
                <a16:creationId xmlns:a16="http://schemas.microsoft.com/office/drawing/2014/main" id="{419D3CFD-8D6C-4B7C-8D8A-0EA28AB3E7E1}"/>
              </a:ext>
            </a:extLst>
          </p:cNvPr>
          <p:cNvSpPr>
            <a:spLocks noGrp="1"/>
          </p:cNvSpPr>
          <p:nvPr>
            <p:ph type="sldNum" sz="quarter" idx="4294967295"/>
          </p:nvPr>
        </p:nvSpPr>
        <p:spPr>
          <a:xfrm>
            <a:off x="5745600" y="6433200"/>
            <a:ext cx="698400" cy="241200"/>
          </a:xfrm>
          <a:prstGeom prst="rect">
            <a:avLst/>
          </a:prstGeom>
        </p:spPr>
        <p:txBody>
          <a:bodyPr vert="horz" lIns="0" tIns="0" rIns="0" bIns="0" rtlCol="0" anchor="ctr" anchorCtr="0"/>
          <a:lstStyle>
            <a:defPPr>
              <a:defRPr lang="en-US"/>
            </a:defPPr>
            <a:lvl1pPr marL="0" algn="ctr" defTabSz="457200" rtl="0" eaLnBrk="1" latinLnBrk="0" hangingPunct="1">
              <a:defRPr sz="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471A5582-A9DA-4417-AD47-C383050DF7ED}" type="slidenum">
              <a:rPr kumimoji="0" lang="fi-FI" sz="800" b="0" i="0" u="none" strike="noStrike" kern="1200" cap="none" spc="0" normalizeH="0" baseline="0" noProof="0" smtClean="0">
                <a:ln>
                  <a:noFill/>
                </a:ln>
                <a:solidFill>
                  <a:srgbClr val="002C5F"/>
                </a:solidFill>
                <a:effectLst/>
                <a:uLnTx/>
                <a:uFillTx/>
                <a:latin typeface="Calibri"/>
                <a:ea typeface="+mn-ea"/>
                <a:cs typeface="+mn-cs"/>
              </a:rPr>
              <a:pPr marL="0" marR="0" lvl="0" indent="0" algn="ctr" defTabSz="457200" rtl="0" eaLnBrk="1" fontAlgn="base" latinLnBrk="0" hangingPunct="1">
                <a:lnSpc>
                  <a:spcPct val="100000"/>
                </a:lnSpc>
                <a:spcBef>
                  <a:spcPct val="0"/>
                </a:spcBef>
                <a:spcAft>
                  <a:spcPct val="0"/>
                </a:spcAft>
                <a:buClrTx/>
                <a:buSzTx/>
                <a:buFontTx/>
                <a:buNone/>
                <a:tabLst/>
                <a:defRPr/>
              </a:pPr>
              <a:t>30</a:t>
            </a:fld>
            <a:endParaRPr kumimoji="0" lang="fi-FI" sz="800" b="0" i="0" u="none" strike="noStrike" kern="1200" cap="none" spc="0" normalizeH="0" baseline="0" noProof="0">
              <a:ln>
                <a:noFill/>
              </a:ln>
              <a:solidFill>
                <a:srgbClr val="002C5F"/>
              </a:solidFill>
              <a:effectLst/>
              <a:uLnTx/>
              <a:uFillTx/>
              <a:latin typeface="Calibri"/>
              <a:ea typeface="+mn-ea"/>
              <a:cs typeface="+mn-cs"/>
            </a:endParaRPr>
          </a:p>
        </p:txBody>
      </p:sp>
      <p:sp>
        <p:nvSpPr>
          <p:cNvPr id="30" name="Tekstiruutu 29">
            <a:extLst>
              <a:ext uri="{FF2B5EF4-FFF2-40B4-BE49-F238E27FC236}">
                <a16:creationId xmlns:a16="http://schemas.microsoft.com/office/drawing/2014/main" id="{07AECD6C-5C78-4AE2-BC09-CB05E48366D6}"/>
              </a:ext>
            </a:extLst>
          </p:cNvPr>
          <p:cNvSpPr txBox="1"/>
          <p:nvPr/>
        </p:nvSpPr>
        <p:spPr>
          <a:xfrm>
            <a:off x="43199" y="6137119"/>
            <a:ext cx="1993419" cy="592162"/>
          </a:xfrm>
          <a:prstGeom prst="rect">
            <a:avLst/>
          </a:prstGeom>
          <a:solidFill>
            <a:schemeClr val="bg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srgbClr val="000000"/>
              </a:solidFill>
              <a:effectLst/>
              <a:uLnTx/>
              <a:uFillTx/>
              <a:latin typeface="Calibri" pitchFamily="34" charset="0"/>
              <a:ea typeface="Geneva" pitchFamily="124" charset="-128"/>
              <a:cs typeface="+mn-cs"/>
            </a:endParaRPr>
          </a:p>
        </p:txBody>
      </p:sp>
      <p:pic>
        <p:nvPicPr>
          <p:cNvPr id="8" name="Kuva 7" descr="Kuviossa BKT-kasvaa vuodesta 1934 vuoteen 2019 ylöspäin kaareutuvasti inhimillisen pääoman ja kiinteän pääoman mukaisesti.">
            <a:extLst>
              <a:ext uri="{FF2B5EF4-FFF2-40B4-BE49-F238E27FC236}">
                <a16:creationId xmlns:a16="http://schemas.microsoft.com/office/drawing/2014/main" id="{C541B012-BDE8-4BB6-B435-4DE83BCA8645}"/>
              </a:ext>
            </a:extLst>
          </p:cNvPr>
          <p:cNvPicPr>
            <a:picLocks noChangeAspect="1"/>
          </p:cNvPicPr>
          <p:nvPr/>
        </p:nvPicPr>
        <p:blipFill>
          <a:blip r:embed="rId3"/>
          <a:srcRect/>
          <a:stretch/>
        </p:blipFill>
        <p:spPr>
          <a:xfrm>
            <a:off x="43199" y="1502229"/>
            <a:ext cx="6617861" cy="4321981"/>
          </a:xfrm>
          <a:prstGeom prst="rect">
            <a:avLst/>
          </a:prstGeom>
        </p:spPr>
      </p:pic>
    </p:spTree>
    <p:extLst>
      <p:ext uri="{BB962C8B-B14F-4D97-AF65-F5344CB8AC3E}">
        <p14:creationId xmlns:p14="http://schemas.microsoft.com/office/powerpoint/2010/main" val="1764856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202B3E-D681-42EF-AAEE-59EF167D9B2B}"/>
              </a:ext>
            </a:extLst>
          </p:cNvPr>
          <p:cNvSpPr>
            <a:spLocks noGrp="1"/>
          </p:cNvSpPr>
          <p:nvPr>
            <p:ph type="title"/>
          </p:nvPr>
        </p:nvSpPr>
        <p:spPr>
          <a:xfrm>
            <a:off x="513272" y="100931"/>
            <a:ext cx="10993741" cy="1325563"/>
          </a:xfrm>
        </p:spPr>
        <p:txBody>
          <a:bodyPr/>
          <a:lstStyle/>
          <a:p>
            <a:r>
              <a:rPr lang="fi-FI" sz="3200" dirty="0"/>
              <a:t>Inhimillinen pääoma sisältää työpanoksen laadun ja määrän</a:t>
            </a:r>
            <a:r>
              <a:rPr lang="fi-FI" dirty="0"/>
              <a:t>					</a:t>
            </a:r>
          </a:p>
        </p:txBody>
      </p:sp>
      <p:sp>
        <p:nvSpPr>
          <p:cNvPr id="4" name="Sisällön paikkamerkki 3">
            <a:extLst>
              <a:ext uri="{FF2B5EF4-FFF2-40B4-BE49-F238E27FC236}">
                <a16:creationId xmlns:a16="http://schemas.microsoft.com/office/drawing/2014/main" id="{4B45D9BF-D6CF-4D98-9EBA-4E08331E860F}"/>
              </a:ext>
            </a:extLst>
          </p:cNvPr>
          <p:cNvSpPr>
            <a:spLocks noGrp="1"/>
          </p:cNvSpPr>
          <p:nvPr>
            <p:ph sz="half" idx="2"/>
          </p:nvPr>
        </p:nvSpPr>
        <p:spPr>
          <a:xfrm>
            <a:off x="6386256" y="2081006"/>
            <a:ext cx="5645909" cy="3405394"/>
          </a:xfrm>
        </p:spPr>
        <p:txBody>
          <a:bodyPr>
            <a:normAutofit/>
          </a:bodyPr>
          <a:lstStyle/>
          <a:p>
            <a:r>
              <a:rPr lang="fi-FI" sz="1900" dirty="0"/>
              <a:t>Inhimillinen pääoma (H) voidaan jakaa kahteen tekijään</a:t>
            </a:r>
            <a:r>
              <a:rPr lang="fi-FI" sz="2000" dirty="0"/>
              <a:t/>
            </a:r>
            <a:br>
              <a:rPr lang="fi-FI" sz="2000" dirty="0"/>
            </a:br>
            <a:r>
              <a:rPr lang="fi-FI" sz="900" dirty="0"/>
              <a:t>     </a:t>
            </a:r>
            <a:br>
              <a:rPr lang="fi-FI" sz="900" dirty="0"/>
            </a:br>
            <a:r>
              <a:rPr lang="fi-FI" sz="900" dirty="0"/>
              <a:t>            </a:t>
            </a:r>
            <a:r>
              <a:rPr lang="fi-FI" sz="2000" dirty="0"/>
              <a:t>H  =        (H/L)        *    L</a:t>
            </a:r>
          </a:p>
          <a:p>
            <a:pPr marL="0" indent="0">
              <a:buNone/>
            </a:pPr>
            <a:endParaRPr lang="fi-FI" sz="1800" dirty="0"/>
          </a:p>
          <a:p>
            <a:pPr marL="0" indent="0">
              <a:buNone/>
            </a:pPr>
            <a:r>
              <a:rPr lang="fi-FI" sz="1800" dirty="0"/>
              <a:t>         työpanoksen laatu     *   määrä</a:t>
            </a:r>
          </a:p>
          <a:p>
            <a:pPr marL="0" indent="0">
              <a:buNone/>
            </a:pPr>
            <a:r>
              <a:rPr lang="fi-FI" sz="1800" dirty="0"/>
              <a:t>        eli  </a:t>
            </a:r>
            <a:r>
              <a:rPr lang="fi-FI" sz="1700" dirty="0"/>
              <a:t>keskimääräinen	      eli tehdyt työtunnit</a:t>
            </a:r>
            <a:br>
              <a:rPr lang="fi-FI" sz="1700" dirty="0"/>
            </a:br>
            <a:r>
              <a:rPr lang="fi-FI" sz="1700" dirty="0"/>
              <a:t>         koulutus työpanoksessa</a:t>
            </a:r>
            <a:br>
              <a:rPr lang="fi-FI" sz="1700" dirty="0"/>
            </a:br>
            <a:endParaRPr lang="fi-FI" sz="1700" dirty="0"/>
          </a:p>
          <a:p>
            <a:pPr marL="0" indent="0">
              <a:buNone/>
            </a:pPr>
            <a:endParaRPr lang="fi-FI" sz="600" dirty="0"/>
          </a:p>
          <a:p>
            <a:pPr marL="0" indent="0">
              <a:buNone/>
            </a:pPr>
            <a:endParaRPr lang="fi-FI" sz="1800" i="1" dirty="0"/>
          </a:p>
        </p:txBody>
      </p:sp>
      <p:sp>
        <p:nvSpPr>
          <p:cNvPr id="5" name="Päivämäärän paikkamerkki 4">
            <a:extLst>
              <a:ext uri="{FF2B5EF4-FFF2-40B4-BE49-F238E27FC236}">
                <a16:creationId xmlns:a16="http://schemas.microsoft.com/office/drawing/2014/main" id="{F09F52DE-4925-43A2-833F-237C1EBCBBB7}"/>
              </a:ext>
            </a:extLst>
          </p:cNvPr>
          <p:cNvSpPr>
            <a:spLocks noGrp="1"/>
          </p:cNvSpPr>
          <p:nvPr>
            <p:ph type="dt" sz="half" idx="4294967295"/>
          </p:nvPr>
        </p:nvSpPr>
        <p:spPr bwMode="auto">
          <a:xfrm>
            <a:off x="180000" y="6433200"/>
            <a:ext cx="666544" cy="241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marL="0" algn="r" defTabSz="457200" rtl="0" eaLnBrk="1" latinLnBrk="0" hangingPunct="1">
              <a:defRPr sz="9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fi-FI" sz="900" b="1" i="0" u="none" strike="noStrike" kern="1200" cap="none" spc="0" normalizeH="0" baseline="0" noProof="0">
                <a:ln>
                  <a:noFill/>
                </a:ln>
                <a:solidFill>
                  <a:srgbClr val="002C5F"/>
                </a:solidFill>
                <a:effectLst/>
                <a:uLnTx/>
                <a:uFillTx/>
                <a:latin typeface="Calibri"/>
                <a:ea typeface="+mn-ea"/>
                <a:cs typeface="+mn-cs"/>
              </a:rPr>
              <a:t>6.4.2021</a:t>
            </a:r>
            <a:endParaRPr kumimoji="0" lang="fi-FI" sz="900" b="1" i="0" u="none" strike="noStrike" kern="1200" cap="none" spc="0" normalizeH="0" baseline="0" noProof="0" dirty="0">
              <a:ln>
                <a:noFill/>
              </a:ln>
              <a:solidFill>
                <a:srgbClr val="002C5F"/>
              </a:solidFill>
              <a:effectLst/>
              <a:uLnTx/>
              <a:uFillTx/>
              <a:latin typeface="Calibri"/>
              <a:ea typeface="+mn-ea"/>
              <a:cs typeface="+mn-cs"/>
            </a:endParaRPr>
          </a:p>
        </p:txBody>
      </p:sp>
      <p:sp>
        <p:nvSpPr>
          <p:cNvPr id="6" name="Dian numeron paikkamerkki 5">
            <a:extLst>
              <a:ext uri="{FF2B5EF4-FFF2-40B4-BE49-F238E27FC236}">
                <a16:creationId xmlns:a16="http://schemas.microsoft.com/office/drawing/2014/main" id="{419D3CFD-8D6C-4B7C-8D8A-0EA28AB3E7E1}"/>
              </a:ext>
            </a:extLst>
          </p:cNvPr>
          <p:cNvSpPr>
            <a:spLocks noGrp="1"/>
          </p:cNvSpPr>
          <p:nvPr>
            <p:ph type="sldNum" sz="quarter" idx="4294967295"/>
          </p:nvPr>
        </p:nvSpPr>
        <p:spPr>
          <a:xfrm>
            <a:off x="5745600" y="6433200"/>
            <a:ext cx="698400" cy="241200"/>
          </a:xfrm>
          <a:prstGeom prst="rect">
            <a:avLst/>
          </a:prstGeom>
        </p:spPr>
        <p:txBody>
          <a:bodyPr vert="horz" lIns="0" tIns="0" rIns="0" bIns="0" rtlCol="0" anchor="ctr" anchorCtr="0"/>
          <a:lstStyle>
            <a:defPPr>
              <a:defRPr lang="en-US"/>
            </a:defPPr>
            <a:lvl1pPr marL="0" algn="ctr" defTabSz="457200" rtl="0" eaLnBrk="1" latinLnBrk="0" hangingPunct="1">
              <a:defRPr sz="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471A5582-A9DA-4417-AD47-C383050DF7ED}" type="slidenum">
              <a:rPr kumimoji="0" lang="fi-FI" sz="800" b="0" i="0" u="none" strike="noStrike" kern="1200" cap="none" spc="0" normalizeH="0" baseline="0" noProof="0" smtClean="0">
                <a:ln>
                  <a:noFill/>
                </a:ln>
                <a:solidFill>
                  <a:srgbClr val="002C5F"/>
                </a:solidFill>
                <a:effectLst/>
                <a:uLnTx/>
                <a:uFillTx/>
                <a:latin typeface="Calibri"/>
                <a:ea typeface="+mn-ea"/>
                <a:cs typeface="+mn-cs"/>
              </a:rPr>
              <a:pPr marL="0" marR="0" lvl="0" indent="0" algn="ctr" defTabSz="457200" rtl="0" eaLnBrk="1" fontAlgn="base" latinLnBrk="0" hangingPunct="1">
                <a:lnSpc>
                  <a:spcPct val="100000"/>
                </a:lnSpc>
                <a:spcBef>
                  <a:spcPct val="0"/>
                </a:spcBef>
                <a:spcAft>
                  <a:spcPct val="0"/>
                </a:spcAft>
                <a:buClrTx/>
                <a:buSzTx/>
                <a:buFontTx/>
                <a:buNone/>
                <a:tabLst/>
                <a:defRPr/>
              </a:pPr>
              <a:t>31</a:t>
            </a:fld>
            <a:endParaRPr kumimoji="0" lang="fi-FI" sz="800" b="0" i="0" u="none" strike="noStrike" kern="1200" cap="none" spc="0" normalizeH="0" baseline="0" noProof="0">
              <a:ln>
                <a:noFill/>
              </a:ln>
              <a:solidFill>
                <a:srgbClr val="002C5F"/>
              </a:solidFill>
              <a:effectLst/>
              <a:uLnTx/>
              <a:uFillTx/>
              <a:latin typeface="Calibri"/>
              <a:ea typeface="+mn-ea"/>
              <a:cs typeface="+mn-cs"/>
            </a:endParaRPr>
          </a:p>
        </p:txBody>
      </p:sp>
      <p:sp>
        <p:nvSpPr>
          <p:cNvPr id="10" name="Oikea aaltosulje 9">
            <a:extLst>
              <a:ext uri="{FF2B5EF4-FFF2-40B4-BE49-F238E27FC236}">
                <a16:creationId xmlns:a16="http://schemas.microsoft.com/office/drawing/2014/main" id="{7897550F-0AA8-4144-949A-302E14F0C1F5}"/>
              </a:ext>
            </a:extLst>
          </p:cNvPr>
          <p:cNvSpPr/>
          <p:nvPr/>
        </p:nvSpPr>
        <p:spPr>
          <a:xfrm rot="5400000">
            <a:off x="8107705" y="2990199"/>
            <a:ext cx="278782" cy="6244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Calibri"/>
              <a:ea typeface="+mn-ea"/>
              <a:cs typeface="+mn-cs"/>
            </a:endParaRPr>
          </a:p>
        </p:txBody>
      </p:sp>
      <p:sp>
        <p:nvSpPr>
          <p:cNvPr id="11" name="Oikea aaltosulje 10">
            <a:extLst>
              <a:ext uri="{FF2B5EF4-FFF2-40B4-BE49-F238E27FC236}">
                <a16:creationId xmlns:a16="http://schemas.microsoft.com/office/drawing/2014/main" id="{98DFDE28-BC45-4FE3-B041-F7A079EAB1D7}"/>
              </a:ext>
            </a:extLst>
          </p:cNvPr>
          <p:cNvSpPr/>
          <p:nvPr/>
        </p:nvSpPr>
        <p:spPr>
          <a:xfrm rot="5400000">
            <a:off x="9287955" y="3071473"/>
            <a:ext cx="278782" cy="4362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Calibri"/>
              <a:ea typeface="+mn-ea"/>
              <a:cs typeface="+mn-cs"/>
            </a:endParaRPr>
          </a:p>
        </p:txBody>
      </p:sp>
      <p:sp>
        <p:nvSpPr>
          <p:cNvPr id="30" name="Tekstiruutu 29">
            <a:extLst>
              <a:ext uri="{FF2B5EF4-FFF2-40B4-BE49-F238E27FC236}">
                <a16:creationId xmlns:a16="http://schemas.microsoft.com/office/drawing/2014/main" id="{07AECD6C-5C78-4AE2-BC09-CB05E48366D6}"/>
              </a:ext>
            </a:extLst>
          </p:cNvPr>
          <p:cNvSpPr txBox="1"/>
          <p:nvPr/>
        </p:nvSpPr>
        <p:spPr>
          <a:xfrm>
            <a:off x="0" y="6285974"/>
            <a:ext cx="1791086" cy="535651"/>
          </a:xfrm>
          <a:prstGeom prst="rect">
            <a:avLst/>
          </a:prstGeom>
          <a:solidFill>
            <a:schemeClr val="bg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srgbClr val="000000"/>
              </a:solidFill>
              <a:effectLst/>
              <a:uLnTx/>
              <a:uFillTx/>
              <a:latin typeface="Calibri" pitchFamily="34" charset="0"/>
              <a:ea typeface="Geneva" pitchFamily="124" charset="-128"/>
              <a:cs typeface="+mn-cs"/>
            </a:endParaRPr>
          </a:p>
        </p:txBody>
      </p:sp>
      <p:pic>
        <p:nvPicPr>
          <p:cNvPr id="12" name="Kuva 11" descr="Kuvio esittää Suomessa vuodesta 1934 vuoteen 2019 ylöspäin kaareutuvaa inhimillisen pääoman kuvaajaa. Tämä koostuu niin ikään ylöspäin kaareutuvasta työvoiman  keskimääräisestä koulutusasteesta ja vain suoraan kasvavasta työpanoksen määrästä.">
            <a:extLst>
              <a:ext uri="{FF2B5EF4-FFF2-40B4-BE49-F238E27FC236}">
                <a16:creationId xmlns:a16="http://schemas.microsoft.com/office/drawing/2014/main" id="{B8C52256-0864-4585-AECA-1B4160349F29}"/>
              </a:ext>
            </a:extLst>
          </p:cNvPr>
          <p:cNvPicPr>
            <a:picLocks noChangeAspect="1"/>
          </p:cNvPicPr>
          <p:nvPr/>
        </p:nvPicPr>
        <p:blipFill>
          <a:blip r:embed="rId3"/>
          <a:srcRect/>
          <a:stretch/>
        </p:blipFill>
        <p:spPr>
          <a:xfrm>
            <a:off x="159835" y="1470342"/>
            <a:ext cx="6219512" cy="4061827"/>
          </a:xfrm>
          <a:prstGeom prst="rect">
            <a:avLst/>
          </a:prstGeom>
        </p:spPr>
      </p:pic>
    </p:spTree>
    <p:extLst>
      <p:ext uri="{BB962C8B-B14F-4D97-AF65-F5344CB8AC3E}">
        <p14:creationId xmlns:p14="http://schemas.microsoft.com/office/powerpoint/2010/main" val="1244912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EA3743-32B2-48D6-940E-AA46112EAB01}"/>
              </a:ext>
            </a:extLst>
          </p:cNvPr>
          <p:cNvSpPr>
            <a:spLocks noGrp="1"/>
          </p:cNvSpPr>
          <p:nvPr>
            <p:ph type="title"/>
          </p:nvPr>
        </p:nvSpPr>
        <p:spPr/>
        <p:txBody>
          <a:bodyPr/>
          <a:lstStyle/>
          <a:p>
            <a:r>
              <a:rPr lang="fi-FI" sz="3200" dirty="0"/>
              <a:t>Arvio: inhimillisen pääoman kehitys kääntymässä laskuun 2040-2070, ellei asiaan puututa – </a:t>
            </a:r>
            <a:r>
              <a:rPr lang="fi-FI" sz="3200" dirty="0">
                <a:solidFill>
                  <a:srgbClr val="7030A0"/>
                </a:solidFill>
              </a:rPr>
              <a:t>siksi tämä ohjelma on hyvä!</a:t>
            </a:r>
          </a:p>
        </p:txBody>
      </p:sp>
      <p:pic>
        <p:nvPicPr>
          <p:cNvPr id="4" name="Content Placeholder 6">
            <a:extLst>
              <a:ext uri="{FF2B5EF4-FFF2-40B4-BE49-F238E27FC236}">
                <a16:creationId xmlns:a16="http://schemas.microsoft.com/office/drawing/2014/main" id="{9D3780D9-5BC5-4BDC-9139-B2A2EFFD5C42}"/>
              </a:ext>
            </a:extLst>
          </p:cNvPr>
          <p:cNvPicPr>
            <a:picLocks noGrp="1" noChangeAspect="1"/>
          </p:cNvPicPr>
          <p:nvPr>
            <p:ph idx="1"/>
          </p:nvPr>
        </p:nvPicPr>
        <p:blipFill>
          <a:blip r:embed="rId3"/>
          <a:srcRect/>
          <a:stretch/>
        </p:blipFill>
        <p:spPr>
          <a:xfrm>
            <a:off x="2258291" y="1417637"/>
            <a:ext cx="7398327" cy="4831687"/>
          </a:xfrm>
        </p:spPr>
      </p:pic>
    </p:spTree>
    <p:extLst>
      <p:ext uri="{BB962C8B-B14F-4D97-AF65-F5344CB8AC3E}">
        <p14:creationId xmlns:p14="http://schemas.microsoft.com/office/powerpoint/2010/main" val="3187361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C64EEA-E10B-407C-B5D6-097017C18C2C}"/>
              </a:ext>
            </a:extLst>
          </p:cNvPr>
          <p:cNvSpPr>
            <a:spLocks noGrp="1"/>
          </p:cNvSpPr>
          <p:nvPr>
            <p:ph type="title"/>
          </p:nvPr>
        </p:nvSpPr>
        <p:spPr>
          <a:xfrm>
            <a:off x="597929" y="0"/>
            <a:ext cx="10993741" cy="1325563"/>
          </a:xfrm>
        </p:spPr>
        <p:txBody>
          <a:bodyPr>
            <a:normAutofit fontScale="90000"/>
          </a:bodyPr>
          <a:lstStyle/>
          <a:p>
            <a:r>
              <a:rPr lang="fi-FI" sz="3200" dirty="0"/>
              <a:t>Keskustelumuistio: Jatkuvan oppimisen mahdollisuuksien kehittäminen koulutusjärjestelmässä - Joitakin kommentteja</a:t>
            </a:r>
            <a:r>
              <a:rPr lang="fi-FI" dirty="0"/>
              <a:t>			</a:t>
            </a:r>
          </a:p>
        </p:txBody>
      </p:sp>
      <p:sp>
        <p:nvSpPr>
          <p:cNvPr id="3" name="Sisällön paikkamerkki 2">
            <a:extLst>
              <a:ext uri="{FF2B5EF4-FFF2-40B4-BE49-F238E27FC236}">
                <a16:creationId xmlns:a16="http://schemas.microsoft.com/office/drawing/2014/main" id="{1CBB44CA-D6D3-4A0A-BC05-37CD64E1E4A3}"/>
              </a:ext>
            </a:extLst>
          </p:cNvPr>
          <p:cNvSpPr>
            <a:spLocks noGrp="1"/>
          </p:cNvSpPr>
          <p:nvPr>
            <p:ph idx="1"/>
          </p:nvPr>
        </p:nvSpPr>
        <p:spPr>
          <a:xfrm>
            <a:off x="744096" y="1828800"/>
            <a:ext cx="10339540" cy="4073237"/>
          </a:xfrm>
        </p:spPr>
        <p:txBody>
          <a:bodyPr>
            <a:normAutofit/>
          </a:bodyPr>
          <a:lstStyle/>
          <a:p>
            <a:pPr>
              <a:lnSpc>
                <a:spcPct val="120000"/>
              </a:lnSpc>
            </a:pPr>
            <a:r>
              <a:rPr lang="fi-FI" sz="2400" dirty="0"/>
              <a:t>On </a:t>
            </a:r>
            <a:r>
              <a:rPr lang="fi-FI" sz="2400" dirty="0">
                <a:solidFill>
                  <a:srgbClr val="7030A0"/>
                </a:solidFill>
              </a:rPr>
              <a:t>vaikuttavaa ja vakuuttavaa</a:t>
            </a:r>
            <a:r>
              <a:rPr lang="fi-FI" sz="2400" dirty="0"/>
              <a:t>, että koulutuksen suunnittelu- ja toteutuskoneisto on tarttunut heti toimeen ja että jatkuvan oppimisen ohjelma on jo pitkällä valmistelussa.</a:t>
            </a:r>
          </a:p>
          <a:p>
            <a:pPr>
              <a:lnSpc>
                <a:spcPct val="120000"/>
              </a:lnSpc>
            </a:pPr>
            <a:endParaRPr lang="fi-FI" sz="2400" dirty="0"/>
          </a:p>
          <a:p>
            <a:pPr lvl="2">
              <a:lnSpc>
                <a:spcPct val="120000"/>
              </a:lnSpc>
            </a:pPr>
            <a:r>
              <a:rPr lang="fi-FI" dirty="0"/>
              <a:t>Suomessa on aiemminkin kyetty laadukkaisiin, järjestelmällisiin ja kauaskantoisiin uudistuksiin, kuten peruskoulu-uudistukseen</a:t>
            </a:r>
          </a:p>
          <a:p>
            <a:pPr lvl="2">
              <a:lnSpc>
                <a:spcPct val="120000"/>
              </a:lnSpc>
            </a:pPr>
            <a:r>
              <a:rPr lang="fi-FI" dirty="0">
                <a:solidFill>
                  <a:srgbClr val="7030A0"/>
                </a:solidFill>
              </a:rPr>
              <a:t>Täysi tuki tälle yhteiskuntamme kannalta erittäin merkittävälle työlle</a:t>
            </a:r>
            <a:r>
              <a:rPr lang="fi-FI" dirty="0"/>
              <a:t>!</a:t>
            </a:r>
            <a:r>
              <a:rPr lang="fi-FI" sz="2800" dirty="0"/>
              <a:t> </a:t>
            </a:r>
          </a:p>
        </p:txBody>
      </p:sp>
      <p:sp>
        <p:nvSpPr>
          <p:cNvPr id="4" name="Päivämäärän paikkamerkki 3">
            <a:extLst>
              <a:ext uri="{FF2B5EF4-FFF2-40B4-BE49-F238E27FC236}">
                <a16:creationId xmlns:a16="http://schemas.microsoft.com/office/drawing/2014/main" id="{B386CF15-2D34-43FD-B289-463F018FF751}"/>
              </a:ext>
            </a:extLst>
          </p:cNvPr>
          <p:cNvSpPr>
            <a:spLocks noGrp="1"/>
          </p:cNvSpPr>
          <p:nvPr>
            <p:ph type="dt" sz="half" idx="4294967295"/>
          </p:nvPr>
        </p:nvSpPr>
        <p:spPr bwMode="auto">
          <a:xfrm>
            <a:off x="180000" y="6433200"/>
            <a:ext cx="666544" cy="241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marL="0" algn="r" defTabSz="457200" rtl="0" eaLnBrk="1" latinLnBrk="0" hangingPunct="1">
              <a:defRPr sz="9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fi-FI" sz="900" b="1" i="0" u="none" strike="noStrike" kern="1200" cap="none" spc="0" normalizeH="0" baseline="0" noProof="0">
                <a:ln>
                  <a:noFill/>
                </a:ln>
                <a:solidFill>
                  <a:srgbClr val="002C5F"/>
                </a:solidFill>
                <a:effectLst/>
                <a:uLnTx/>
                <a:uFillTx/>
                <a:latin typeface="Calibri"/>
                <a:ea typeface="+mn-ea"/>
                <a:cs typeface="+mn-cs"/>
              </a:rPr>
              <a:t>6.4.2021</a:t>
            </a:r>
            <a:endParaRPr kumimoji="0" lang="fi-FI" sz="900" b="1" i="0" u="none" strike="noStrike" kern="1200" cap="none" spc="0" normalizeH="0" baseline="0" noProof="0" dirty="0">
              <a:ln>
                <a:noFill/>
              </a:ln>
              <a:solidFill>
                <a:srgbClr val="002C5F"/>
              </a:solidFill>
              <a:effectLst/>
              <a:uLnTx/>
              <a:uFillTx/>
              <a:latin typeface="Calibri"/>
              <a:ea typeface="+mn-ea"/>
              <a:cs typeface="+mn-cs"/>
            </a:endParaRPr>
          </a:p>
        </p:txBody>
      </p:sp>
      <p:sp>
        <p:nvSpPr>
          <p:cNvPr id="5" name="Dian numeron paikkamerkki 4">
            <a:extLst>
              <a:ext uri="{FF2B5EF4-FFF2-40B4-BE49-F238E27FC236}">
                <a16:creationId xmlns:a16="http://schemas.microsoft.com/office/drawing/2014/main" id="{2F792F51-B973-4617-90FE-D00886610CD0}"/>
              </a:ext>
            </a:extLst>
          </p:cNvPr>
          <p:cNvSpPr>
            <a:spLocks noGrp="1"/>
          </p:cNvSpPr>
          <p:nvPr>
            <p:ph type="sldNum" sz="quarter" idx="4294967295"/>
          </p:nvPr>
        </p:nvSpPr>
        <p:spPr>
          <a:xfrm>
            <a:off x="5745600" y="6433200"/>
            <a:ext cx="698400" cy="241200"/>
          </a:xfrm>
          <a:prstGeom prst="rect">
            <a:avLst/>
          </a:prstGeom>
        </p:spPr>
        <p:txBody>
          <a:bodyPr vert="horz" lIns="0" tIns="0" rIns="0" bIns="0" rtlCol="0" anchor="ctr" anchorCtr="0"/>
          <a:lstStyle>
            <a:defPPr>
              <a:defRPr lang="en-US"/>
            </a:defPPr>
            <a:lvl1pPr marL="0" algn="ctr" defTabSz="457200" rtl="0" eaLnBrk="1" latinLnBrk="0" hangingPunct="1">
              <a:defRPr sz="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471A5582-A9DA-4417-AD47-C383050DF7ED}" type="slidenum">
              <a:rPr kumimoji="0" lang="fi-FI" sz="800" b="0" i="0" u="none" strike="noStrike" kern="1200" cap="none" spc="0" normalizeH="0" baseline="0" noProof="0" smtClean="0">
                <a:ln>
                  <a:noFill/>
                </a:ln>
                <a:solidFill>
                  <a:srgbClr val="002C5F"/>
                </a:solidFill>
                <a:effectLst/>
                <a:uLnTx/>
                <a:uFillTx/>
                <a:latin typeface="Calibri"/>
                <a:ea typeface="+mn-ea"/>
                <a:cs typeface="+mn-cs"/>
              </a:rPr>
              <a:pPr marL="0" marR="0" lvl="0" indent="0" algn="ctr" defTabSz="457200" rtl="0" eaLnBrk="1" fontAlgn="base" latinLnBrk="0" hangingPunct="1">
                <a:lnSpc>
                  <a:spcPct val="100000"/>
                </a:lnSpc>
                <a:spcBef>
                  <a:spcPct val="0"/>
                </a:spcBef>
                <a:spcAft>
                  <a:spcPct val="0"/>
                </a:spcAft>
                <a:buClrTx/>
                <a:buSzTx/>
                <a:buFontTx/>
                <a:buNone/>
                <a:tabLst/>
                <a:defRPr/>
              </a:pPr>
              <a:t>33</a:t>
            </a:fld>
            <a:endParaRPr kumimoji="0" lang="fi-FI" sz="800" b="0" i="0" u="none" strike="noStrike" kern="1200" cap="none" spc="0" normalizeH="0" baseline="0" noProof="0">
              <a:ln>
                <a:noFill/>
              </a:ln>
              <a:solidFill>
                <a:srgbClr val="002C5F"/>
              </a:solidFill>
              <a:effectLst/>
              <a:uLnTx/>
              <a:uFillTx/>
              <a:latin typeface="Calibri"/>
              <a:ea typeface="+mn-ea"/>
              <a:cs typeface="+mn-cs"/>
            </a:endParaRPr>
          </a:p>
        </p:txBody>
      </p:sp>
      <p:sp>
        <p:nvSpPr>
          <p:cNvPr id="6" name="Tekstiruutu 5">
            <a:extLst>
              <a:ext uri="{FF2B5EF4-FFF2-40B4-BE49-F238E27FC236}">
                <a16:creationId xmlns:a16="http://schemas.microsoft.com/office/drawing/2014/main" id="{08D7CE3A-B7E8-4466-968E-145E889A6C0B}"/>
              </a:ext>
            </a:extLst>
          </p:cNvPr>
          <p:cNvSpPr txBox="1"/>
          <p:nvPr/>
        </p:nvSpPr>
        <p:spPr>
          <a:xfrm>
            <a:off x="180000" y="6477465"/>
            <a:ext cx="1611086" cy="389713"/>
          </a:xfrm>
          <a:prstGeom prst="rect">
            <a:avLst/>
          </a:prstGeom>
          <a:solidFill>
            <a:schemeClr val="bg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srgbClr val="000000"/>
              </a:solidFill>
              <a:effectLst/>
              <a:uLnTx/>
              <a:uFillTx/>
              <a:latin typeface="Calibri" pitchFamily="34" charset="0"/>
              <a:ea typeface="Geneva" pitchFamily="124" charset="-128"/>
              <a:cs typeface="+mn-cs"/>
            </a:endParaRPr>
          </a:p>
        </p:txBody>
      </p:sp>
    </p:spTree>
    <p:extLst>
      <p:ext uri="{BB962C8B-B14F-4D97-AF65-F5344CB8AC3E}">
        <p14:creationId xmlns:p14="http://schemas.microsoft.com/office/powerpoint/2010/main" val="1034442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CBB44CA-D6D3-4A0A-BC05-37CD64E1E4A3}"/>
              </a:ext>
            </a:extLst>
          </p:cNvPr>
          <p:cNvSpPr>
            <a:spLocks noGrp="1"/>
          </p:cNvSpPr>
          <p:nvPr>
            <p:ph idx="1"/>
          </p:nvPr>
        </p:nvSpPr>
        <p:spPr>
          <a:xfrm>
            <a:off x="671013" y="1421085"/>
            <a:ext cx="10847574" cy="4752110"/>
          </a:xfrm>
        </p:spPr>
        <p:txBody>
          <a:bodyPr>
            <a:normAutofit fontScale="77500" lnSpcReduction="20000"/>
          </a:bodyPr>
          <a:lstStyle/>
          <a:p>
            <a:pPr>
              <a:lnSpc>
                <a:spcPct val="120000"/>
              </a:lnSpc>
              <a:spcBef>
                <a:spcPts val="1800"/>
              </a:spcBef>
            </a:pPr>
            <a:r>
              <a:rPr lang="fi-FI" sz="3000" dirty="0"/>
              <a:t>Edessä ovat hyvin suuret haasteet ja niistä selviämiseksi teknologinen kehitys on murrosvaiheessa suuressa osassa yhteiskuntaa</a:t>
            </a:r>
          </a:p>
          <a:p>
            <a:pPr lvl="1">
              <a:lnSpc>
                <a:spcPct val="120000"/>
              </a:lnSpc>
              <a:spcBef>
                <a:spcPts val="1800"/>
              </a:spcBef>
            </a:pPr>
            <a:r>
              <a:rPr lang="fi-FI" dirty="0"/>
              <a:t>Energian tuotanto muutettava, teollisen tuotannon energian käytön muututtava, kuljetuksen ja liikenteen on muututtava, asumisen on muututtava … </a:t>
            </a:r>
            <a:r>
              <a:rPr lang="fi-FI" dirty="0">
                <a:sym typeface="Wingdings" panose="05000000000000000000" pitchFamily="2" charset="2"/>
              </a:rPr>
              <a:t></a:t>
            </a:r>
            <a:r>
              <a:rPr lang="fi-FI" dirty="0"/>
              <a:t> </a:t>
            </a:r>
            <a:r>
              <a:rPr lang="fi-FI" b="1" i="1" dirty="0"/>
              <a:t>ympäristöystävälliseksi </a:t>
            </a:r>
            <a:r>
              <a:rPr lang="fi-FI" b="1" i="1" dirty="0">
                <a:sym typeface="Wingdings" panose="05000000000000000000" pitchFamily="2" charset="2"/>
              </a:rPr>
              <a:t> lopulta vetytalous hiilen sijaan?</a:t>
            </a:r>
          </a:p>
          <a:p>
            <a:pPr lvl="1">
              <a:lnSpc>
                <a:spcPct val="120000"/>
              </a:lnSpc>
              <a:spcBef>
                <a:spcPts val="1800"/>
              </a:spcBef>
            </a:pPr>
            <a:r>
              <a:rPr lang="fi-FI" b="1" dirty="0"/>
              <a:t>Digitalisoituminen</a:t>
            </a:r>
            <a:r>
              <a:rPr lang="fi-FI" dirty="0"/>
              <a:t> jokaisella yhteiskunnan lohkolla ja tuotannon toimialalla</a:t>
            </a:r>
            <a:endParaRPr lang="fi-FI" b="1" dirty="0"/>
          </a:p>
          <a:p>
            <a:pPr>
              <a:lnSpc>
                <a:spcPct val="120000"/>
              </a:lnSpc>
              <a:spcBef>
                <a:spcPts val="1800"/>
              </a:spcBef>
            </a:pPr>
            <a:r>
              <a:rPr lang="fi-FI" sz="2600" dirty="0"/>
              <a:t>Raportti itse toteaa (s. 3):</a:t>
            </a:r>
          </a:p>
          <a:p>
            <a:pPr lvl="1">
              <a:lnSpc>
                <a:spcPct val="120000"/>
              </a:lnSpc>
              <a:spcBef>
                <a:spcPts val="1800"/>
              </a:spcBef>
            </a:pPr>
            <a:r>
              <a:rPr lang="fi-FI" sz="2300" dirty="0"/>
              <a:t>Teknologian kehitys hävittää vanhoja tehtäviä ja ammatteja. Eniten muuttuvat ja vähenevät lyhyempää koulutusta edellyttävät työt. Samalla syntyy uutta työtä, joka ennakointitietojen mukaan edellyttää </a:t>
            </a:r>
            <a:r>
              <a:rPr lang="fi-FI" sz="2300" u="sng" dirty="0"/>
              <a:t>valtaosin korkea-astetasoista</a:t>
            </a:r>
            <a:r>
              <a:rPr lang="fi-FI" sz="2300" dirty="0"/>
              <a:t> osaamista </a:t>
            </a:r>
            <a:r>
              <a:rPr lang="fi-FI" sz="2300" b="1" dirty="0">
                <a:sym typeface="Wingdings" panose="05000000000000000000" pitchFamily="2" charset="2"/>
              </a:rPr>
              <a:t> onnistuuko tämä riittävästi, kun jatkuva kouluttautuminen taitaa 2000-luvulla olla painottunut ammatti- ja erikoisammattitutkintoihin? </a:t>
            </a:r>
            <a:r>
              <a:rPr lang="fi-FI" sz="2300" dirty="0">
                <a:sym typeface="Wingdings" panose="05000000000000000000" pitchFamily="2" charset="2"/>
              </a:rPr>
              <a:t>(Toki kaikkea jatkuvaa oppimista tarvitaan.)</a:t>
            </a:r>
            <a:endParaRPr lang="fi-FI" sz="2300" dirty="0"/>
          </a:p>
        </p:txBody>
      </p:sp>
      <p:sp>
        <p:nvSpPr>
          <p:cNvPr id="4" name="Päivämäärän paikkamerkki 3">
            <a:extLst>
              <a:ext uri="{FF2B5EF4-FFF2-40B4-BE49-F238E27FC236}">
                <a16:creationId xmlns:a16="http://schemas.microsoft.com/office/drawing/2014/main" id="{B386CF15-2D34-43FD-B289-463F018FF751}"/>
              </a:ext>
            </a:extLst>
          </p:cNvPr>
          <p:cNvSpPr>
            <a:spLocks noGrp="1"/>
          </p:cNvSpPr>
          <p:nvPr>
            <p:ph type="dt" sz="half" idx="4294967295"/>
          </p:nvPr>
        </p:nvSpPr>
        <p:spPr bwMode="auto">
          <a:xfrm>
            <a:off x="180000" y="6433200"/>
            <a:ext cx="666544" cy="241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marL="0" algn="r" defTabSz="457200" rtl="0" eaLnBrk="1" latinLnBrk="0" hangingPunct="1">
              <a:defRPr sz="9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fi-FI" sz="900" b="1" i="0" u="none" strike="noStrike" kern="1200" cap="none" spc="0" normalizeH="0" baseline="0" noProof="0">
                <a:ln>
                  <a:noFill/>
                </a:ln>
                <a:solidFill>
                  <a:srgbClr val="002C5F"/>
                </a:solidFill>
                <a:effectLst/>
                <a:uLnTx/>
                <a:uFillTx/>
                <a:latin typeface="Calibri"/>
                <a:ea typeface="+mn-ea"/>
                <a:cs typeface="+mn-cs"/>
              </a:rPr>
              <a:t>6.4.2021</a:t>
            </a:r>
            <a:endParaRPr kumimoji="0" lang="fi-FI" sz="900" b="1" i="0" u="none" strike="noStrike" kern="1200" cap="none" spc="0" normalizeH="0" baseline="0" noProof="0" dirty="0">
              <a:ln>
                <a:noFill/>
              </a:ln>
              <a:solidFill>
                <a:srgbClr val="002C5F"/>
              </a:solidFill>
              <a:effectLst/>
              <a:uLnTx/>
              <a:uFillTx/>
              <a:latin typeface="Calibri"/>
              <a:ea typeface="+mn-ea"/>
              <a:cs typeface="+mn-cs"/>
            </a:endParaRPr>
          </a:p>
        </p:txBody>
      </p:sp>
      <p:sp>
        <p:nvSpPr>
          <p:cNvPr id="5" name="Dian numeron paikkamerkki 4">
            <a:extLst>
              <a:ext uri="{FF2B5EF4-FFF2-40B4-BE49-F238E27FC236}">
                <a16:creationId xmlns:a16="http://schemas.microsoft.com/office/drawing/2014/main" id="{2F792F51-B973-4617-90FE-D00886610CD0}"/>
              </a:ext>
            </a:extLst>
          </p:cNvPr>
          <p:cNvSpPr>
            <a:spLocks noGrp="1"/>
          </p:cNvSpPr>
          <p:nvPr>
            <p:ph type="sldNum" sz="quarter" idx="4294967295"/>
          </p:nvPr>
        </p:nvSpPr>
        <p:spPr>
          <a:xfrm>
            <a:off x="5745600" y="6433200"/>
            <a:ext cx="698400" cy="241200"/>
          </a:xfrm>
          <a:prstGeom prst="rect">
            <a:avLst/>
          </a:prstGeom>
        </p:spPr>
        <p:txBody>
          <a:bodyPr vert="horz" lIns="0" tIns="0" rIns="0" bIns="0" rtlCol="0" anchor="ctr" anchorCtr="0"/>
          <a:lstStyle>
            <a:defPPr>
              <a:defRPr lang="en-US"/>
            </a:defPPr>
            <a:lvl1pPr marL="0" algn="ctr" defTabSz="457200" rtl="0" eaLnBrk="1" latinLnBrk="0" hangingPunct="1">
              <a:defRPr sz="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471A5582-A9DA-4417-AD47-C383050DF7ED}" type="slidenum">
              <a:rPr kumimoji="0" lang="fi-FI" sz="800" b="0" i="0" u="none" strike="noStrike" kern="1200" cap="none" spc="0" normalizeH="0" baseline="0" noProof="0" smtClean="0">
                <a:ln>
                  <a:noFill/>
                </a:ln>
                <a:solidFill>
                  <a:srgbClr val="002C5F"/>
                </a:solidFill>
                <a:effectLst/>
                <a:uLnTx/>
                <a:uFillTx/>
                <a:latin typeface="Calibri"/>
                <a:ea typeface="+mn-ea"/>
                <a:cs typeface="+mn-cs"/>
              </a:rPr>
              <a:pPr marL="0" marR="0" lvl="0" indent="0" algn="ctr" defTabSz="457200" rtl="0" eaLnBrk="1" fontAlgn="base" latinLnBrk="0" hangingPunct="1">
                <a:lnSpc>
                  <a:spcPct val="100000"/>
                </a:lnSpc>
                <a:spcBef>
                  <a:spcPct val="0"/>
                </a:spcBef>
                <a:spcAft>
                  <a:spcPct val="0"/>
                </a:spcAft>
                <a:buClrTx/>
                <a:buSzTx/>
                <a:buFontTx/>
                <a:buNone/>
                <a:tabLst/>
                <a:defRPr/>
              </a:pPr>
              <a:t>34</a:t>
            </a:fld>
            <a:endParaRPr kumimoji="0" lang="fi-FI" sz="800" b="0" i="0" u="none" strike="noStrike" kern="1200" cap="none" spc="0" normalizeH="0" baseline="0" noProof="0">
              <a:ln>
                <a:noFill/>
              </a:ln>
              <a:solidFill>
                <a:srgbClr val="002C5F"/>
              </a:solidFill>
              <a:effectLst/>
              <a:uLnTx/>
              <a:uFillTx/>
              <a:latin typeface="Calibri"/>
              <a:ea typeface="+mn-ea"/>
              <a:cs typeface="+mn-cs"/>
            </a:endParaRPr>
          </a:p>
        </p:txBody>
      </p:sp>
      <p:sp>
        <p:nvSpPr>
          <p:cNvPr id="6" name="Tekstiruutu 5">
            <a:extLst>
              <a:ext uri="{FF2B5EF4-FFF2-40B4-BE49-F238E27FC236}">
                <a16:creationId xmlns:a16="http://schemas.microsoft.com/office/drawing/2014/main" id="{08D7CE3A-B7E8-4466-968E-145E889A6C0B}"/>
              </a:ext>
            </a:extLst>
          </p:cNvPr>
          <p:cNvSpPr txBox="1"/>
          <p:nvPr/>
        </p:nvSpPr>
        <p:spPr>
          <a:xfrm>
            <a:off x="180000" y="6477465"/>
            <a:ext cx="1611086" cy="389713"/>
          </a:xfrm>
          <a:prstGeom prst="rect">
            <a:avLst/>
          </a:prstGeom>
          <a:solidFill>
            <a:schemeClr val="bg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srgbClr val="000000"/>
              </a:solidFill>
              <a:effectLst/>
              <a:uLnTx/>
              <a:uFillTx/>
              <a:latin typeface="Calibri" pitchFamily="34" charset="0"/>
              <a:ea typeface="Geneva" pitchFamily="124" charset="-128"/>
              <a:cs typeface="+mn-cs"/>
            </a:endParaRPr>
          </a:p>
        </p:txBody>
      </p:sp>
      <p:sp>
        <p:nvSpPr>
          <p:cNvPr id="8" name="Otsikko 1">
            <a:extLst>
              <a:ext uri="{FF2B5EF4-FFF2-40B4-BE49-F238E27FC236}">
                <a16:creationId xmlns:a16="http://schemas.microsoft.com/office/drawing/2014/main" id="{4EBD6E49-5F6E-4BAC-888D-6BFEAD2BF78F}"/>
              </a:ext>
            </a:extLst>
          </p:cNvPr>
          <p:cNvSpPr>
            <a:spLocks noGrp="1"/>
          </p:cNvSpPr>
          <p:nvPr>
            <p:ph type="title"/>
          </p:nvPr>
        </p:nvSpPr>
        <p:spPr>
          <a:xfrm>
            <a:off x="475104" y="6927"/>
            <a:ext cx="10972800" cy="1143000"/>
          </a:xfrm>
        </p:spPr>
        <p:txBody>
          <a:bodyPr>
            <a:normAutofit fontScale="90000"/>
          </a:bodyPr>
          <a:lstStyle/>
          <a:p>
            <a:r>
              <a:rPr lang="fi-FI" sz="3200" dirty="0"/>
              <a:t>Keskustelumuistio: Jatkuvan oppimisen mahdollisuuksien kehittäminen koulutusjärjestelmässä - Joitakin kommentteja</a:t>
            </a:r>
            <a:r>
              <a:rPr lang="fi-FI" dirty="0"/>
              <a:t>			</a:t>
            </a:r>
          </a:p>
        </p:txBody>
      </p:sp>
    </p:spTree>
    <p:extLst>
      <p:ext uri="{BB962C8B-B14F-4D97-AF65-F5344CB8AC3E}">
        <p14:creationId xmlns:p14="http://schemas.microsoft.com/office/powerpoint/2010/main" val="3541984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CBB44CA-D6D3-4A0A-BC05-37CD64E1E4A3}"/>
              </a:ext>
            </a:extLst>
          </p:cNvPr>
          <p:cNvSpPr>
            <a:spLocks noGrp="1"/>
          </p:cNvSpPr>
          <p:nvPr>
            <p:ph idx="1"/>
          </p:nvPr>
        </p:nvSpPr>
        <p:spPr>
          <a:xfrm>
            <a:off x="831154" y="1147847"/>
            <a:ext cx="10847574" cy="5524474"/>
          </a:xfrm>
        </p:spPr>
        <p:txBody>
          <a:bodyPr>
            <a:normAutofit fontScale="70000" lnSpcReduction="20000"/>
          </a:bodyPr>
          <a:lstStyle/>
          <a:p>
            <a:pPr>
              <a:lnSpc>
                <a:spcPct val="120000"/>
              </a:lnSpc>
              <a:spcBef>
                <a:spcPts val="1800"/>
              </a:spcBef>
            </a:pPr>
            <a:r>
              <a:rPr lang="fi-FI" sz="3000" dirty="0">
                <a:solidFill>
                  <a:srgbClr val="7030A0"/>
                </a:solidFill>
              </a:rPr>
              <a:t>Kouluttautuminen kunniaan</a:t>
            </a:r>
            <a:r>
              <a:rPr lang="fi-FI" sz="3000" dirty="0"/>
              <a:t>, jokainen voisi pyrkiä omalle korkeimmalle tasolleen</a:t>
            </a:r>
          </a:p>
          <a:p>
            <a:pPr lvl="1">
              <a:lnSpc>
                <a:spcPct val="120000"/>
              </a:lnSpc>
              <a:spcBef>
                <a:spcPts val="1800"/>
              </a:spcBef>
            </a:pPr>
            <a:r>
              <a:rPr lang="fi-FI" dirty="0"/>
              <a:t>Suomi on hyvin pieni kansantalous, Euroopassa paljon koko Suomea suurempia kaupunkeja. Jokainen lahjakkuus pitäisi saada käyttöön, jotta uuden teknologian vienti suuremmille markkinoille mahdollistuu. Suurissa maissa riittää koulutettavia joka lähtöön. Pitäisikö koulutusjärjestelmän tavoitteiden erota?</a:t>
            </a:r>
          </a:p>
          <a:p>
            <a:pPr lvl="1">
              <a:lnSpc>
                <a:spcPct val="120000"/>
              </a:lnSpc>
              <a:spcBef>
                <a:spcPts val="1800"/>
              </a:spcBef>
            </a:pPr>
            <a:r>
              <a:rPr lang="fi-FI" b="1" i="1" dirty="0">
                <a:sym typeface="Wingdings" panose="05000000000000000000" pitchFamily="2" charset="2"/>
              </a:rPr>
              <a:t>Pieni talous voisi olla ketterä ja nopea mukautumaan uuteen teknologiaan. Parhaassa tapauksessa innovoimaan uutta teknologiaa omilla kärkitoimialoillaan (historiassa ICT, paperiteollisuus).</a:t>
            </a:r>
          </a:p>
          <a:p>
            <a:pPr lvl="1">
              <a:lnSpc>
                <a:spcPct val="120000"/>
              </a:lnSpc>
              <a:spcBef>
                <a:spcPts val="1800"/>
              </a:spcBef>
            </a:pPr>
            <a:r>
              <a:rPr lang="fi-FI" b="1" dirty="0"/>
              <a:t>Jatkuvan oppimisen ohjelman ja nuorten koulutuksen täytynee yhdessä pyrkiä nostamaan koulutustasoa Suomessa (aloituspaikat, jouheva siirtyminen ylempään koulutukseen, jatkuva koulutus työikäisille)</a:t>
            </a:r>
          </a:p>
          <a:p>
            <a:pPr lvl="1">
              <a:lnSpc>
                <a:spcPct val="120000"/>
              </a:lnSpc>
              <a:spcBef>
                <a:spcPts val="1800"/>
              </a:spcBef>
            </a:pPr>
            <a:r>
              <a:rPr lang="fi-FI" b="1" dirty="0"/>
              <a:t>Uuden teknologian oppimiseen – puhumattakaan uusien innovaatioiden tuottamisesta – </a:t>
            </a:r>
            <a:r>
              <a:rPr lang="fi-FI" b="1" dirty="0">
                <a:solidFill>
                  <a:srgbClr val="7030A0"/>
                </a:solidFill>
              </a:rPr>
              <a:t>tarvitaan</a:t>
            </a:r>
            <a:r>
              <a:rPr lang="fi-FI" b="1" dirty="0"/>
              <a:t> </a:t>
            </a:r>
            <a:r>
              <a:rPr lang="fi-FI" b="1" dirty="0">
                <a:solidFill>
                  <a:srgbClr val="7030A0"/>
                </a:solidFill>
              </a:rPr>
              <a:t>opetusta (ja tutkimusta opetuksen takana)</a:t>
            </a:r>
          </a:p>
          <a:p>
            <a:pPr lvl="1">
              <a:lnSpc>
                <a:spcPct val="120000"/>
              </a:lnSpc>
              <a:spcBef>
                <a:spcPts val="1800"/>
              </a:spcBef>
            </a:pPr>
            <a:r>
              <a:rPr lang="fi-FI" b="1" dirty="0"/>
              <a:t>Työikäisen väestön voi olla vaikeaa suorittaa koko tutkintoa, toisaalta yksittäinen kurssi on todennäköisesti liian vähän. Voisiko korkeakoulujen (ja muun) täydennyskoulutuksen saada vielä paremmin mukaan, vaikka nykyistä järjestelmää muuttamalla?</a:t>
            </a:r>
          </a:p>
        </p:txBody>
      </p:sp>
      <p:sp>
        <p:nvSpPr>
          <p:cNvPr id="4" name="Päivämäärän paikkamerkki 3">
            <a:extLst>
              <a:ext uri="{FF2B5EF4-FFF2-40B4-BE49-F238E27FC236}">
                <a16:creationId xmlns:a16="http://schemas.microsoft.com/office/drawing/2014/main" id="{B386CF15-2D34-43FD-B289-463F018FF751}"/>
              </a:ext>
            </a:extLst>
          </p:cNvPr>
          <p:cNvSpPr>
            <a:spLocks noGrp="1"/>
          </p:cNvSpPr>
          <p:nvPr>
            <p:ph type="dt" sz="half" idx="4294967295"/>
          </p:nvPr>
        </p:nvSpPr>
        <p:spPr bwMode="auto">
          <a:xfrm>
            <a:off x="180000" y="6433200"/>
            <a:ext cx="666544" cy="241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marL="0" algn="r" defTabSz="457200" rtl="0" eaLnBrk="1" latinLnBrk="0" hangingPunct="1">
              <a:defRPr sz="9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fi-FI" sz="900" b="1" i="0" u="none" strike="noStrike" kern="1200" cap="none" spc="0" normalizeH="0" baseline="0" noProof="0">
                <a:ln>
                  <a:noFill/>
                </a:ln>
                <a:solidFill>
                  <a:srgbClr val="002C5F"/>
                </a:solidFill>
                <a:effectLst/>
                <a:uLnTx/>
                <a:uFillTx/>
                <a:latin typeface="Calibri"/>
                <a:ea typeface="+mn-ea"/>
                <a:cs typeface="+mn-cs"/>
              </a:rPr>
              <a:t>6.4.2021</a:t>
            </a:r>
            <a:endParaRPr kumimoji="0" lang="fi-FI" sz="900" b="1" i="0" u="none" strike="noStrike" kern="1200" cap="none" spc="0" normalizeH="0" baseline="0" noProof="0" dirty="0">
              <a:ln>
                <a:noFill/>
              </a:ln>
              <a:solidFill>
                <a:srgbClr val="002C5F"/>
              </a:solidFill>
              <a:effectLst/>
              <a:uLnTx/>
              <a:uFillTx/>
              <a:latin typeface="Calibri"/>
              <a:ea typeface="+mn-ea"/>
              <a:cs typeface="+mn-cs"/>
            </a:endParaRPr>
          </a:p>
        </p:txBody>
      </p:sp>
      <p:sp>
        <p:nvSpPr>
          <p:cNvPr id="5" name="Dian numeron paikkamerkki 4">
            <a:extLst>
              <a:ext uri="{FF2B5EF4-FFF2-40B4-BE49-F238E27FC236}">
                <a16:creationId xmlns:a16="http://schemas.microsoft.com/office/drawing/2014/main" id="{2F792F51-B973-4617-90FE-D00886610CD0}"/>
              </a:ext>
            </a:extLst>
          </p:cNvPr>
          <p:cNvSpPr>
            <a:spLocks noGrp="1"/>
          </p:cNvSpPr>
          <p:nvPr>
            <p:ph type="sldNum" sz="quarter" idx="4294967295"/>
          </p:nvPr>
        </p:nvSpPr>
        <p:spPr>
          <a:xfrm>
            <a:off x="5745600" y="6433200"/>
            <a:ext cx="698400" cy="241200"/>
          </a:xfrm>
          <a:prstGeom prst="rect">
            <a:avLst/>
          </a:prstGeom>
        </p:spPr>
        <p:txBody>
          <a:bodyPr vert="horz" lIns="0" tIns="0" rIns="0" bIns="0" rtlCol="0" anchor="ctr" anchorCtr="0"/>
          <a:lstStyle>
            <a:defPPr>
              <a:defRPr lang="en-US"/>
            </a:defPPr>
            <a:lvl1pPr marL="0" algn="ctr" defTabSz="457200" rtl="0" eaLnBrk="1" latinLnBrk="0" hangingPunct="1">
              <a:defRPr sz="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471A5582-A9DA-4417-AD47-C383050DF7ED}" type="slidenum">
              <a:rPr kumimoji="0" lang="fi-FI" sz="800" b="0" i="0" u="none" strike="noStrike" kern="1200" cap="none" spc="0" normalizeH="0" baseline="0" noProof="0" smtClean="0">
                <a:ln>
                  <a:noFill/>
                </a:ln>
                <a:solidFill>
                  <a:srgbClr val="002C5F"/>
                </a:solidFill>
                <a:effectLst/>
                <a:uLnTx/>
                <a:uFillTx/>
                <a:latin typeface="Calibri"/>
                <a:ea typeface="+mn-ea"/>
                <a:cs typeface="+mn-cs"/>
              </a:rPr>
              <a:pPr marL="0" marR="0" lvl="0" indent="0" algn="ctr" defTabSz="457200" rtl="0" eaLnBrk="1" fontAlgn="base" latinLnBrk="0" hangingPunct="1">
                <a:lnSpc>
                  <a:spcPct val="100000"/>
                </a:lnSpc>
                <a:spcBef>
                  <a:spcPct val="0"/>
                </a:spcBef>
                <a:spcAft>
                  <a:spcPct val="0"/>
                </a:spcAft>
                <a:buClrTx/>
                <a:buSzTx/>
                <a:buFontTx/>
                <a:buNone/>
                <a:tabLst/>
                <a:defRPr/>
              </a:pPr>
              <a:t>35</a:t>
            </a:fld>
            <a:endParaRPr kumimoji="0" lang="fi-FI" sz="800" b="0" i="0" u="none" strike="noStrike" kern="1200" cap="none" spc="0" normalizeH="0" baseline="0" noProof="0">
              <a:ln>
                <a:noFill/>
              </a:ln>
              <a:solidFill>
                <a:srgbClr val="002C5F"/>
              </a:solidFill>
              <a:effectLst/>
              <a:uLnTx/>
              <a:uFillTx/>
              <a:latin typeface="Calibri"/>
              <a:ea typeface="+mn-ea"/>
              <a:cs typeface="+mn-cs"/>
            </a:endParaRPr>
          </a:p>
        </p:txBody>
      </p:sp>
      <p:sp>
        <p:nvSpPr>
          <p:cNvPr id="6" name="Tekstiruutu 5">
            <a:extLst>
              <a:ext uri="{FF2B5EF4-FFF2-40B4-BE49-F238E27FC236}">
                <a16:creationId xmlns:a16="http://schemas.microsoft.com/office/drawing/2014/main" id="{08D7CE3A-B7E8-4466-968E-145E889A6C0B}"/>
              </a:ext>
            </a:extLst>
          </p:cNvPr>
          <p:cNvSpPr txBox="1"/>
          <p:nvPr/>
        </p:nvSpPr>
        <p:spPr>
          <a:xfrm>
            <a:off x="180000" y="6477465"/>
            <a:ext cx="1611086" cy="389713"/>
          </a:xfrm>
          <a:prstGeom prst="rect">
            <a:avLst/>
          </a:prstGeom>
          <a:solidFill>
            <a:schemeClr val="bg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srgbClr val="000000"/>
              </a:solidFill>
              <a:effectLst/>
              <a:uLnTx/>
              <a:uFillTx/>
              <a:latin typeface="Calibri" pitchFamily="34" charset="0"/>
              <a:ea typeface="Geneva" pitchFamily="124" charset="-128"/>
              <a:cs typeface="+mn-cs"/>
            </a:endParaRPr>
          </a:p>
        </p:txBody>
      </p:sp>
      <p:sp>
        <p:nvSpPr>
          <p:cNvPr id="8" name="Otsikko 1">
            <a:extLst>
              <a:ext uri="{FF2B5EF4-FFF2-40B4-BE49-F238E27FC236}">
                <a16:creationId xmlns:a16="http://schemas.microsoft.com/office/drawing/2014/main" id="{3E1FF092-A0F3-4F7C-8F19-23E3CB27F106}"/>
              </a:ext>
            </a:extLst>
          </p:cNvPr>
          <p:cNvSpPr>
            <a:spLocks noGrp="1"/>
          </p:cNvSpPr>
          <p:nvPr>
            <p:ph type="title"/>
          </p:nvPr>
        </p:nvSpPr>
        <p:spPr>
          <a:xfrm>
            <a:off x="513272" y="0"/>
            <a:ext cx="10972800" cy="1143000"/>
          </a:xfrm>
        </p:spPr>
        <p:txBody>
          <a:bodyPr>
            <a:normAutofit fontScale="90000"/>
          </a:bodyPr>
          <a:lstStyle/>
          <a:p>
            <a:r>
              <a:rPr lang="fi-FI" sz="3200" dirty="0"/>
              <a:t>Keskustelumuistio: Jatkuvan oppimisen mahdollisuuksien kehittäminen koulutusjärjestelmässä - Joitakin kommentteja</a:t>
            </a:r>
            <a:r>
              <a:rPr lang="fi-FI" dirty="0"/>
              <a:t>			</a:t>
            </a:r>
          </a:p>
        </p:txBody>
      </p:sp>
    </p:spTree>
    <p:extLst>
      <p:ext uri="{BB962C8B-B14F-4D97-AF65-F5344CB8AC3E}">
        <p14:creationId xmlns:p14="http://schemas.microsoft.com/office/powerpoint/2010/main" val="2638745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B9FA5F-B0C7-4A1F-9AE5-3E1BFF3FE973}"/>
              </a:ext>
            </a:extLst>
          </p:cNvPr>
          <p:cNvSpPr>
            <a:spLocks noGrp="1"/>
          </p:cNvSpPr>
          <p:nvPr>
            <p:ph type="title"/>
          </p:nvPr>
        </p:nvSpPr>
        <p:spPr/>
        <p:txBody>
          <a:bodyPr/>
          <a:lstStyle/>
          <a:p>
            <a:r>
              <a:rPr lang="fi-FI" dirty="0"/>
              <a:t>Suomen korkeakoulutettujen osuus 25-34 -vuotiaissa on OECD-maiden keskiarvon alapuolella</a:t>
            </a:r>
          </a:p>
        </p:txBody>
      </p:sp>
      <p:pic>
        <p:nvPicPr>
          <p:cNvPr id="4" name="Content Placeholder 7">
            <a:extLst>
              <a:ext uri="{FF2B5EF4-FFF2-40B4-BE49-F238E27FC236}">
                <a16:creationId xmlns:a16="http://schemas.microsoft.com/office/drawing/2014/main" id="{3F83C390-33EE-4F76-9712-0DDA46009BFC}"/>
              </a:ext>
            </a:extLst>
          </p:cNvPr>
          <p:cNvPicPr>
            <a:picLocks noGrp="1" noChangeAspect="1"/>
          </p:cNvPicPr>
          <p:nvPr>
            <p:ph idx="1"/>
          </p:nvPr>
        </p:nvPicPr>
        <p:blipFill>
          <a:blip r:embed="rId3"/>
          <a:stretch>
            <a:fillRect/>
          </a:stretch>
        </p:blipFill>
        <p:spPr>
          <a:xfrm>
            <a:off x="2673400" y="1417638"/>
            <a:ext cx="7000221" cy="4581380"/>
          </a:xfrm>
          <a:prstGeom prst="rect">
            <a:avLst/>
          </a:prstGeom>
        </p:spPr>
      </p:pic>
    </p:spTree>
    <p:extLst>
      <p:ext uri="{BB962C8B-B14F-4D97-AF65-F5344CB8AC3E}">
        <p14:creationId xmlns:p14="http://schemas.microsoft.com/office/powerpoint/2010/main" val="1298244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DB21A1-2F4C-42D2-A409-2A372A06CEBA}"/>
              </a:ext>
            </a:extLst>
          </p:cNvPr>
          <p:cNvSpPr>
            <a:spLocks noGrp="1"/>
          </p:cNvSpPr>
          <p:nvPr>
            <p:ph type="title"/>
          </p:nvPr>
        </p:nvSpPr>
        <p:spPr/>
        <p:txBody>
          <a:bodyPr/>
          <a:lstStyle/>
          <a:p>
            <a:r>
              <a:rPr lang="fi-FI" sz="2900" dirty="0"/>
              <a:t>Lähteet</a:t>
            </a:r>
            <a:endParaRPr lang="fi-FI" dirty="0"/>
          </a:p>
        </p:txBody>
      </p:sp>
      <p:sp>
        <p:nvSpPr>
          <p:cNvPr id="3" name="Sisällön paikkamerkki 2">
            <a:extLst>
              <a:ext uri="{FF2B5EF4-FFF2-40B4-BE49-F238E27FC236}">
                <a16:creationId xmlns:a16="http://schemas.microsoft.com/office/drawing/2014/main" id="{4A4D3B7B-BD8A-438C-A884-F58117374EF8}"/>
              </a:ext>
            </a:extLst>
          </p:cNvPr>
          <p:cNvSpPr>
            <a:spLocks noGrp="1"/>
          </p:cNvSpPr>
          <p:nvPr>
            <p:ph idx="1"/>
          </p:nvPr>
        </p:nvSpPr>
        <p:spPr/>
        <p:txBody>
          <a:bodyPr/>
          <a:lstStyle/>
          <a:p>
            <a:r>
              <a:rPr lang="fi-FI" sz="2000" dirty="0"/>
              <a:t>Kokkinen, A. Mäki-Fränti, P. ja </a:t>
            </a:r>
            <a:r>
              <a:rPr lang="fi-FI" sz="2000" dirty="0" err="1"/>
              <a:t>Obstbaum</a:t>
            </a:r>
            <a:r>
              <a:rPr lang="fi-FI" sz="2000" dirty="0"/>
              <a:t>, M. (2021, julkaisuprosessissa). </a:t>
            </a:r>
            <a:r>
              <a:rPr lang="en-US" sz="2000" i="1" dirty="0"/>
              <a:t>Bank of Finland’s Novel Long Run Forecast Framework with Human Capital</a:t>
            </a:r>
            <a:r>
              <a:rPr lang="en-US" sz="2000" dirty="0"/>
              <a:t>.</a:t>
            </a:r>
          </a:p>
          <a:p>
            <a:r>
              <a:rPr lang="fi-FI" sz="2000" dirty="0"/>
              <a:t>Kokkinen, Arto (2019a). Kasvuteoriat, koulutus ja Suomen talouskasvu 1900-luvulla. Kirjassa Koponen, Juhani; Saaritsa, Sakari (Toim.) </a:t>
            </a:r>
            <a:r>
              <a:rPr lang="fi-FI" sz="2000" i="1" dirty="0"/>
              <a:t>Nälkämaasta hyvinvointivaltioksi — Suomi kehityksen kiinniottajana. </a:t>
            </a:r>
            <a:r>
              <a:rPr lang="fi-FI" sz="2000" dirty="0"/>
              <a:t>Gaudeamus, ISBN 978-952-345-031-8</a:t>
            </a:r>
          </a:p>
          <a:p>
            <a:r>
              <a:rPr lang="fi-FI" sz="2000" dirty="0"/>
              <a:t>Kokkinen, Arto (2019b) Koulutus, inhimillinen pääoma ja talouskasvu. Kirjassa Laine, Jaana; </a:t>
            </a:r>
            <a:r>
              <a:rPr lang="fi-FI" sz="2000" dirty="0" err="1"/>
              <a:t>Fellman</a:t>
            </a:r>
            <a:r>
              <a:rPr lang="fi-FI" sz="2000" dirty="0"/>
              <a:t>, Susanna; Hannikainen, Matti; Ojala, Jari (Toim.). </a:t>
            </a:r>
            <a:r>
              <a:rPr lang="fi-FI" sz="2000" i="1" dirty="0"/>
              <a:t>Vaurastumisen vuodet.</a:t>
            </a:r>
            <a:r>
              <a:rPr lang="fi-FI" sz="2000" dirty="0"/>
              <a:t> </a:t>
            </a:r>
            <a:r>
              <a:rPr lang="fi-FI" sz="2000" i="1" dirty="0"/>
              <a:t>Suomen taloushistoria teollistumisen jälkeen</a:t>
            </a:r>
            <a:r>
              <a:rPr lang="fi-FI" sz="2000" dirty="0"/>
              <a:t>. Gaudeamus, ISBN 978-952-345-556-6</a:t>
            </a:r>
          </a:p>
          <a:p>
            <a:r>
              <a:rPr lang="en-GB" sz="2000" dirty="0"/>
              <a:t>Kokkinen, A. (2012). </a:t>
            </a:r>
            <a:r>
              <a:rPr lang="en-GB" sz="2000" i="1" dirty="0"/>
              <a:t>On Finland’s Economic Growth and Convergence with Sweden and the EU15 in the 20th Century.</a:t>
            </a:r>
            <a:r>
              <a:rPr lang="en-GB" sz="2000" dirty="0"/>
              <a:t> Research Report 258. Helsinki: Statistics Finland</a:t>
            </a:r>
            <a:r>
              <a:rPr lang="en-GB" sz="1800" dirty="0">
                <a:effectLst/>
                <a:latin typeface="Arial" panose="020B0604020202020204" pitchFamily="34" charset="0"/>
                <a:ea typeface="Calibri" panose="020F0502020204030204" pitchFamily="34" charset="0"/>
              </a:rPr>
              <a:t>.</a:t>
            </a:r>
            <a:br>
              <a:rPr lang="en-GB" sz="1800" dirty="0">
                <a:effectLst/>
                <a:latin typeface="Arial" panose="020B0604020202020204" pitchFamily="34" charset="0"/>
                <a:ea typeface="Calibri" panose="020F0502020204030204" pitchFamily="34" charset="0"/>
              </a:rPr>
            </a:br>
            <a:r>
              <a:rPr lang="en-GB" sz="1800" dirty="0">
                <a:effectLst/>
                <a:latin typeface="Arial" panose="020B0604020202020204" pitchFamily="34" charset="0"/>
                <a:ea typeface="Calibri" panose="020F0502020204030204" pitchFamily="34" charset="0"/>
                <a:hlinkClick r:id="rId3"/>
              </a:rPr>
              <a:t>https://www.stat.fi/tup/julkaisut/tiedostot/978-952-244-334-2.pdf</a:t>
            </a:r>
            <a:endParaRPr lang="en-GB" sz="1800" dirty="0">
              <a:effectLst/>
              <a:latin typeface="Arial" panose="020B0604020202020204" pitchFamily="34" charset="0"/>
              <a:ea typeface="Calibri" panose="020F0502020204030204" pitchFamily="34" charset="0"/>
            </a:endParaRPr>
          </a:p>
          <a:p>
            <a:r>
              <a:rPr lang="en-US" sz="2000" dirty="0"/>
              <a:t>Barro, Robert J. and Sala-</a:t>
            </a:r>
            <a:r>
              <a:rPr lang="en-US" sz="2000" dirty="0" err="1"/>
              <a:t>i</a:t>
            </a:r>
            <a:r>
              <a:rPr lang="en-US" sz="2000" dirty="0"/>
              <a:t>-Martin, Xavier (2004).</a:t>
            </a:r>
            <a:r>
              <a:rPr lang="en-US" sz="2000" i="1" dirty="0"/>
              <a:t> Economic Growth. </a:t>
            </a:r>
            <a:r>
              <a:rPr lang="en-US" sz="2000" dirty="0"/>
              <a:t>The MIT Press, Cambridge, </a:t>
            </a:r>
            <a:r>
              <a:rPr lang="en-US" sz="2000" dirty="0" err="1"/>
              <a:t>Massachussetts</a:t>
            </a:r>
            <a:r>
              <a:rPr lang="en-US" sz="2000" dirty="0"/>
              <a:t>, 2004.</a:t>
            </a:r>
            <a:r>
              <a:rPr lang="en-US" sz="2000" i="1" dirty="0"/>
              <a:t> </a:t>
            </a:r>
            <a:endParaRPr lang="fi-FI" sz="2000" i="1" dirty="0"/>
          </a:p>
        </p:txBody>
      </p:sp>
    </p:spTree>
    <p:extLst>
      <p:ext uri="{BB962C8B-B14F-4D97-AF65-F5344CB8AC3E}">
        <p14:creationId xmlns:p14="http://schemas.microsoft.com/office/powerpoint/2010/main" val="3029580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521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2681" y="2403286"/>
            <a:ext cx="7579999" cy="2470466"/>
          </a:xfrm>
        </p:spPr>
        <p:txBody>
          <a:bodyPr/>
          <a:lstStyle/>
          <a:p>
            <a:r>
              <a:rPr lang="fi-FI" dirty="0"/>
              <a:t>Jatkuvan oppimisen mahdollisuuksien kehittäminen koulutusjärjestelmässä</a:t>
            </a:r>
            <a:endParaRPr lang="en-US" dirty="0"/>
          </a:p>
        </p:txBody>
      </p:sp>
      <p:sp>
        <p:nvSpPr>
          <p:cNvPr id="3" name="Subtitle 2"/>
          <p:cNvSpPr>
            <a:spLocks noGrp="1"/>
          </p:cNvSpPr>
          <p:nvPr>
            <p:ph type="subTitle" idx="1"/>
          </p:nvPr>
        </p:nvSpPr>
        <p:spPr>
          <a:xfrm>
            <a:off x="3286759" y="4977897"/>
            <a:ext cx="5727252" cy="875930"/>
          </a:xfrm>
        </p:spPr>
        <p:txBody>
          <a:bodyPr>
            <a:normAutofit fontScale="85000" lnSpcReduction="10000"/>
          </a:bodyPr>
          <a:lstStyle/>
          <a:p>
            <a:r>
              <a:rPr lang="fi-FI" dirty="0"/>
              <a:t>Kommenttipuheenvuoro</a:t>
            </a:r>
          </a:p>
          <a:p>
            <a:r>
              <a:rPr lang="fi-FI" dirty="0"/>
              <a:t>Maarit Virolainen, FT, YTM, projektitutkija, KTL, JY</a:t>
            </a:r>
          </a:p>
          <a:p>
            <a:endParaRPr lang="en-US" dirty="0"/>
          </a:p>
        </p:txBody>
      </p:sp>
      <p:sp>
        <p:nvSpPr>
          <p:cNvPr id="4" name="Footer Placeholder 3"/>
          <p:cNvSpPr>
            <a:spLocks noGrp="1"/>
          </p:cNvSpPr>
          <p:nvPr>
            <p:ph type="ftr" sz="quarter" idx="3"/>
          </p:nvPr>
        </p:nvSpPr>
        <p:spPr/>
        <p:txBody>
          <a:bodyPr/>
          <a:lstStyle/>
          <a:p>
            <a:pPr defTabSz="457200"/>
            <a:r>
              <a:rPr lang="fi-FI" b="1">
                <a:solidFill>
                  <a:srgbClr val="F1563F"/>
                </a:solidFill>
              </a:rPr>
              <a:t>JYU.</a:t>
            </a:r>
            <a:r>
              <a:rPr lang="fi-FI" b="1">
                <a:solidFill>
                  <a:prstClr val="white"/>
                </a:solidFill>
              </a:rPr>
              <a:t> Since 1863.</a:t>
            </a:r>
            <a:endParaRPr lang="fi-FI" b="1" dirty="0">
              <a:solidFill>
                <a:prstClr val="white"/>
              </a:solidFill>
            </a:endParaRPr>
          </a:p>
        </p:txBody>
      </p:sp>
      <p:sp>
        <p:nvSpPr>
          <p:cNvPr id="5" name="Slide Number Placeholder 4"/>
          <p:cNvSpPr>
            <a:spLocks noGrp="1"/>
          </p:cNvSpPr>
          <p:nvPr>
            <p:ph type="sldNum" sz="quarter" idx="4"/>
          </p:nvPr>
        </p:nvSpPr>
        <p:spPr/>
        <p:txBody>
          <a:bodyPr/>
          <a:lstStyle/>
          <a:p>
            <a:pPr defTabSz="457200"/>
            <a:fld id="{0FE3988A-0109-0B40-965D-9E0ED41EFEE4}" type="slidenum">
              <a:rPr lang="fi-FI">
                <a:solidFill>
                  <a:prstClr val="white"/>
                </a:solidFill>
              </a:rPr>
              <a:pPr defTabSz="457200"/>
              <a:t>39</a:t>
            </a:fld>
            <a:endParaRPr lang="fi-FI" dirty="0">
              <a:solidFill>
                <a:prstClr val="white"/>
              </a:solidFill>
            </a:endParaRPr>
          </a:p>
        </p:txBody>
      </p:sp>
      <p:sp>
        <p:nvSpPr>
          <p:cNvPr id="6" name="Date Placeholder 5"/>
          <p:cNvSpPr>
            <a:spLocks noGrp="1"/>
          </p:cNvSpPr>
          <p:nvPr>
            <p:ph type="dt" sz="half" idx="10"/>
          </p:nvPr>
        </p:nvSpPr>
        <p:spPr/>
        <p:txBody>
          <a:bodyPr/>
          <a:lstStyle/>
          <a:p>
            <a:pPr defTabSz="457200"/>
            <a:fld id="{21A8D66E-D4C1-438C-8B85-C19A0838289F}" type="datetime1">
              <a:rPr lang="fi-FI">
                <a:solidFill>
                  <a:prstClr val="white"/>
                </a:solidFill>
              </a:rPr>
              <a:pPr defTabSz="457200"/>
              <a:t>13.10.2021</a:t>
            </a:fld>
            <a:endParaRPr lang="fi-FI" dirty="0">
              <a:solidFill>
                <a:prstClr val="white"/>
              </a:solidFill>
            </a:endParaRPr>
          </a:p>
        </p:txBody>
      </p:sp>
    </p:spTree>
    <p:extLst>
      <p:ext uri="{BB962C8B-B14F-4D97-AF65-F5344CB8AC3E}">
        <p14:creationId xmlns:p14="http://schemas.microsoft.com/office/powerpoint/2010/main" val="225870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Tausta</a:t>
            </a:r>
            <a:endParaRPr lang="fi-FI" dirty="0"/>
          </a:p>
        </p:txBody>
      </p:sp>
      <p:sp>
        <p:nvSpPr>
          <p:cNvPr id="3" name="Sisällön paikkamerkki 2"/>
          <p:cNvSpPr>
            <a:spLocks noGrp="1"/>
          </p:cNvSpPr>
          <p:nvPr>
            <p:ph idx="1"/>
          </p:nvPr>
        </p:nvSpPr>
        <p:spPr>
          <a:xfrm>
            <a:off x="577047" y="1816608"/>
            <a:ext cx="10761513" cy="4588723"/>
          </a:xfrm>
        </p:spPr>
        <p:txBody>
          <a:bodyPr>
            <a:normAutofit/>
          </a:bodyPr>
          <a:lstStyle/>
          <a:p>
            <a:r>
              <a:rPr lang="fi-FI" sz="2400" u="sng" dirty="0" smtClean="0">
                <a:hlinkClick r:id="rId2"/>
              </a:rPr>
              <a:t>Parlamentaarisen ryhmän linjaukset</a:t>
            </a:r>
            <a:r>
              <a:rPr lang="fi-FI" sz="2400" dirty="0" smtClean="0"/>
              <a:t> valmistuivat 17.12.2020</a:t>
            </a:r>
          </a:p>
          <a:p>
            <a:r>
              <a:rPr lang="fi-FI" sz="2400" dirty="0" smtClean="0"/>
              <a:t>Yhtenä jatkovalmistelua edellyttävänä linjauksena </a:t>
            </a:r>
            <a:r>
              <a:rPr lang="fi-FI" sz="2400" b="1" dirty="0" smtClean="0"/>
              <a:t>korkeakoulujen ja oppilaitosten nykyisen työikäisille kohdennettavan koulutustarjonnan uudistaminen. </a:t>
            </a:r>
          </a:p>
          <a:p>
            <a:r>
              <a:rPr lang="fi-FI" sz="2400" dirty="0" smtClean="0"/>
              <a:t>Keskustelua varten koottu vaihtoehtoja koulutustarjonnan avaamiseksi ja kohdentamiseksi tukemaan jatkuvan oppimisen tavoitteiden saavuttamista</a:t>
            </a:r>
          </a:p>
          <a:p>
            <a:r>
              <a:rPr lang="fi-FI" sz="2400" dirty="0" smtClean="0"/>
              <a:t>Ratkaisujen tulee muodostaa muiden koulutuspoliittisten tavoitteiden kanssa koherentti politiikkakokonaisuus (mm. </a:t>
            </a:r>
            <a:r>
              <a:rPr lang="fi-FI" sz="2400" dirty="0" err="1" smtClean="0"/>
              <a:t>kopo</a:t>
            </a:r>
            <a:r>
              <a:rPr lang="fi-FI" sz="2400" dirty="0" smtClean="0"/>
              <a:t>-selonteon linjaukset)</a:t>
            </a:r>
          </a:p>
          <a:p>
            <a:endParaRPr lang="fi-FI" dirty="0"/>
          </a:p>
        </p:txBody>
      </p:sp>
    </p:spTree>
    <p:extLst>
      <p:ext uri="{BB962C8B-B14F-4D97-AF65-F5344CB8AC3E}">
        <p14:creationId xmlns:p14="http://schemas.microsoft.com/office/powerpoint/2010/main" val="13793882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pic>
        <p:nvPicPr>
          <p:cNvPr id="8" name="Picture 7">
            <a:extLst>
              <a:ext uri="{FF2B5EF4-FFF2-40B4-BE49-F238E27FC236}">
                <a16:creationId xmlns:a16="http://schemas.microsoft.com/office/drawing/2014/main" id="{DAE8C044-A09E-4016-A762-785919D7E34E}"/>
              </a:ext>
            </a:extLst>
          </p:cNvPr>
          <p:cNvPicPr>
            <a:picLocks noChangeAspect="1"/>
          </p:cNvPicPr>
          <p:nvPr/>
        </p:nvPicPr>
        <p:blipFill>
          <a:blip r:embed="rId2"/>
          <a:stretch>
            <a:fillRect/>
          </a:stretch>
        </p:blipFill>
        <p:spPr>
          <a:xfrm>
            <a:off x="1524000" y="1069139"/>
            <a:ext cx="9144000" cy="5145024"/>
          </a:xfrm>
          <a:prstGeom prst="rect">
            <a:avLst/>
          </a:prstGeom>
        </p:spPr>
      </p:pic>
      <p:sp>
        <p:nvSpPr>
          <p:cNvPr id="5" name="Date Placeholder 4"/>
          <p:cNvSpPr>
            <a:spLocks noGrp="1"/>
          </p:cNvSpPr>
          <p:nvPr>
            <p:ph type="dt" sz="half" idx="10"/>
          </p:nvPr>
        </p:nvSpPr>
        <p:spPr/>
        <p:txBody>
          <a:bodyPr/>
          <a:lstStyle/>
          <a:p>
            <a:pPr defTabSz="457200"/>
            <a:fld id="{1E27FF40-B8EF-44D5-A1E0-87F23FB88C8B}" type="datetime1">
              <a:rPr lang="fi-FI">
                <a:solidFill>
                  <a:prstClr val="white"/>
                </a:solidFill>
              </a:rPr>
              <a:pPr defTabSz="457200"/>
              <a:t>13.10.2021</a:t>
            </a:fld>
            <a:endParaRPr lang="fi-FI" dirty="0">
              <a:solidFill>
                <a:prstClr val="white"/>
              </a:solidFill>
            </a:endParaRPr>
          </a:p>
        </p:txBody>
      </p:sp>
      <p:sp>
        <p:nvSpPr>
          <p:cNvPr id="6" name="Footer Placeholder 5"/>
          <p:cNvSpPr>
            <a:spLocks noGrp="1"/>
          </p:cNvSpPr>
          <p:nvPr>
            <p:ph type="ftr" sz="quarter" idx="11"/>
          </p:nvPr>
        </p:nvSpPr>
        <p:spPr/>
        <p:txBody>
          <a:bodyPr/>
          <a:lstStyle/>
          <a:p>
            <a:pPr defTabSz="457200"/>
            <a:r>
              <a:rPr lang="fi-FI">
                <a:solidFill>
                  <a:srgbClr val="F1563F"/>
                </a:solidFill>
              </a:rPr>
              <a:t>JYU.</a:t>
            </a:r>
            <a:r>
              <a:rPr lang="fi-FI">
                <a:solidFill>
                  <a:prstClr val="white"/>
                </a:solidFill>
              </a:rPr>
              <a:t> Since 1863.</a:t>
            </a:r>
            <a:endParaRPr lang="fi-FI" dirty="0">
              <a:solidFill>
                <a:prstClr val="white"/>
              </a:solidFill>
            </a:endParaRPr>
          </a:p>
        </p:txBody>
      </p:sp>
      <p:sp>
        <p:nvSpPr>
          <p:cNvPr id="7" name="Slide Number Placeholder 6"/>
          <p:cNvSpPr>
            <a:spLocks noGrp="1"/>
          </p:cNvSpPr>
          <p:nvPr>
            <p:ph type="sldNum" sz="quarter" idx="12"/>
          </p:nvPr>
        </p:nvSpPr>
        <p:spPr/>
        <p:txBody>
          <a:bodyPr/>
          <a:lstStyle/>
          <a:p>
            <a:pPr defTabSz="457200"/>
            <a:fld id="{0FE3988A-0109-0B40-965D-9E0ED41EFEE4}" type="slidenum">
              <a:rPr lang="fi-FI">
                <a:solidFill>
                  <a:prstClr val="white"/>
                </a:solidFill>
              </a:rPr>
              <a:pPr defTabSz="457200"/>
              <a:t>40</a:t>
            </a:fld>
            <a:endParaRPr lang="fi-FI" dirty="0">
              <a:solidFill>
                <a:prstClr val="white"/>
              </a:solidFill>
            </a:endParaRPr>
          </a:p>
        </p:txBody>
      </p:sp>
      <p:sp>
        <p:nvSpPr>
          <p:cNvPr id="10" name="TextBox 9">
            <a:extLst>
              <a:ext uri="{FF2B5EF4-FFF2-40B4-BE49-F238E27FC236}">
                <a16:creationId xmlns:a16="http://schemas.microsoft.com/office/drawing/2014/main" id="{F5E04491-A3FA-4385-A175-AB8FC41F6E11}"/>
              </a:ext>
            </a:extLst>
          </p:cNvPr>
          <p:cNvSpPr txBox="1"/>
          <p:nvPr/>
        </p:nvSpPr>
        <p:spPr>
          <a:xfrm>
            <a:off x="1617401" y="5978616"/>
            <a:ext cx="8922583" cy="523220"/>
          </a:xfrm>
          <a:prstGeom prst="rect">
            <a:avLst/>
          </a:prstGeom>
          <a:noFill/>
        </p:spPr>
        <p:txBody>
          <a:bodyPr wrap="square">
            <a:spAutoFit/>
          </a:bodyPr>
          <a:lstStyle/>
          <a:p>
            <a:pPr defTabSz="457200"/>
            <a:r>
              <a:rPr lang="fi-FI" sz="1400" dirty="0">
                <a:solidFill>
                  <a:prstClr val="black"/>
                </a:solidFill>
                <a:latin typeface="Palatino Linotype"/>
              </a:rPr>
              <a:t>Lähde: Virolainen, M. H., Heikkinen, H.L.T., Laitinen-Väänänen, S., &amp; Rautopuro, J. (2021, painossa). </a:t>
            </a:r>
          </a:p>
          <a:p>
            <a:pPr defTabSz="457200"/>
            <a:r>
              <a:rPr lang="fi-FI" sz="1400" dirty="0">
                <a:solidFill>
                  <a:prstClr val="black"/>
                </a:solidFill>
                <a:latin typeface="Palatino Linotype"/>
              </a:rPr>
              <a:t>HANKE: MFG 4.0 https://mfg40.fi/ (Strategisen tutkimuksen neuvosto, Suomen akatemia)</a:t>
            </a:r>
          </a:p>
        </p:txBody>
      </p:sp>
      <p:sp>
        <p:nvSpPr>
          <p:cNvPr id="11" name="TextBox 10">
            <a:extLst>
              <a:ext uri="{FF2B5EF4-FFF2-40B4-BE49-F238E27FC236}">
                <a16:creationId xmlns:a16="http://schemas.microsoft.com/office/drawing/2014/main" id="{62436450-B411-461B-9E4D-FD16F455D9CC}"/>
              </a:ext>
            </a:extLst>
          </p:cNvPr>
          <p:cNvSpPr txBox="1"/>
          <p:nvPr/>
        </p:nvSpPr>
        <p:spPr>
          <a:xfrm>
            <a:off x="3041629" y="336061"/>
            <a:ext cx="5751713" cy="646331"/>
          </a:xfrm>
          <a:prstGeom prst="rect">
            <a:avLst/>
          </a:prstGeom>
          <a:noFill/>
        </p:spPr>
        <p:txBody>
          <a:bodyPr wrap="square" rtlCol="0">
            <a:spAutoFit/>
          </a:bodyPr>
          <a:lstStyle/>
          <a:p>
            <a:pPr defTabSz="457200"/>
            <a:r>
              <a:rPr lang="fi-FI" dirty="0">
                <a:solidFill>
                  <a:prstClr val="black"/>
                </a:solidFill>
                <a:latin typeface="Palatino Linotype"/>
              </a:rPr>
              <a:t>Teolliset vallankumoukset, organisaatioiden ja tiedon siirron ja tallennuksen muutokset </a:t>
            </a:r>
          </a:p>
        </p:txBody>
      </p:sp>
    </p:spTree>
    <p:extLst>
      <p:ext uri="{BB962C8B-B14F-4D97-AF65-F5344CB8AC3E}">
        <p14:creationId xmlns:p14="http://schemas.microsoft.com/office/powerpoint/2010/main" val="2360697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F77E2E-BDE7-48F4-B652-88E491218C92}"/>
              </a:ext>
            </a:extLst>
          </p:cNvPr>
          <p:cNvSpPr>
            <a:spLocks noGrp="1"/>
          </p:cNvSpPr>
          <p:nvPr>
            <p:ph type="ftr" sz="quarter" idx="11"/>
          </p:nvPr>
        </p:nvSpPr>
        <p:spPr/>
        <p:txBody>
          <a:bodyPr/>
          <a:lstStyle/>
          <a:p>
            <a:pPr defTabSz="457200"/>
            <a:r>
              <a:rPr lang="fi-FI">
                <a:solidFill>
                  <a:srgbClr val="FF0000"/>
                </a:solidFill>
              </a:rPr>
              <a:t>JYU. </a:t>
            </a:r>
            <a:r>
              <a:rPr lang="fi-FI">
                <a:solidFill>
                  <a:prstClr val="white"/>
                </a:solidFill>
              </a:rPr>
              <a:t>Since 1863.</a:t>
            </a:r>
            <a:endParaRPr lang="fi-FI" dirty="0">
              <a:solidFill>
                <a:prstClr val="white"/>
              </a:solidFill>
            </a:endParaRPr>
          </a:p>
        </p:txBody>
      </p:sp>
      <p:sp>
        <p:nvSpPr>
          <p:cNvPr id="3" name="Slide Number Placeholder 2">
            <a:extLst>
              <a:ext uri="{FF2B5EF4-FFF2-40B4-BE49-F238E27FC236}">
                <a16:creationId xmlns:a16="http://schemas.microsoft.com/office/drawing/2014/main" id="{6D5F59B9-4A45-4599-A127-361C0CB0F7B0}"/>
              </a:ext>
            </a:extLst>
          </p:cNvPr>
          <p:cNvSpPr>
            <a:spLocks noGrp="1"/>
          </p:cNvSpPr>
          <p:nvPr>
            <p:ph type="sldNum" sz="quarter" idx="12"/>
          </p:nvPr>
        </p:nvSpPr>
        <p:spPr/>
        <p:txBody>
          <a:bodyPr/>
          <a:lstStyle/>
          <a:p>
            <a:pPr defTabSz="457200"/>
            <a:fld id="{0FE3988A-0109-0B40-965D-9E0ED41EFEE4}" type="slidenum">
              <a:rPr lang="fi-FI">
                <a:solidFill>
                  <a:prstClr val="white"/>
                </a:solidFill>
              </a:rPr>
              <a:pPr defTabSz="457200"/>
              <a:t>41</a:t>
            </a:fld>
            <a:endParaRPr lang="fi-FI" dirty="0">
              <a:solidFill>
                <a:prstClr val="white"/>
              </a:solidFill>
            </a:endParaRPr>
          </a:p>
        </p:txBody>
      </p:sp>
      <p:sp>
        <p:nvSpPr>
          <p:cNvPr id="4" name="Title 3">
            <a:extLst>
              <a:ext uri="{FF2B5EF4-FFF2-40B4-BE49-F238E27FC236}">
                <a16:creationId xmlns:a16="http://schemas.microsoft.com/office/drawing/2014/main" id="{C900A017-FACF-4538-9D34-AD8A79492F49}"/>
              </a:ext>
            </a:extLst>
          </p:cNvPr>
          <p:cNvSpPr>
            <a:spLocks noGrp="1"/>
          </p:cNvSpPr>
          <p:nvPr>
            <p:ph type="title"/>
          </p:nvPr>
        </p:nvSpPr>
        <p:spPr/>
        <p:txBody>
          <a:bodyPr>
            <a:normAutofit fontScale="90000"/>
          </a:bodyPr>
          <a:lstStyle/>
          <a:p>
            <a:r>
              <a:rPr lang="fi-FI" dirty="0"/>
              <a:t>MITKÄ TEKIJÄT VAIKUTTAVAT TEKNOLOGIAN KÄYTTÖÖN:</a:t>
            </a:r>
          </a:p>
        </p:txBody>
      </p:sp>
      <p:sp>
        <p:nvSpPr>
          <p:cNvPr id="5" name="Content Placeholder 4">
            <a:extLst>
              <a:ext uri="{FF2B5EF4-FFF2-40B4-BE49-F238E27FC236}">
                <a16:creationId xmlns:a16="http://schemas.microsoft.com/office/drawing/2014/main" id="{8FA19A07-0F15-4CAC-88AA-22383A0DF5F9}"/>
              </a:ext>
            </a:extLst>
          </p:cNvPr>
          <p:cNvSpPr>
            <a:spLocks noGrp="1"/>
          </p:cNvSpPr>
          <p:nvPr>
            <p:ph idx="1"/>
          </p:nvPr>
        </p:nvSpPr>
        <p:spPr/>
        <p:txBody>
          <a:bodyPr>
            <a:normAutofit fontScale="70000" lnSpcReduction="20000"/>
          </a:bodyPr>
          <a:lstStyle/>
          <a:p>
            <a:r>
              <a:rPr lang="fi-FI" dirty="0"/>
              <a:t>Yksilöiden teknologian käyttöön vaikuttavat keskeisesti:</a:t>
            </a:r>
          </a:p>
          <a:p>
            <a:endParaRPr lang="fi-FI" dirty="0"/>
          </a:p>
          <a:p>
            <a:pPr marL="0" indent="0">
              <a:buNone/>
            </a:pPr>
            <a:r>
              <a:rPr lang="fi-FI" dirty="0"/>
              <a:t>	1) tekniikan käytettävyys, hyödyllisyys</a:t>
            </a:r>
          </a:p>
          <a:p>
            <a:pPr marL="0" indent="0">
              <a:buNone/>
            </a:pPr>
            <a:r>
              <a:rPr lang="fi-FI" dirty="0"/>
              <a:t>	2) taloudellinen ja/tai henkilökohtainen hyöty, mitä teknologian 	käytöstä voi seurata ja</a:t>
            </a:r>
          </a:p>
          <a:p>
            <a:pPr marL="0" indent="0">
              <a:buNone/>
            </a:pPr>
            <a:r>
              <a:rPr lang="fi-FI" dirty="0"/>
              <a:t>	3) sosiaaliset tekijät, jotka tukevat uuteen teknologiaan 		sopeutumista</a:t>
            </a:r>
          </a:p>
          <a:p>
            <a:endParaRPr lang="fi-FI" dirty="0"/>
          </a:p>
          <a:p>
            <a:r>
              <a:rPr lang="fi-FI" dirty="0"/>
              <a:t>Tärkeää myös positiivinen käsitys itsestä teknologian oppijana! (Nygren, Virolainen, Hämäläinen &amp; Rautopuro, 2020)</a:t>
            </a:r>
          </a:p>
          <a:p>
            <a:endParaRPr lang="fi-FI" dirty="0"/>
          </a:p>
          <a:p>
            <a:r>
              <a:rPr lang="fi-FI" dirty="0"/>
              <a:t>Henkilökohtaiset arvot, elämänkokemus ja sosiaaliset verkostot (tai niiden puute) vaikuttavat työkokemuksesta oppimiseen ja työssä oppimiseen (Billett, 2001a, 2001b).</a:t>
            </a:r>
          </a:p>
          <a:p>
            <a:endParaRPr lang="fi-FI" dirty="0"/>
          </a:p>
        </p:txBody>
      </p:sp>
      <p:sp>
        <p:nvSpPr>
          <p:cNvPr id="6" name="Date Placeholder 5">
            <a:extLst>
              <a:ext uri="{FF2B5EF4-FFF2-40B4-BE49-F238E27FC236}">
                <a16:creationId xmlns:a16="http://schemas.microsoft.com/office/drawing/2014/main" id="{374ABA0C-7364-4F58-9D62-F2EC339D945B}"/>
              </a:ext>
            </a:extLst>
          </p:cNvPr>
          <p:cNvSpPr>
            <a:spLocks noGrp="1"/>
          </p:cNvSpPr>
          <p:nvPr>
            <p:ph type="dt" sz="half" idx="10"/>
          </p:nvPr>
        </p:nvSpPr>
        <p:spPr/>
        <p:txBody>
          <a:bodyPr/>
          <a:lstStyle/>
          <a:p>
            <a:pPr defTabSz="457200"/>
            <a:fld id="{21A8D66E-D4C1-438C-8B85-C19A0838289F}" type="datetime1">
              <a:rPr lang="fi-FI">
                <a:solidFill>
                  <a:prstClr val="white"/>
                </a:solidFill>
              </a:rPr>
              <a:pPr defTabSz="457200"/>
              <a:t>13.10.2021</a:t>
            </a:fld>
            <a:endParaRPr lang="fi-FI" dirty="0">
              <a:solidFill>
                <a:prstClr val="white"/>
              </a:solidFill>
            </a:endParaRPr>
          </a:p>
        </p:txBody>
      </p:sp>
    </p:spTree>
    <p:extLst>
      <p:ext uri="{BB962C8B-B14F-4D97-AF65-F5344CB8AC3E}">
        <p14:creationId xmlns:p14="http://schemas.microsoft.com/office/powerpoint/2010/main" val="2331300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B937F3-EBC7-41C0-AAF2-DD374F952BB3}"/>
              </a:ext>
            </a:extLst>
          </p:cNvPr>
          <p:cNvSpPr>
            <a:spLocks noGrp="1"/>
          </p:cNvSpPr>
          <p:nvPr>
            <p:ph type="ftr" sz="quarter" idx="11"/>
          </p:nvPr>
        </p:nvSpPr>
        <p:spPr/>
        <p:txBody>
          <a:bodyPr/>
          <a:lstStyle/>
          <a:p>
            <a:pPr defTabSz="457200"/>
            <a:r>
              <a:rPr lang="fi-FI">
                <a:solidFill>
                  <a:srgbClr val="FF0000"/>
                </a:solidFill>
              </a:rPr>
              <a:t>JYU. </a:t>
            </a:r>
            <a:r>
              <a:rPr lang="fi-FI">
                <a:solidFill>
                  <a:prstClr val="white"/>
                </a:solidFill>
              </a:rPr>
              <a:t>Since 1863.</a:t>
            </a:r>
            <a:endParaRPr lang="fi-FI" dirty="0">
              <a:solidFill>
                <a:prstClr val="white"/>
              </a:solidFill>
            </a:endParaRPr>
          </a:p>
        </p:txBody>
      </p:sp>
      <p:sp>
        <p:nvSpPr>
          <p:cNvPr id="3" name="Slide Number Placeholder 2">
            <a:extLst>
              <a:ext uri="{FF2B5EF4-FFF2-40B4-BE49-F238E27FC236}">
                <a16:creationId xmlns:a16="http://schemas.microsoft.com/office/drawing/2014/main" id="{1F379C39-3549-4721-B3AD-AA290B0DFD97}"/>
              </a:ext>
            </a:extLst>
          </p:cNvPr>
          <p:cNvSpPr>
            <a:spLocks noGrp="1"/>
          </p:cNvSpPr>
          <p:nvPr>
            <p:ph type="sldNum" sz="quarter" idx="12"/>
          </p:nvPr>
        </p:nvSpPr>
        <p:spPr/>
        <p:txBody>
          <a:bodyPr/>
          <a:lstStyle/>
          <a:p>
            <a:pPr defTabSz="457200"/>
            <a:fld id="{0FE3988A-0109-0B40-965D-9E0ED41EFEE4}" type="slidenum">
              <a:rPr lang="fi-FI">
                <a:solidFill>
                  <a:prstClr val="white"/>
                </a:solidFill>
              </a:rPr>
              <a:pPr defTabSz="457200"/>
              <a:t>42</a:t>
            </a:fld>
            <a:endParaRPr lang="fi-FI" dirty="0">
              <a:solidFill>
                <a:prstClr val="white"/>
              </a:solidFill>
            </a:endParaRPr>
          </a:p>
        </p:txBody>
      </p:sp>
      <p:sp>
        <p:nvSpPr>
          <p:cNvPr id="4" name="Title 3">
            <a:extLst>
              <a:ext uri="{FF2B5EF4-FFF2-40B4-BE49-F238E27FC236}">
                <a16:creationId xmlns:a16="http://schemas.microsoft.com/office/drawing/2014/main" id="{E0620F9D-107F-421C-9615-919806A66E7B}"/>
              </a:ext>
            </a:extLst>
          </p:cNvPr>
          <p:cNvSpPr>
            <a:spLocks noGrp="1"/>
          </p:cNvSpPr>
          <p:nvPr>
            <p:ph type="title"/>
          </p:nvPr>
        </p:nvSpPr>
        <p:spPr>
          <a:xfrm>
            <a:off x="1981200" y="637578"/>
            <a:ext cx="7991480" cy="1019912"/>
          </a:xfrm>
        </p:spPr>
        <p:txBody>
          <a:bodyPr>
            <a:normAutofit fontScale="90000"/>
          </a:bodyPr>
          <a:lstStyle/>
          <a:p>
            <a:r>
              <a:rPr lang="fi-FI" dirty="0"/>
              <a:t>Osaamistarpeiden alakohtaiset erot: esim.: tekniikka, insinöörit, informaatioteknologia </a:t>
            </a:r>
            <a:r>
              <a:rPr lang="fi-FI" sz="1600" dirty="0" err="1"/>
              <a:t>Prifti</a:t>
            </a:r>
            <a:r>
              <a:rPr lang="fi-FI" sz="1600" dirty="0"/>
              <a:t> et </a:t>
            </a:r>
            <a:r>
              <a:rPr lang="fi-FI" sz="1600" dirty="0" err="1"/>
              <a:t>al</a:t>
            </a:r>
            <a:r>
              <a:rPr lang="fi-FI" sz="1600" dirty="0"/>
              <a:t> (2017); Virolainen (2019)</a:t>
            </a:r>
            <a:r>
              <a:rPr lang="fi-FI" dirty="0"/>
              <a:t/>
            </a:r>
            <a:br>
              <a:rPr lang="fi-FI" dirty="0"/>
            </a:br>
            <a:endParaRPr lang="fi-FI" dirty="0"/>
          </a:p>
        </p:txBody>
      </p:sp>
      <p:pic>
        <p:nvPicPr>
          <p:cNvPr id="7" name="Content Placeholder 6">
            <a:extLst>
              <a:ext uri="{FF2B5EF4-FFF2-40B4-BE49-F238E27FC236}">
                <a16:creationId xmlns:a16="http://schemas.microsoft.com/office/drawing/2014/main" id="{3563471D-ECAB-4A60-AF36-A2FAB66725A9}"/>
              </a:ext>
            </a:extLst>
          </p:cNvPr>
          <p:cNvPicPr>
            <a:picLocks noGrp="1" noChangeAspect="1"/>
          </p:cNvPicPr>
          <p:nvPr>
            <p:ph idx="1"/>
          </p:nvPr>
        </p:nvPicPr>
        <p:blipFill>
          <a:blip r:embed="rId2"/>
          <a:stretch>
            <a:fillRect/>
          </a:stretch>
        </p:blipFill>
        <p:spPr>
          <a:xfrm>
            <a:off x="1981200" y="1859639"/>
            <a:ext cx="8229600" cy="4527787"/>
          </a:xfrm>
          <a:prstGeom prst="rect">
            <a:avLst/>
          </a:prstGeom>
        </p:spPr>
      </p:pic>
      <p:sp>
        <p:nvSpPr>
          <p:cNvPr id="6" name="Date Placeholder 5">
            <a:extLst>
              <a:ext uri="{FF2B5EF4-FFF2-40B4-BE49-F238E27FC236}">
                <a16:creationId xmlns:a16="http://schemas.microsoft.com/office/drawing/2014/main" id="{94B50F52-BD44-47C2-BFEA-E76A07BC3ED0}"/>
              </a:ext>
            </a:extLst>
          </p:cNvPr>
          <p:cNvSpPr>
            <a:spLocks noGrp="1"/>
          </p:cNvSpPr>
          <p:nvPr>
            <p:ph type="dt" sz="half" idx="10"/>
          </p:nvPr>
        </p:nvSpPr>
        <p:spPr/>
        <p:txBody>
          <a:bodyPr/>
          <a:lstStyle/>
          <a:p>
            <a:pPr defTabSz="457200"/>
            <a:fld id="{21A8D66E-D4C1-438C-8B85-C19A0838289F}" type="datetime1">
              <a:rPr lang="fi-FI">
                <a:solidFill>
                  <a:prstClr val="white"/>
                </a:solidFill>
              </a:rPr>
              <a:pPr defTabSz="457200"/>
              <a:t>13.10.2021</a:t>
            </a:fld>
            <a:endParaRPr lang="fi-FI" dirty="0">
              <a:solidFill>
                <a:prstClr val="white"/>
              </a:solidFill>
            </a:endParaRPr>
          </a:p>
        </p:txBody>
      </p:sp>
    </p:spTree>
    <p:extLst>
      <p:ext uri="{BB962C8B-B14F-4D97-AF65-F5344CB8AC3E}">
        <p14:creationId xmlns:p14="http://schemas.microsoft.com/office/powerpoint/2010/main" val="397376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01867FD-B494-4200-8CAB-BE671980B4C7}"/>
              </a:ext>
            </a:extLst>
          </p:cNvPr>
          <p:cNvSpPr>
            <a:spLocks noGrp="1"/>
          </p:cNvSpPr>
          <p:nvPr>
            <p:ph type="ftr" sz="quarter" idx="11"/>
          </p:nvPr>
        </p:nvSpPr>
        <p:spPr/>
        <p:txBody>
          <a:bodyPr/>
          <a:lstStyle/>
          <a:p>
            <a:pPr defTabSz="457200"/>
            <a:r>
              <a:rPr lang="fi-FI">
                <a:solidFill>
                  <a:srgbClr val="F1563F"/>
                </a:solidFill>
              </a:rPr>
              <a:t>JYU. </a:t>
            </a:r>
            <a:r>
              <a:rPr lang="fi-FI">
                <a:solidFill>
                  <a:prstClr val="white"/>
                </a:solidFill>
              </a:rPr>
              <a:t>Since 1863.</a:t>
            </a:r>
            <a:endParaRPr lang="fi-FI" dirty="0">
              <a:solidFill>
                <a:prstClr val="white"/>
              </a:solidFill>
            </a:endParaRPr>
          </a:p>
        </p:txBody>
      </p:sp>
      <p:sp>
        <p:nvSpPr>
          <p:cNvPr id="6" name="Slide Number Placeholder 5">
            <a:extLst>
              <a:ext uri="{FF2B5EF4-FFF2-40B4-BE49-F238E27FC236}">
                <a16:creationId xmlns:a16="http://schemas.microsoft.com/office/drawing/2014/main" id="{2A39390B-5177-4BC2-8908-A393F490D0ED}"/>
              </a:ext>
            </a:extLst>
          </p:cNvPr>
          <p:cNvSpPr>
            <a:spLocks noGrp="1"/>
          </p:cNvSpPr>
          <p:nvPr>
            <p:ph type="sldNum" sz="quarter" idx="12"/>
          </p:nvPr>
        </p:nvSpPr>
        <p:spPr/>
        <p:txBody>
          <a:bodyPr/>
          <a:lstStyle/>
          <a:p>
            <a:pPr defTabSz="457200"/>
            <a:fld id="{0FE3988A-0109-0B40-965D-9E0ED41EFEE4}" type="slidenum">
              <a:rPr lang="fi-FI">
                <a:solidFill>
                  <a:prstClr val="white"/>
                </a:solidFill>
              </a:rPr>
              <a:pPr defTabSz="457200"/>
              <a:t>43</a:t>
            </a:fld>
            <a:endParaRPr lang="fi-FI" dirty="0">
              <a:solidFill>
                <a:prstClr val="white"/>
              </a:solidFill>
            </a:endParaRPr>
          </a:p>
        </p:txBody>
      </p:sp>
      <p:sp>
        <p:nvSpPr>
          <p:cNvPr id="9" name="Title 8">
            <a:extLst>
              <a:ext uri="{FF2B5EF4-FFF2-40B4-BE49-F238E27FC236}">
                <a16:creationId xmlns:a16="http://schemas.microsoft.com/office/drawing/2014/main" id="{0750E2CF-48B9-4C3D-A3AD-1145F6E9EFAE}"/>
              </a:ext>
            </a:extLst>
          </p:cNvPr>
          <p:cNvSpPr>
            <a:spLocks noGrp="1"/>
          </p:cNvSpPr>
          <p:nvPr>
            <p:ph type="title"/>
          </p:nvPr>
        </p:nvSpPr>
        <p:spPr/>
        <p:txBody>
          <a:bodyPr>
            <a:normAutofit fontScale="90000"/>
          </a:bodyPr>
          <a:lstStyle/>
          <a:p>
            <a:r>
              <a:rPr lang="en-US" dirty="0"/>
              <a:t>John Dewey (1938) Experience and Education (</a:t>
            </a:r>
            <a:r>
              <a:rPr lang="en-US" dirty="0" err="1"/>
              <a:t>luku</a:t>
            </a:r>
            <a:r>
              <a:rPr lang="en-US" dirty="0"/>
              <a:t> 2)</a:t>
            </a:r>
            <a:endParaRPr lang="fi-FI" dirty="0"/>
          </a:p>
        </p:txBody>
      </p:sp>
      <p:sp>
        <p:nvSpPr>
          <p:cNvPr id="11" name="Content Placeholder 10">
            <a:extLst>
              <a:ext uri="{FF2B5EF4-FFF2-40B4-BE49-F238E27FC236}">
                <a16:creationId xmlns:a16="http://schemas.microsoft.com/office/drawing/2014/main" id="{49BFAD27-2E2D-4F33-91F3-24EEBF6487E7}"/>
              </a:ext>
            </a:extLst>
          </p:cNvPr>
          <p:cNvSpPr>
            <a:spLocks noGrp="1"/>
          </p:cNvSpPr>
          <p:nvPr>
            <p:ph idx="1"/>
          </p:nvPr>
        </p:nvSpPr>
        <p:spPr/>
        <p:txBody>
          <a:bodyPr/>
          <a:lstStyle/>
          <a:p>
            <a:endParaRPr lang="fi-FI"/>
          </a:p>
        </p:txBody>
      </p:sp>
      <p:sp>
        <p:nvSpPr>
          <p:cNvPr id="8" name="Date Placeholder 7">
            <a:extLst>
              <a:ext uri="{FF2B5EF4-FFF2-40B4-BE49-F238E27FC236}">
                <a16:creationId xmlns:a16="http://schemas.microsoft.com/office/drawing/2014/main" id="{FA3E71B1-F917-4BFF-B8BC-051A4C0ED03C}"/>
              </a:ext>
            </a:extLst>
          </p:cNvPr>
          <p:cNvSpPr>
            <a:spLocks noGrp="1"/>
          </p:cNvSpPr>
          <p:nvPr>
            <p:ph type="dt" sz="half" idx="10"/>
          </p:nvPr>
        </p:nvSpPr>
        <p:spPr/>
        <p:txBody>
          <a:bodyPr/>
          <a:lstStyle/>
          <a:p>
            <a:pPr defTabSz="457200"/>
            <a:fld id="{21A8D66E-D4C1-438C-8B85-C19A0838289F}" type="datetime1">
              <a:rPr lang="fi-FI">
                <a:solidFill>
                  <a:prstClr val="white"/>
                </a:solidFill>
              </a:rPr>
              <a:pPr defTabSz="457200"/>
              <a:t>13.10.2021</a:t>
            </a:fld>
            <a:endParaRPr lang="fi-FI" dirty="0">
              <a:solidFill>
                <a:prstClr val="white"/>
              </a:solidFill>
            </a:endParaRPr>
          </a:p>
        </p:txBody>
      </p:sp>
      <p:sp>
        <p:nvSpPr>
          <p:cNvPr id="10" name="TextBox 9">
            <a:extLst>
              <a:ext uri="{FF2B5EF4-FFF2-40B4-BE49-F238E27FC236}">
                <a16:creationId xmlns:a16="http://schemas.microsoft.com/office/drawing/2014/main" id="{CE23BB70-D990-428B-98C4-0D0705F23B6F}"/>
              </a:ext>
            </a:extLst>
          </p:cNvPr>
          <p:cNvSpPr txBox="1"/>
          <p:nvPr/>
        </p:nvSpPr>
        <p:spPr>
          <a:xfrm>
            <a:off x="2420112" y="2395729"/>
            <a:ext cx="7017996" cy="2585323"/>
          </a:xfrm>
          <a:prstGeom prst="rect">
            <a:avLst/>
          </a:prstGeom>
          <a:noFill/>
        </p:spPr>
        <p:txBody>
          <a:bodyPr wrap="square" rtlCol="0">
            <a:spAutoFit/>
          </a:bodyPr>
          <a:lstStyle/>
          <a:p>
            <a:pPr defTabSz="457200"/>
            <a:r>
              <a:rPr lang="fi-FI" dirty="0">
                <a:solidFill>
                  <a:prstClr val="black"/>
                </a:solidFill>
                <a:latin typeface="Palatino Linotype"/>
              </a:rPr>
              <a:t>”…</a:t>
            </a:r>
            <a:r>
              <a:rPr lang="fi-FI" i="1" dirty="0" err="1">
                <a:solidFill>
                  <a:prstClr val="black"/>
                </a:solidFill>
                <a:latin typeface="Palatino Linotype"/>
              </a:rPr>
              <a:t>experiences</a:t>
            </a:r>
            <a:r>
              <a:rPr lang="fi-FI" i="1" dirty="0">
                <a:solidFill>
                  <a:prstClr val="black"/>
                </a:solidFill>
                <a:latin typeface="Palatino Linotype"/>
              </a:rPr>
              <a:t> </a:t>
            </a:r>
            <a:r>
              <a:rPr lang="fi-FI" i="1" dirty="0" err="1">
                <a:solidFill>
                  <a:prstClr val="black"/>
                </a:solidFill>
                <a:latin typeface="Palatino Linotype"/>
              </a:rPr>
              <a:t>may</a:t>
            </a:r>
            <a:r>
              <a:rPr lang="fi-FI" i="1" dirty="0">
                <a:solidFill>
                  <a:prstClr val="black"/>
                </a:solidFill>
                <a:latin typeface="Palatino Linotype"/>
              </a:rPr>
              <a:t> </a:t>
            </a:r>
            <a:r>
              <a:rPr lang="fi-FI" i="1" dirty="0" err="1">
                <a:solidFill>
                  <a:prstClr val="black"/>
                </a:solidFill>
                <a:latin typeface="Palatino Linotype"/>
              </a:rPr>
              <a:t>be</a:t>
            </a:r>
            <a:r>
              <a:rPr lang="fi-FI" i="1" dirty="0">
                <a:solidFill>
                  <a:prstClr val="black"/>
                </a:solidFill>
                <a:latin typeface="Palatino Linotype"/>
              </a:rPr>
              <a:t> </a:t>
            </a:r>
            <a:r>
              <a:rPr lang="fi-FI" i="1" dirty="0" err="1">
                <a:solidFill>
                  <a:prstClr val="black"/>
                </a:solidFill>
                <a:latin typeface="Palatino Linotype"/>
              </a:rPr>
              <a:t>so</a:t>
            </a:r>
            <a:r>
              <a:rPr lang="fi-FI" i="1" dirty="0">
                <a:solidFill>
                  <a:prstClr val="black"/>
                </a:solidFill>
                <a:latin typeface="Palatino Linotype"/>
              </a:rPr>
              <a:t> </a:t>
            </a:r>
            <a:r>
              <a:rPr lang="fi-FI" i="1" dirty="0" err="1">
                <a:solidFill>
                  <a:prstClr val="black"/>
                </a:solidFill>
                <a:latin typeface="Palatino Linotype"/>
              </a:rPr>
              <a:t>disconnected</a:t>
            </a:r>
            <a:r>
              <a:rPr lang="fi-FI" i="1" dirty="0">
                <a:solidFill>
                  <a:prstClr val="black"/>
                </a:solidFill>
                <a:latin typeface="Palatino Linotype"/>
              </a:rPr>
              <a:t> </a:t>
            </a:r>
            <a:r>
              <a:rPr lang="fi-FI" i="1" dirty="0" err="1">
                <a:solidFill>
                  <a:prstClr val="black"/>
                </a:solidFill>
                <a:latin typeface="Palatino Linotype"/>
              </a:rPr>
              <a:t>from</a:t>
            </a:r>
            <a:r>
              <a:rPr lang="fi-FI" i="1" dirty="0">
                <a:solidFill>
                  <a:prstClr val="black"/>
                </a:solidFill>
                <a:latin typeface="Palatino Linotype"/>
              </a:rPr>
              <a:t> </a:t>
            </a:r>
            <a:r>
              <a:rPr lang="fi-FI" i="1" dirty="0" err="1">
                <a:solidFill>
                  <a:prstClr val="black"/>
                </a:solidFill>
                <a:latin typeface="Palatino Linotype"/>
              </a:rPr>
              <a:t>one</a:t>
            </a:r>
            <a:r>
              <a:rPr lang="fi-FI" i="1" dirty="0">
                <a:solidFill>
                  <a:prstClr val="black"/>
                </a:solidFill>
                <a:latin typeface="Palatino Linotype"/>
              </a:rPr>
              <a:t> </a:t>
            </a:r>
            <a:r>
              <a:rPr lang="fi-FI" i="1" dirty="0" err="1">
                <a:solidFill>
                  <a:prstClr val="black"/>
                </a:solidFill>
                <a:latin typeface="Palatino Linotype"/>
              </a:rPr>
              <a:t>another</a:t>
            </a:r>
            <a:r>
              <a:rPr lang="fi-FI" i="1" dirty="0">
                <a:solidFill>
                  <a:prstClr val="black"/>
                </a:solidFill>
                <a:latin typeface="Palatino Linotype"/>
              </a:rPr>
              <a:t> </a:t>
            </a:r>
            <a:r>
              <a:rPr lang="fi-FI" i="1" dirty="0" err="1">
                <a:solidFill>
                  <a:prstClr val="black"/>
                </a:solidFill>
                <a:latin typeface="Palatino Linotype"/>
              </a:rPr>
              <a:t>that</a:t>
            </a:r>
            <a:r>
              <a:rPr lang="fi-FI" i="1" dirty="0">
                <a:solidFill>
                  <a:prstClr val="black"/>
                </a:solidFill>
                <a:latin typeface="Palatino Linotype"/>
              </a:rPr>
              <a:t>, </a:t>
            </a:r>
            <a:r>
              <a:rPr lang="fi-FI" i="1" dirty="0" err="1">
                <a:solidFill>
                  <a:prstClr val="black"/>
                </a:solidFill>
                <a:latin typeface="Palatino Linotype"/>
              </a:rPr>
              <a:t>while</a:t>
            </a:r>
            <a:r>
              <a:rPr lang="fi-FI" i="1" dirty="0">
                <a:solidFill>
                  <a:prstClr val="black"/>
                </a:solidFill>
                <a:latin typeface="Palatino Linotype"/>
              </a:rPr>
              <a:t> </a:t>
            </a:r>
            <a:r>
              <a:rPr lang="fi-FI" i="1" dirty="0" err="1">
                <a:solidFill>
                  <a:prstClr val="black"/>
                </a:solidFill>
                <a:latin typeface="Palatino Linotype"/>
              </a:rPr>
              <a:t>each</a:t>
            </a:r>
            <a:r>
              <a:rPr lang="fi-FI" i="1" dirty="0">
                <a:solidFill>
                  <a:prstClr val="black"/>
                </a:solidFill>
                <a:latin typeface="Palatino Linotype"/>
              </a:rPr>
              <a:t> is </a:t>
            </a:r>
            <a:r>
              <a:rPr lang="fi-FI" i="1" dirty="0" err="1">
                <a:solidFill>
                  <a:prstClr val="black"/>
                </a:solidFill>
                <a:latin typeface="Palatino Linotype"/>
              </a:rPr>
              <a:t>agreeable</a:t>
            </a:r>
            <a:r>
              <a:rPr lang="fi-FI" i="1" dirty="0">
                <a:solidFill>
                  <a:prstClr val="black"/>
                </a:solidFill>
                <a:latin typeface="Palatino Linotype"/>
              </a:rPr>
              <a:t> </a:t>
            </a:r>
            <a:r>
              <a:rPr lang="fi-FI" i="1" dirty="0" err="1">
                <a:solidFill>
                  <a:prstClr val="black"/>
                </a:solidFill>
                <a:latin typeface="Palatino Linotype"/>
              </a:rPr>
              <a:t>or</a:t>
            </a:r>
            <a:r>
              <a:rPr lang="fi-FI" i="1" dirty="0">
                <a:solidFill>
                  <a:prstClr val="black"/>
                </a:solidFill>
                <a:latin typeface="Palatino Linotype"/>
              </a:rPr>
              <a:t> </a:t>
            </a:r>
            <a:r>
              <a:rPr lang="fi-FI" i="1" dirty="0" err="1">
                <a:solidFill>
                  <a:prstClr val="black"/>
                </a:solidFill>
                <a:latin typeface="Palatino Linotype"/>
              </a:rPr>
              <a:t>even</a:t>
            </a:r>
            <a:r>
              <a:rPr lang="fi-FI" i="1" dirty="0">
                <a:solidFill>
                  <a:prstClr val="black"/>
                </a:solidFill>
                <a:latin typeface="Palatino Linotype"/>
              </a:rPr>
              <a:t> </a:t>
            </a:r>
            <a:r>
              <a:rPr lang="fi-FI" i="1" dirty="0" err="1">
                <a:solidFill>
                  <a:prstClr val="black"/>
                </a:solidFill>
                <a:latin typeface="Palatino Linotype"/>
              </a:rPr>
              <a:t>exciting</a:t>
            </a:r>
            <a:r>
              <a:rPr lang="fi-FI" i="1" dirty="0">
                <a:solidFill>
                  <a:prstClr val="black"/>
                </a:solidFill>
                <a:latin typeface="Palatino Linotype"/>
              </a:rPr>
              <a:t> in </a:t>
            </a:r>
            <a:r>
              <a:rPr lang="fi-FI" i="1" dirty="0" err="1">
                <a:solidFill>
                  <a:prstClr val="black"/>
                </a:solidFill>
                <a:latin typeface="Palatino Linotype"/>
              </a:rPr>
              <a:t>itself</a:t>
            </a:r>
            <a:r>
              <a:rPr lang="fi-FI" i="1" dirty="0">
                <a:solidFill>
                  <a:prstClr val="black"/>
                </a:solidFill>
                <a:latin typeface="Palatino Linotype"/>
              </a:rPr>
              <a:t>, </a:t>
            </a:r>
            <a:r>
              <a:rPr lang="fi-FI" i="1" dirty="0" err="1">
                <a:solidFill>
                  <a:prstClr val="black"/>
                </a:solidFill>
                <a:latin typeface="Palatino Linotype"/>
              </a:rPr>
              <a:t>they</a:t>
            </a:r>
            <a:r>
              <a:rPr lang="fi-FI" i="1" dirty="0">
                <a:solidFill>
                  <a:prstClr val="black"/>
                </a:solidFill>
                <a:latin typeface="Palatino Linotype"/>
              </a:rPr>
              <a:t> </a:t>
            </a:r>
            <a:r>
              <a:rPr lang="fi-FI" i="1" dirty="0" err="1">
                <a:solidFill>
                  <a:prstClr val="black"/>
                </a:solidFill>
                <a:latin typeface="Palatino Linotype"/>
              </a:rPr>
              <a:t>are</a:t>
            </a:r>
            <a:r>
              <a:rPr lang="fi-FI" i="1" dirty="0">
                <a:solidFill>
                  <a:prstClr val="black"/>
                </a:solidFill>
                <a:latin typeface="Palatino Linotype"/>
              </a:rPr>
              <a:t> </a:t>
            </a:r>
            <a:r>
              <a:rPr lang="fi-FI" i="1" dirty="0" err="1">
                <a:solidFill>
                  <a:prstClr val="black"/>
                </a:solidFill>
                <a:latin typeface="Palatino Linotype"/>
              </a:rPr>
              <a:t>not</a:t>
            </a:r>
            <a:r>
              <a:rPr lang="fi-FI" i="1" dirty="0">
                <a:solidFill>
                  <a:prstClr val="black"/>
                </a:solidFill>
                <a:latin typeface="Palatino Linotype"/>
              </a:rPr>
              <a:t> </a:t>
            </a:r>
            <a:r>
              <a:rPr lang="fi-FI" i="1" dirty="0" err="1">
                <a:solidFill>
                  <a:prstClr val="black"/>
                </a:solidFill>
                <a:latin typeface="Palatino Linotype"/>
              </a:rPr>
              <a:t>linked</a:t>
            </a:r>
            <a:r>
              <a:rPr lang="fi-FI" i="1" dirty="0">
                <a:solidFill>
                  <a:prstClr val="black"/>
                </a:solidFill>
                <a:latin typeface="Palatino Linotype"/>
              </a:rPr>
              <a:t> </a:t>
            </a:r>
            <a:r>
              <a:rPr lang="fi-FI" i="1" dirty="0" err="1">
                <a:solidFill>
                  <a:prstClr val="black"/>
                </a:solidFill>
                <a:latin typeface="Palatino Linotype"/>
              </a:rPr>
              <a:t>cumulatively</a:t>
            </a:r>
            <a:r>
              <a:rPr lang="fi-FI" i="1" dirty="0">
                <a:solidFill>
                  <a:prstClr val="black"/>
                </a:solidFill>
                <a:latin typeface="Palatino Linotype"/>
              </a:rPr>
              <a:t> to </a:t>
            </a:r>
            <a:r>
              <a:rPr lang="fi-FI" i="1" dirty="0" err="1">
                <a:solidFill>
                  <a:prstClr val="black"/>
                </a:solidFill>
                <a:latin typeface="Palatino Linotype"/>
              </a:rPr>
              <a:t>one</a:t>
            </a:r>
            <a:r>
              <a:rPr lang="fi-FI" i="1" dirty="0">
                <a:solidFill>
                  <a:prstClr val="black"/>
                </a:solidFill>
                <a:latin typeface="Palatino Linotype"/>
              </a:rPr>
              <a:t> </a:t>
            </a:r>
            <a:r>
              <a:rPr lang="fi-FI" i="1" dirty="0" err="1">
                <a:solidFill>
                  <a:prstClr val="black"/>
                </a:solidFill>
                <a:latin typeface="Palatino Linotype"/>
              </a:rPr>
              <a:t>another</a:t>
            </a:r>
            <a:r>
              <a:rPr lang="fi-FI" i="1" dirty="0">
                <a:solidFill>
                  <a:prstClr val="black"/>
                </a:solidFill>
                <a:latin typeface="Palatino Linotype"/>
              </a:rPr>
              <a:t>. Energy is </a:t>
            </a:r>
            <a:r>
              <a:rPr lang="fi-FI" i="1" dirty="0" err="1">
                <a:solidFill>
                  <a:prstClr val="black"/>
                </a:solidFill>
                <a:latin typeface="Palatino Linotype"/>
              </a:rPr>
              <a:t>then</a:t>
            </a:r>
            <a:r>
              <a:rPr lang="fi-FI" i="1" dirty="0">
                <a:solidFill>
                  <a:prstClr val="black"/>
                </a:solidFill>
                <a:latin typeface="Palatino Linotype"/>
              </a:rPr>
              <a:t> </a:t>
            </a:r>
            <a:r>
              <a:rPr lang="fi-FI" i="1" dirty="0" err="1">
                <a:solidFill>
                  <a:prstClr val="black"/>
                </a:solidFill>
                <a:latin typeface="Palatino Linotype"/>
              </a:rPr>
              <a:t>dissipated</a:t>
            </a:r>
            <a:r>
              <a:rPr lang="fi-FI" i="1" dirty="0">
                <a:solidFill>
                  <a:prstClr val="black"/>
                </a:solidFill>
                <a:latin typeface="Palatino Linotype"/>
              </a:rPr>
              <a:t> and  a person </a:t>
            </a:r>
            <a:r>
              <a:rPr lang="fi-FI" i="1" dirty="0" err="1">
                <a:solidFill>
                  <a:prstClr val="black"/>
                </a:solidFill>
                <a:latin typeface="Palatino Linotype"/>
              </a:rPr>
              <a:t>becomes</a:t>
            </a:r>
            <a:r>
              <a:rPr lang="fi-FI" i="1" dirty="0">
                <a:solidFill>
                  <a:prstClr val="black"/>
                </a:solidFill>
                <a:latin typeface="Palatino Linotype"/>
              </a:rPr>
              <a:t> </a:t>
            </a:r>
            <a:r>
              <a:rPr lang="fi-FI" i="1" dirty="0" err="1">
                <a:solidFill>
                  <a:prstClr val="black"/>
                </a:solidFill>
                <a:latin typeface="Palatino Linotype"/>
              </a:rPr>
              <a:t>scatter-brained</a:t>
            </a:r>
            <a:r>
              <a:rPr lang="fi-FI" dirty="0">
                <a:solidFill>
                  <a:prstClr val="black"/>
                </a:solidFill>
                <a:latin typeface="Palatino Linotype"/>
              </a:rPr>
              <a:t>”.</a:t>
            </a:r>
          </a:p>
          <a:p>
            <a:pPr defTabSz="457200"/>
            <a:endParaRPr lang="fi-FI" dirty="0">
              <a:solidFill>
                <a:prstClr val="black"/>
              </a:solidFill>
              <a:latin typeface="Palatino Linotype"/>
            </a:endParaRPr>
          </a:p>
          <a:p>
            <a:pPr defTabSz="457200"/>
            <a:r>
              <a:rPr lang="fi-FI" dirty="0">
                <a:solidFill>
                  <a:prstClr val="black"/>
                </a:solidFill>
                <a:latin typeface="Palatino Linotype"/>
              </a:rPr>
              <a:t>Suom. :”Kokemukset, vaikka miellyttäviä tai innostavia olisivatkin, voivat olla niin erillisiä toisistaan etteivät ne kumuloidu mitenkään. Energiaa menee hukkaan ja henkilöstä tulee ajattelematon höppänä”.</a:t>
            </a:r>
          </a:p>
        </p:txBody>
      </p:sp>
    </p:spTree>
    <p:extLst>
      <p:ext uri="{BB962C8B-B14F-4D97-AF65-F5344CB8AC3E}">
        <p14:creationId xmlns:p14="http://schemas.microsoft.com/office/powerpoint/2010/main" val="1738270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62828D-83B7-46A2-9FF0-185BE75C811A}"/>
              </a:ext>
            </a:extLst>
          </p:cNvPr>
          <p:cNvSpPr>
            <a:spLocks noGrp="1"/>
          </p:cNvSpPr>
          <p:nvPr>
            <p:ph type="ftr" sz="quarter" idx="11"/>
          </p:nvPr>
        </p:nvSpPr>
        <p:spPr/>
        <p:txBody>
          <a:bodyPr/>
          <a:lstStyle/>
          <a:p>
            <a:pPr defTabSz="457200"/>
            <a:r>
              <a:rPr lang="fi-FI">
                <a:solidFill>
                  <a:srgbClr val="FF0000"/>
                </a:solidFill>
              </a:rPr>
              <a:t>JYU. </a:t>
            </a:r>
            <a:r>
              <a:rPr lang="fi-FI">
                <a:solidFill>
                  <a:prstClr val="white"/>
                </a:solidFill>
              </a:rPr>
              <a:t>Since 1863.</a:t>
            </a:r>
            <a:endParaRPr lang="fi-FI" dirty="0">
              <a:solidFill>
                <a:prstClr val="white"/>
              </a:solidFill>
            </a:endParaRPr>
          </a:p>
        </p:txBody>
      </p:sp>
      <p:sp>
        <p:nvSpPr>
          <p:cNvPr id="3" name="Slide Number Placeholder 2">
            <a:extLst>
              <a:ext uri="{FF2B5EF4-FFF2-40B4-BE49-F238E27FC236}">
                <a16:creationId xmlns:a16="http://schemas.microsoft.com/office/drawing/2014/main" id="{CC5CF2E7-C2A4-41E4-8358-134C6A919B6A}"/>
              </a:ext>
            </a:extLst>
          </p:cNvPr>
          <p:cNvSpPr>
            <a:spLocks noGrp="1"/>
          </p:cNvSpPr>
          <p:nvPr>
            <p:ph type="sldNum" sz="quarter" idx="12"/>
          </p:nvPr>
        </p:nvSpPr>
        <p:spPr/>
        <p:txBody>
          <a:bodyPr/>
          <a:lstStyle/>
          <a:p>
            <a:pPr defTabSz="457200"/>
            <a:fld id="{0FE3988A-0109-0B40-965D-9E0ED41EFEE4}" type="slidenum">
              <a:rPr lang="fi-FI">
                <a:solidFill>
                  <a:prstClr val="white"/>
                </a:solidFill>
              </a:rPr>
              <a:pPr defTabSz="457200"/>
              <a:t>44</a:t>
            </a:fld>
            <a:endParaRPr lang="fi-FI" dirty="0">
              <a:solidFill>
                <a:prstClr val="white"/>
              </a:solidFill>
            </a:endParaRPr>
          </a:p>
        </p:txBody>
      </p:sp>
      <p:sp>
        <p:nvSpPr>
          <p:cNvPr id="4" name="Title 3">
            <a:extLst>
              <a:ext uri="{FF2B5EF4-FFF2-40B4-BE49-F238E27FC236}">
                <a16:creationId xmlns:a16="http://schemas.microsoft.com/office/drawing/2014/main" id="{F4197D4A-0C1C-4E9B-A436-E4499BFE7918}"/>
              </a:ext>
            </a:extLst>
          </p:cNvPr>
          <p:cNvSpPr>
            <a:spLocks noGrp="1"/>
          </p:cNvSpPr>
          <p:nvPr>
            <p:ph type="title"/>
          </p:nvPr>
        </p:nvSpPr>
        <p:spPr>
          <a:xfrm>
            <a:off x="1981200" y="637578"/>
            <a:ext cx="7991480" cy="1019912"/>
          </a:xfrm>
        </p:spPr>
        <p:txBody>
          <a:bodyPr>
            <a:normAutofit fontScale="90000"/>
          </a:bodyPr>
          <a:lstStyle/>
          <a:p>
            <a:r>
              <a:rPr lang="fi-FI" dirty="0"/>
              <a:t>Evans ym. (2010): tiedon tulkinnan ja uudelleensijoittelun ketju koulutuksesta työelämään</a:t>
            </a:r>
            <a:br>
              <a:rPr lang="fi-FI" dirty="0"/>
            </a:br>
            <a:endParaRPr lang="fi-FI" dirty="0"/>
          </a:p>
        </p:txBody>
      </p:sp>
      <p:sp>
        <p:nvSpPr>
          <p:cNvPr id="5" name="Content Placeholder 4">
            <a:extLst>
              <a:ext uri="{FF2B5EF4-FFF2-40B4-BE49-F238E27FC236}">
                <a16:creationId xmlns:a16="http://schemas.microsoft.com/office/drawing/2014/main" id="{93232A25-4615-48C6-A99A-EE75A0D27C38}"/>
              </a:ext>
            </a:extLst>
          </p:cNvPr>
          <p:cNvSpPr>
            <a:spLocks noGrp="1"/>
          </p:cNvSpPr>
          <p:nvPr>
            <p:ph idx="1"/>
          </p:nvPr>
        </p:nvSpPr>
        <p:spPr/>
        <p:txBody>
          <a:bodyPr>
            <a:normAutofit fontScale="92500" lnSpcReduction="10000"/>
          </a:bodyPr>
          <a:lstStyle/>
          <a:p>
            <a:r>
              <a:rPr lang="fi-FI" dirty="0"/>
              <a:t>KOULUTUKSEN SISÄLLÖT: Opintojen sisältöjen valinta koulutusohjelmiin</a:t>
            </a:r>
          </a:p>
          <a:p>
            <a:endParaRPr lang="fi-FI" dirty="0"/>
          </a:p>
          <a:p>
            <a:r>
              <a:rPr lang="fi-FI" dirty="0"/>
              <a:t>PEDAGOGIIKKA: Opintojen sisällön oppimisen suunnittelu</a:t>
            </a:r>
          </a:p>
          <a:p>
            <a:endParaRPr lang="fi-FI" dirty="0"/>
          </a:p>
          <a:p>
            <a:r>
              <a:rPr lang="fi-FI" dirty="0"/>
              <a:t>TYÖPAIKKA: Opintojen sisällön hyödynnettävyys työpaikalla</a:t>
            </a:r>
          </a:p>
          <a:p>
            <a:endParaRPr lang="fi-FI" dirty="0"/>
          </a:p>
          <a:p>
            <a:r>
              <a:rPr lang="fi-FI" dirty="0"/>
              <a:t>OPPIJA: Opiskelijan tulkinta opitusta sen hyödyntämisen tilanteessa työpaikalla</a:t>
            </a:r>
          </a:p>
          <a:p>
            <a:endParaRPr lang="fi-FI" dirty="0"/>
          </a:p>
        </p:txBody>
      </p:sp>
      <p:sp>
        <p:nvSpPr>
          <p:cNvPr id="6" name="Date Placeholder 5">
            <a:extLst>
              <a:ext uri="{FF2B5EF4-FFF2-40B4-BE49-F238E27FC236}">
                <a16:creationId xmlns:a16="http://schemas.microsoft.com/office/drawing/2014/main" id="{0719AE0A-A73A-41AC-BA5D-08D73FB1D43C}"/>
              </a:ext>
            </a:extLst>
          </p:cNvPr>
          <p:cNvSpPr>
            <a:spLocks noGrp="1"/>
          </p:cNvSpPr>
          <p:nvPr>
            <p:ph type="dt" sz="half" idx="10"/>
          </p:nvPr>
        </p:nvSpPr>
        <p:spPr/>
        <p:txBody>
          <a:bodyPr/>
          <a:lstStyle/>
          <a:p>
            <a:pPr defTabSz="457200"/>
            <a:fld id="{21A8D66E-D4C1-438C-8B85-C19A0838289F}" type="datetime1">
              <a:rPr lang="fi-FI">
                <a:solidFill>
                  <a:prstClr val="white"/>
                </a:solidFill>
              </a:rPr>
              <a:pPr defTabSz="457200"/>
              <a:t>13.10.2021</a:t>
            </a:fld>
            <a:endParaRPr lang="fi-FI" dirty="0">
              <a:solidFill>
                <a:prstClr val="white"/>
              </a:solidFill>
            </a:endParaRPr>
          </a:p>
        </p:txBody>
      </p:sp>
    </p:spTree>
    <p:extLst>
      <p:ext uri="{BB962C8B-B14F-4D97-AF65-F5344CB8AC3E}">
        <p14:creationId xmlns:p14="http://schemas.microsoft.com/office/powerpoint/2010/main" val="1874436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F8484A-0553-4CDD-BB98-4B9C26C43D3D}"/>
              </a:ext>
            </a:extLst>
          </p:cNvPr>
          <p:cNvSpPr>
            <a:spLocks noGrp="1"/>
          </p:cNvSpPr>
          <p:nvPr>
            <p:ph type="ftr" sz="quarter" idx="11"/>
          </p:nvPr>
        </p:nvSpPr>
        <p:spPr/>
        <p:txBody>
          <a:bodyPr/>
          <a:lstStyle/>
          <a:p>
            <a:pPr defTabSz="457200"/>
            <a:r>
              <a:rPr lang="fi-FI">
                <a:solidFill>
                  <a:srgbClr val="FF0000"/>
                </a:solidFill>
              </a:rPr>
              <a:t>JYU. </a:t>
            </a:r>
            <a:r>
              <a:rPr lang="fi-FI">
                <a:solidFill>
                  <a:prstClr val="white"/>
                </a:solidFill>
              </a:rPr>
              <a:t>Since 1863.</a:t>
            </a:r>
            <a:endParaRPr lang="fi-FI" dirty="0">
              <a:solidFill>
                <a:prstClr val="white"/>
              </a:solidFill>
            </a:endParaRPr>
          </a:p>
        </p:txBody>
      </p:sp>
      <p:sp>
        <p:nvSpPr>
          <p:cNvPr id="3" name="Slide Number Placeholder 2">
            <a:extLst>
              <a:ext uri="{FF2B5EF4-FFF2-40B4-BE49-F238E27FC236}">
                <a16:creationId xmlns:a16="http://schemas.microsoft.com/office/drawing/2014/main" id="{B3F555BB-C207-4EE4-BFEA-C695A997883F}"/>
              </a:ext>
            </a:extLst>
          </p:cNvPr>
          <p:cNvSpPr>
            <a:spLocks noGrp="1"/>
          </p:cNvSpPr>
          <p:nvPr>
            <p:ph type="sldNum" sz="quarter" idx="12"/>
          </p:nvPr>
        </p:nvSpPr>
        <p:spPr/>
        <p:txBody>
          <a:bodyPr/>
          <a:lstStyle/>
          <a:p>
            <a:pPr defTabSz="457200"/>
            <a:fld id="{0FE3988A-0109-0B40-965D-9E0ED41EFEE4}" type="slidenum">
              <a:rPr lang="fi-FI">
                <a:solidFill>
                  <a:prstClr val="white"/>
                </a:solidFill>
              </a:rPr>
              <a:pPr defTabSz="457200"/>
              <a:t>45</a:t>
            </a:fld>
            <a:endParaRPr lang="fi-FI" dirty="0">
              <a:solidFill>
                <a:prstClr val="white"/>
              </a:solidFill>
            </a:endParaRPr>
          </a:p>
        </p:txBody>
      </p:sp>
      <p:sp>
        <p:nvSpPr>
          <p:cNvPr id="4" name="Title 3">
            <a:extLst>
              <a:ext uri="{FF2B5EF4-FFF2-40B4-BE49-F238E27FC236}">
                <a16:creationId xmlns:a16="http://schemas.microsoft.com/office/drawing/2014/main" id="{27FD9CB7-481A-4598-8257-195F46617CFF}"/>
              </a:ext>
            </a:extLst>
          </p:cNvPr>
          <p:cNvSpPr>
            <a:spLocks noGrp="1"/>
          </p:cNvSpPr>
          <p:nvPr>
            <p:ph type="title"/>
          </p:nvPr>
        </p:nvSpPr>
        <p:spPr>
          <a:xfrm>
            <a:off x="1981201" y="127622"/>
            <a:ext cx="7368419" cy="1019912"/>
          </a:xfrm>
        </p:spPr>
        <p:txBody>
          <a:bodyPr/>
          <a:lstStyle/>
          <a:p>
            <a:r>
              <a:rPr lang="fi-FI" dirty="0"/>
              <a:t> Keskeiset huomiot:</a:t>
            </a:r>
          </a:p>
        </p:txBody>
      </p:sp>
      <p:sp>
        <p:nvSpPr>
          <p:cNvPr id="5" name="Content Placeholder 4">
            <a:extLst>
              <a:ext uri="{FF2B5EF4-FFF2-40B4-BE49-F238E27FC236}">
                <a16:creationId xmlns:a16="http://schemas.microsoft.com/office/drawing/2014/main" id="{A09DE5F5-F5CB-4822-A248-3B268F2F67F2}"/>
              </a:ext>
            </a:extLst>
          </p:cNvPr>
          <p:cNvSpPr>
            <a:spLocks noGrp="1"/>
          </p:cNvSpPr>
          <p:nvPr>
            <p:ph idx="1"/>
          </p:nvPr>
        </p:nvSpPr>
        <p:spPr>
          <a:xfrm>
            <a:off x="1981200" y="1441175"/>
            <a:ext cx="8229600" cy="4960681"/>
          </a:xfrm>
        </p:spPr>
        <p:txBody>
          <a:bodyPr>
            <a:normAutofit fontScale="55000" lnSpcReduction="20000"/>
          </a:bodyPr>
          <a:lstStyle/>
          <a:p>
            <a:r>
              <a:rPr lang="fi-FI" dirty="0"/>
              <a:t>Miten eri toimenpiteet skaalautuvat?</a:t>
            </a:r>
          </a:p>
          <a:p>
            <a:r>
              <a:rPr lang="fi-FI" dirty="0"/>
              <a:t>Opettajankoulutus, opettajien täydennyskoulutus, täydennyskoulutuksen koordinaatio (Hämäläinen et al. 2021, https://www.uuttaluova.fi/uncategorized/talis-2018-tukea-opettajan-yksilolliselle-ja-koulun-yhteisolliselle-kehittamiselle/</a:t>
            </a:r>
          </a:p>
          <a:p>
            <a:r>
              <a:rPr lang="fi-FI" dirty="0"/>
              <a:t>Uusien koulutussisältöjen suunnittelu, alakohtainen ja alojen välinen yhteistyö työelämän sektoreiden kanssa ja työelämätoimikuntien kanssa-&gt; painopiste? Mihin painopiste: ”lisää samaa mitä ennenkin” vs. uusien sisältöjen suunnittelu, laatu, oppilaitosten työelämäyhteistyö</a:t>
            </a:r>
          </a:p>
          <a:p>
            <a:r>
              <a:rPr lang="fi-FI" dirty="0"/>
              <a:t>Eri koulutusmuotojen (opettajien) alueellinen yhteistyö, työpajat sisältöjen kehittämiseksi</a:t>
            </a:r>
          </a:p>
          <a:p>
            <a:r>
              <a:rPr lang="fi-FI" dirty="0"/>
              <a:t>Mikro-opintojaksot, diplomit ?</a:t>
            </a:r>
          </a:p>
          <a:p>
            <a:r>
              <a:rPr lang="fi-FI" dirty="0"/>
              <a:t>Tulevaisuuden laadullinen ja sisällöllinen ennakointi yhteiskunnan keskeisten toimintojen kannalta monialaisesti: esim. terveydenhoito, rakennusala, logistiikka, ravinnon ja energiantuotanto, muu perus tavarantuotanto, kasvatusala, vapaa-ajanvietto, turvallisuus</a:t>
            </a:r>
          </a:p>
          <a:p>
            <a:r>
              <a:rPr lang="fi-FI" dirty="0"/>
              <a:t>Oppilaitosten teknologia- ja kestävän kehityksen strategioiden laadinta</a:t>
            </a:r>
          </a:p>
        </p:txBody>
      </p:sp>
      <p:sp>
        <p:nvSpPr>
          <p:cNvPr id="6" name="Date Placeholder 5">
            <a:extLst>
              <a:ext uri="{FF2B5EF4-FFF2-40B4-BE49-F238E27FC236}">
                <a16:creationId xmlns:a16="http://schemas.microsoft.com/office/drawing/2014/main" id="{431489A0-E4A6-4BF4-B01A-ACF58E093446}"/>
              </a:ext>
            </a:extLst>
          </p:cNvPr>
          <p:cNvSpPr>
            <a:spLocks noGrp="1"/>
          </p:cNvSpPr>
          <p:nvPr>
            <p:ph type="dt" sz="half" idx="10"/>
          </p:nvPr>
        </p:nvSpPr>
        <p:spPr/>
        <p:txBody>
          <a:bodyPr/>
          <a:lstStyle/>
          <a:p>
            <a:pPr defTabSz="457200"/>
            <a:fld id="{21A8D66E-D4C1-438C-8B85-C19A0838289F}" type="datetime1">
              <a:rPr lang="fi-FI">
                <a:solidFill>
                  <a:prstClr val="white"/>
                </a:solidFill>
              </a:rPr>
              <a:pPr defTabSz="457200"/>
              <a:t>13.10.2021</a:t>
            </a:fld>
            <a:endParaRPr lang="fi-FI" dirty="0">
              <a:solidFill>
                <a:prstClr val="white"/>
              </a:solidFill>
            </a:endParaRPr>
          </a:p>
        </p:txBody>
      </p:sp>
    </p:spTree>
    <p:extLst>
      <p:ext uri="{BB962C8B-B14F-4D97-AF65-F5344CB8AC3E}">
        <p14:creationId xmlns:p14="http://schemas.microsoft.com/office/powerpoint/2010/main" val="1747148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8853A3-FB41-4417-9906-BEB135FEF5DC}"/>
              </a:ext>
            </a:extLst>
          </p:cNvPr>
          <p:cNvSpPr>
            <a:spLocks noGrp="1"/>
          </p:cNvSpPr>
          <p:nvPr>
            <p:ph type="ftr" sz="quarter" idx="11"/>
          </p:nvPr>
        </p:nvSpPr>
        <p:spPr/>
        <p:txBody>
          <a:bodyPr/>
          <a:lstStyle/>
          <a:p>
            <a:pPr defTabSz="457200"/>
            <a:r>
              <a:rPr lang="fi-FI">
                <a:solidFill>
                  <a:srgbClr val="FF0000"/>
                </a:solidFill>
              </a:rPr>
              <a:t>JYU. </a:t>
            </a:r>
            <a:r>
              <a:rPr lang="fi-FI">
                <a:solidFill>
                  <a:prstClr val="white"/>
                </a:solidFill>
              </a:rPr>
              <a:t>Since 1863.</a:t>
            </a:r>
            <a:endParaRPr lang="fi-FI" dirty="0">
              <a:solidFill>
                <a:prstClr val="white"/>
              </a:solidFill>
            </a:endParaRPr>
          </a:p>
        </p:txBody>
      </p:sp>
      <p:sp>
        <p:nvSpPr>
          <p:cNvPr id="3" name="Slide Number Placeholder 2">
            <a:extLst>
              <a:ext uri="{FF2B5EF4-FFF2-40B4-BE49-F238E27FC236}">
                <a16:creationId xmlns:a16="http://schemas.microsoft.com/office/drawing/2014/main" id="{8C411CB6-4291-477C-A15B-7E58B7D2CB61}"/>
              </a:ext>
            </a:extLst>
          </p:cNvPr>
          <p:cNvSpPr>
            <a:spLocks noGrp="1"/>
          </p:cNvSpPr>
          <p:nvPr>
            <p:ph type="sldNum" sz="quarter" idx="12"/>
          </p:nvPr>
        </p:nvSpPr>
        <p:spPr/>
        <p:txBody>
          <a:bodyPr/>
          <a:lstStyle/>
          <a:p>
            <a:pPr defTabSz="457200"/>
            <a:fld id="{0FE3988A-0109-0B40-965D-9E0ED41EFEE4}" type="slidenum">
              <a:rPr lang="fi-FI">
                <a:solidFill>
                  <a:prstClr val="white"/>
                </a:solidFill>
              </a:rPr>
              <a:pPr defTabSz="457200"/>
              <a:t>46</a:t>
            </a:fld>
            <a:endParaRPr lang="fi-FI" dirty="0">
              <a:solidFill>
                <a:prstClr val="white"/>
              </a:solidFill>
            </a:endParaRPr>
          </a:p>
        </p:txBody>
      </p:sp>
      <p:sp>
        <p:nvSpPr>
          <p:cNvPr id="4" name="Title 3">
            <a:extLst>
              <a:ext uri="{FF2B5EF4-FFF2-40B4-BE49-F238E27FC236}">
                <a16:creationId xmlns:a16="http://schemas.microsoft.com/office/drawing/2014/main" id="{8CB0A14C-652F-4049-910B-BE9695214A4D}"/>
              </a:ext>
            </a:extLst>
          </p:cNvPr>
          <p:cNvSpPr>
            <a:spLocks noGrp="1"/>
          </p:cNvSpPr>
          <p:nvPr>
            <p:ph type="title"/>
          </p:nvPr>
        </p:nvSpPr>
        <p:spPr/>
        <p:txBody>
          <a:bodyPr>
            <a:normAutofit fontScale="90000"/>
          </a:bodyPr>
          <a:lstStyle/>
          <a:p>
            <a:r>
              <a:rPr lang="fi-FI" dirty="0"/>
              <a:t>Mitä vielä voisi oppia toteutuneista, ja meneillään olevista hankkeista?</a:t>
            </a:r>
          </a:p>
        </p:txBody>
      </p:sp>
      <p:sp>
        <p:nvSpPr>
          <p:cNvPr id="5" name="Content Placeholder 4">
            <a:extLst>
              <a:ext uri="{FF2B5EF4-FFF2-40B4-BE49-F238E27FC236}">
                <a16:creationId xmlns:a16="http://schemas.microsoft.com/office/drawing/2014/main" id="{4DF5706A-9F81-449F-9957-838828884DD7}"/>
              </a:ext>
            </a:extLst>
          </p:cNvPr>
          <p:cNvSpPr>
            <a:spLocks noGrp="1"/>
          </p:cNvSpPr>
          <p:nvPr>
            <p:ph idx="1"/>
          </p:nvPr>
        </p:nvSpPr>
        <p:spPr/>
        <p:txBody>
          <a:bodyPr>
            <a:normAutofit fontScale="70000" lnSpcReduction="20000"/>
          </a:bodyPr>
          <a:lstStyle/>
          <a:p>
            <a:r>
              <a:rPr lang="fi-FI" dirty="0" err="1"/>
              <a:t>eAMK</a:t>
            </a:r>
            <a:r>
              <a:rPr lang="fi-FI" dirty="0"/>
              <a:t>-hanke: </a:t>
            </a:r>
            <a:r>
              <a:rPr lang="fi-FI" dirty="0" err="1"/>
              <a:t>amk:ien</a:t>
            </a:r>
            <a:r>
              <a:rPr lang="fi-FI" dirty="0"/>
              <a:t> yhteinen opintotarjonta: Campusonline.fi</a:t>
            </a:r>
          </a:p>
          <a:p>
            <a:endParaRPr lang="fi-FI" dirty="0"/>
          </a:p>
          <a:p>
            <a:r>
              <a:rPr lang="fi-FI" dirty="0"/>
              <a:t>Osuvat taidot -hanke: digiosaamisen opintotarjonnan organisointi osaamismerkkien avulla: https://tieke.fi/hankkeet/osuvat-taidot/</a:t>
            </a:r>
          </a:p>
          <a:p>
            <a:r>
              <a:rPr lang="fi-FI" dirty="0"/>
              <a:t>Työelämälähtöinen avoin korkeakouluopetus (Aittola, H., Siekkinen, T.  &amp; Välimaa, J., 2018; https://ktl.jyu.fi/fi/hankkeet/avot/avot_arvioinnin-loppuraportti.pdf)</a:t>
            </a:r>
          </a:p>
          <a:p>
            <a:r>
              <a:rPr lang="fi-FI" dirty="0"/>
              <a:t>Karjalainen, M., Korva, M., </a:t>
            </a:r>
            <a:r>
              <a:rPr lang="fi-FI" dirty="0" err="1"/>
              <a:t>Pintilä</a:t>
            </a:r>
            <a:r>
              <a:rPr lang="fi-FI" dirty="0"/>
              <a:t>, T., &amp; </a:t>
            </a:r>
            <a:r>
              <a:rPr lang="fi-FI" dirty="0" err="1"/>
              <a:t>Sahlman</a:t>
            </a:r>
            <a:r>
              <a:rPr lang="fi-FI" dirty="0"/>
              <a:t>, K. (2018). Työelämälähtöiset osaamiskokonaisuudet avointen korkeakoulujen, yhteistyönä: toimintamalli ja työkirja.</a:t>
            </a:r>
          </a:p>
          <a:p>
            <a:r>
              <a:rPr lang="fi-FI" dirty="0"/>
              <a:t> Väyläopinnot: Salminen, T., &amp; Aittola, H. (2020). Avoimen väylä hakutapana yliopistokoulutukseen : raportti opinto-ohjaajille ja yliopistojen opintohallinnon henkilöstölle suunnattujen kyselyjen tuloksista. Koulutuksen tutkimuslaitos.</a:t>
            </a:r>
          </a:p>
        </p:txBody>
      </p:sp>
      <p:sp>
        <p:nvSpPr>
          <p:cNvPr id="6" name="Date Placeholder 5">
            <a:extLst>
              <a:ext uri="{FF2B5EF4-FFF2-40B4-BE49-F238E27FC236}">
                <a16:creationId xmlns:a16="http://schemas.microsoft.com/office/drawing/2014/main" id="{9631F3B5-8885-4AD4-8830-A7B4D0574FF8}"/>
              </a:ext>
            </a:extLst>
          </p:cNvPr>
          <p:cNvSpPr>
            <a:spLocks noGrp="1"/>
          </p:cNvSpPr>
          <p:nvPr>
            <p:ph type="dt" sz="half" idx="10"/>
          </p:nvPr>
        </p:nvSpPr>
        <p:spPr/>
        <p:txBody>
          <a:bodyPr/>
          <a:lstStyle/>
          <a:p>
            <a:pPr defTabSz="457200"/>
            <a:fld id="{21A8D66E-D4C1-438C-8B85-C19A0838289F}" type="datetime1">
              <a:rPr lang="fi-FI">
                <a:solidFill>
                  <a:prstClr val="white"/>
                </a:solidFill>
              </a:rPr>
              <a:pPr defTabSz="457200"/>
              <a:t>13.10.2021</a:t>
            </a:fld>
            <a:endParaRPr lang="fi-FI" dirty="0">
              <a:solidFill>
                <a:prstClr val="white"/>
              </a:solidFill>
            </a:endParaRPr>
          </a:p>
        </p:txBody>
      </p:sp>
    </p:spTree>
    <p:extLst>
      <p:ext uri="{BB962C8B-B14F-4D97-AF65-F5344CB8AC3E}">
        <p14:creationId xmlns:p14="http://schemas.microsoft.com/office/powerpoint/2010/main" val="2141210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0BB10E-61B4-4A49-93B0-2120E7A277DF}"/>
              </a:ext>
            </a:extLst>
          </p:cNvPr>
          <p:cNvSpPr>
            <a:spLocks noGrp="1"/>
          </p:cNvSpPr>
          <p:nvPr>
            <p:ph type="ftr" sz="quarter" idx="11"/>
          </p:nvPr>
        </p:nvSpPr>
        <p:spPr/>
        <p:txBody>
          <a:bodyPr/>
          <a:lstStyle/>
          <a:p>
            <a:pPr defTabSz="457200"/>
            <a:r>
              <a:rPr lang="fi-FI">
                <a:solidFill>
                  <a:srgbClr val="FF0000"/>
                </a:solidFill>
              </a:rPr>
              <a:t>JYU. </a:t>
            </a:r>
            <a:r>
              <a:rPr lang="fi-FI">
                <a:solidFill>
                  <a:prstClr val="white"/>
                </a:solidFill>
              </a:rPr>
              <a:t>Since 1863.</a:t>
            </a:r>
            <a:endParaRPr lang="fi-FI" dirty="0">
              <a:solidFill>
                <a:prstClr val="white"/>
              </a:solidFill>
            </a:endParaRPr>
          </a:p>
        </p:txBody>
      </p:sp>
      <p:sp>
        <p:nvSpPr>
          <p:cNvPr id="3" name="Slide Number Placeholder 2">
            <a:extLst>
              <a:ext uri="{FF2B5EF4-FFF2-40B4-BE49-F238E27FC236}">
                <a16:creationId xmlns:a16="http://schemas.microsoft.com/office/drawing/2014/main" id="{0EA6F996-60E4-4DE3-A28C-54A635B30115}"/>
              </a:ext>
            </a:extLst>
          </p:cNvPr>
          <p:cNvSpPr>
            <a:spLocks noGrp="1"/>
          </p:cNvSpPr>
          <p:nvPr>
            <p:ph type="sldNum" sz="quarter" idx="12"/>
          </p:nvPr>
        </p:nvSpPr>
        <p:spPr/>
        <p:txBody>
          <a:bodyPr/>
          <a:lstStyle/>
          <a:p>
            <a:pPr defTabSz="457200"/>
            <a:fld id="{0FE3988A-0109-0B40-965D-9E0ED41EFEE4}" type="slidenum">
              <a:rPr lang="fi-FI">
                <a:solidFill>
                  <a:prstClr val="white"/>
                </a:solidFill>
              </a:rPr>
              <a:pPr defTabSz="457200"/>
              <a:t>47</a:t>
            </a:fld>
            <a:endParaRPr lang="fi-FI" dirty="0">
              <a:solidFill>
                <a:prstClr val="white"/>
              </a:solidFill>
            </a:endParaRPr>
          </a:p>
        </p:txBody>
      </p:sp>
      <p:sp>
        <p:nvSpPr>
          <p:cNvPr id="4" name="Title 3">
            <a:extLst>
              <a:ext uri="{FF2B5EF4-FFF2-40B4-BE49-F238E27FC236}">
                <a16:creationId xmlns:a16="http://schemas.microsoft.com/office/drawing/2014/main" id="{36F99926-426D-4BDC-91AA-87F09EE8E205}"/>
              </a:ext>
            </a:extLst>
          </p:cNvPr>
          <p:cNvSpPr>
            <a:spLocks noGrp="1"/>
          </p:cNvSpPr>
          <p:nvPr>
            <p:ph type="title"/>
          </p:nvPr>
        </p:nvSpPr>
        <p:spPr>
          <a:xfrm>
            <a:off x="1960881" y="89304"/>
            <a:ext cx="7368419" cy="1019912"/>
          </a:xfrm>
        </p:spPr>
        <p:txBody>
          <a:bodyPr/>
          <a:lstStyle/>
          <a:p>
            <a:r>
              <a:rPr lang="fi-FI" dirty="0"/>
              <a:t>Lähteet:</a:t>
            </a:r>
          </a:p>
        </p:txBody>
      </p:sp>
      <p:sp>
        <p:nvSpPr>
          <p:cNvPr id="5" name="Content Placeholder 4">
            <a:extLst>
              <a:ext uri="{FF2B5EF4-FFF2-40B4-BE49-F238E27FC236}">
                <a16:creationId xmlns:a16="http://schemas.microsoft.com/office/drawing/2014/main" id="{57C1DD65-B2E9-4CBE-BF45-BF2225FD4CC4}"/>
              </a:ext>
            </a:extLst>
          </p:cNvPr>
          <p:cNvSpPr>
            <a:spLocks noGrp="1"/>
          </p:cNvSpPr>
          <p:nvPr>
            <p:ph idx="1"/>
          </p:nvPr>
        </p:nvSpPr>
        <p:spPr>
          <a:xfrm>
            <a:off x="1960880" y="995680"/>
            <a:ext cx="8128095" cy="5171440"/>
          </a:xfrm>
        </p:spPr>
        <p:txBody>
          <a:bodyPr>
            <a:normAutofit lnSpcReduction="10000"/>
          </a:bodyPr>
          <a:lstStyle/>
          <a:p>
            <a:r>
              <a:rPr lang="en-US" sz="1200" dirty="0"/>
              <a:t>Billett, S. (2001a). Learning through work: Workplace affordances and individual engagement. Journal of Workplace Learning, 13(5/6), 209–214.</a:t>
            </a:r>
          </a:p>
          <a:p>
            <a:r>
              <a:rPr lang="en-US" sz="1200" dirty="0"/>
              <a:t>Billett, S. (2001b). Knowing in practice: Re-</a:t>
            </a:r>
            <a:r>
              <a:rPr lang="en-US" sz="1200" dirty="0" err="1"/>
              <a:t>conceptualising</a:t>
            </a:r>
            <a:r>
              <a:rPr lang="en-US" sz="1200" dirty="0"/>
              <a:t> vocational expertise. Learning and Instruction, 11(6), 431–452.</a:t>
            </a:r>
          </a:p>
          <a:p>
            <a:r>
              <a:rPr lang="en-US" sz="1200" dirty="0"/>
              <a:t>Evans, K., Guile, D., Harris, J., &amp; Allan, H. (2010). Putting knowledge to work: A new approach. Nurse Education Today, 30(3), 245-251.</a:t>
            </a:r>
          </a:p>
          <a:p>
            <a:r>
              <a:rPr lang="en-US" sz="1200" dirty="0"/>
              <a:t>Frank, M. R., Autor, D., </a:t>
            </a:r>
            <a:r>
              <a:rPr lang="en-US" sz="1200" dirty="0" err="1"/>
              <a:t>Bessen</a:t>
            </a:r>
            <a:r>
              <a:rPr lang="en-US" sz="1200" dirty="0"/>
              <a:t>, J.E., Brynjolfsson, E., …&amp; </a:t>
            </a:r>
            <a:r>
              <a:rPr lang="en-US" sz="1200" dirty="0" err="1"/>
              <a:t>Rahwan</a:t>
            </a:r>
            <a:r>
              <a:rPr lang="en-US" sz="1200" dirty="0"/>
              <a:t>, I. (2019). Toward understanding the impact of artificial intelligence on labor. PNAS (Proceedings of the National Academy of Sciences of the United States of America), 116 (14), 6531–6539. </a:t>
            </a:r>
            <a:r>
              <a:rPr lang="en-US" sz="1200" dirty="0" err="1"/>
              <a:t>Haettu</a:t>
            </a:r>
            <a:r>
              <a:rPr lang="en-US" sz="1200" dirty="0"/>
              <a:t> 12.9.2019 </a:t>
            </a:r>
            <a:r>
              <a:rPr lang="en-US" sz="1200" dirty="0" err="1"/>
              <a:t>osoitteesta</a:t>
            </a:r>
            <a:r>
              <a:rPr lang="en-US" sz="1200" dirty="0"/>
              <a:t> </a:t>
            </a:r>
            <a:r>
              <a:rPr lang="en-US" sz="1200" dirty="0">
                <a:hlinkClick r:id="rId2"/>
              </a:rPr>
              <a:t>https://www.pnas.org/content/116/14/6531</a:t>
            </a:r>
            <a:endParaRPr lang="en-US" sz="1200" dirty="0"/>
          </a:p>
          <a:p>
            <a:r>
              <a:rPr lang="en-US" sz="1200" dirty="0" err="1"/>
              <a:t>Hämäläinen</a:t>
            </a:r>
            <a:r>
              <a:rPr lang="en-US" sz="1200" dirty="0"/>
              <a:t>, R., </a:t>
            </a:r>
            <a:r>
              <a:rPr lang="en-US" sz="1200" dirty="0" err="1"/>
              <a:t>Nissinen</a:t>
            </a:r>
            <a:r>
              <a:rPr lang="en-US" sz="1200" dirty="0"/>
              <a:t>, K., Mannonen, J., </a:t>
            </a:r>
            <a:r>
              <a:rPr lang="en-US" sz="1200" dirty="0" err="1"/>
              <a:t>Lämsä</a:t>
            </a:r>
            <a:r>
              <a:rPr lang="en-US" sz="1200" dirty="0"/>
              <a:t>, J., </a:t>
            </a:r>
            <a:r>
              <a:rPr lang="en-US" sz="1200" dirty="0" err="1"/>
              <a:t>Leino</a:t>
            </a:r>
            <a:r>
              <a:rPr lang="en-US" sz="1200" dirty="0"/>
              <a:t>, K., &amp; Taajamo, M. (2021). Understanding teaching professionals' digital competence: What do PIAAC and TALIS reveal about technology-related skills, attitudes, and knowledge?. Computers in Human Behavior, 117, 106672.</a:t>
            </a:r>
          </a:p>
          <a:p>
            <a:r>
              <a:rPr lang="en-US" sz="1200" dirty="0"/>
              <a:t>Nygren, H., Virolainen, M., </a:t>
            </a:r>
            <a:r>
              <a:rPr lang="en-US" sz="1200" dirty="0" err="1"/>
              <a:t>Hämäläinen</a:t>
            </a:r>
            <a:r>
              <a:rPr lang="en-US" sz="1200" dirty="0"/>
              <a:t>, R., &amp; Rautopuro, J. (2020). The Fourth Industrial Revolution and Changes to Working Life : What Supports Adult Employees in Adapting to New Technology at Work?. In M. </a:t>
            </a:r>
            <a:r>
              <a:rPr lang="en-US" sz="1200" dirty="0" err="1"/>
              <a:t>Collan</a:t>
            </a:r>
            <a:r>
              <a:rPr lang="en-US" sz="1200" dirty="0"/>
              <a:t>, &amp; K. Michelsen (Eds.), Technical, Economic and Societal Effects of Manufacturing 4.0 : Automation, Adaption and Manufacturing in Finland and Beyond (pp. 193-209). Palgrave Macmillan. </a:t>
            </a:r>
            <a:r>
              <a:rPr lang="en-US" sz="1200" dirty="0">
                <a:hlinkClick r:id="rId3"/>
              </a:rPr>
              <a:t>https://doi.org/10.1007/978-3-030-46103-4_10</a:t>
            </a:r>
            <a:endParaRPr lang="en-US" sz="1200" dirty="0"/>
          </a:p>
          <a:p>
            <a:r>
              <a:rPr lang="fi-FI" sz="1200" dirty="0" err="1">
                <a:solidFill>
                  <a:srgbClr val="002060"/>
                </a:solidFill>
                <a:latin typeface="Open Sans" panose="020B0604020202020204" pitchFamily="34" charset="0"/>
              </a:rPr>
              <a:t>Prifti</a:t>
            </a:r>
            <a:r>
              <a:rPr lang="fi-FI" sz="1200" dirty="0">
                <a:solidFill>
                  <a:srgbClr val="002060"/>
                </a:solidFill>
                <a:latin typeface="Open Sans" panose="020B0604020202020204" pitchFamily="34" charset="0"/>
              </a:rPr>
              <a:t>, L.; </a:t>
            </a:r>
            <a:r>
              <a:rPr lang="fi-FI" sz="1200" dirty="0" err="1">
                <a:solidFill>
                  <a:srgbClr val="002060"/>
                </a:solidFill>
                <a:latin typeface="Open Sans" panose="020B0604020202020204" pitchFamily="34" charset="0"/>
              </a:rPr>
              <a:t>Knigge</a:t>
            </a:r>
            <a:r>
              <a:rPr lang="fi-FI" sz="1200" dirty="0">
                <a:solidFill>
                  <a:srgbClr val="002060"/>
                </a:solidFill>
                <a:latin typeface="Open Sans" panose="020B0604020202020204" pitchFamily="34" charset="0"/>
              </a:rPr>
              <a:t>, M.; </a:t>
            </a:r>
            <a:r>
              <a:rPr lang="fi-FI" sz="1200" dirty="0" err="1">
                <a:solidFill>
                  <a:srgbClr val="002060"/>
                </a:solidFill>
                <a:latin typeface="Open Sans" panose="020B0604020202020204" pitchFamily="34" charset="0"/>
              </a:rPr>
              <a:t>Kienegger</a:t>
            </a:r>
            <a:r>
              <a:rPr lang="fi-FI" sz="1200" dirty="0">
                <a:solidFill>
                  <a:srgbClr val="002060"/>
                </a:solidFill>
                <a:latin typeface="Open Sans" panose="020B0604020202020204" pitchFamily="34" charset="0"/>
              </a:rPr>
              <a:t>, H.; </a:t>
            </a:r>
            <a:r>
              <a:rPr lang="fi-FI" sz="1200" dirty="0" err="1">
                <a:solidFill>
                  <a:srgbClr val="002060"/>
                </a:solidFill>
                <a:latin typeface="Open Sans" panose="020B0604020202020204" pitchFamily="34" charset="0"/>
              </a:rPr>
              <a:t>Krcmar</a:t>
            </a:r>
            <a:r>
              <a:rPr lang="fi-FI" sz="1200" dirty="0">
                <a:solidFill>
                  <a:srgbClr val="002060"/>
                </a:solidFill>
                <a:latin typeface="Open Sans" panose="020B0604020202020204" pitchFamily="34" charset="0"/>
              </a:rPr>
              <a:t>, H. (2017). A </a:t>
            </a:r>
            <a:r>
              <a:rPr lang="fi-FI" sz="1200" dirty="0" err="1">
                <a:solidFill>
                  <a:srgbClr val="002060"/>
                </a:solidFill>
                <a:latin typeface="Open Sans" panose="020B0604020202020204" pitchFamily="34" charset="0"/>
              </a:rPr>
              <a:t>Competency</a:t>
            </a:r>
            <a:r>
              <a:rPr lang="fi-FI" sz="1200" dirty="0">
                <a:solidFill>
                  <a:srgbClr val="002060"/>
                </a:solidFill>
                <a:latin typeface="Open Sans" panose="020B0604020202020204" pitchFamily="34" charset="0"/>
              </a:rPr>
              <a:t> </a:t>
            </a:r>
            <a:r>
              <a:rPr lang="fi-FI" sz="1200" dirty="0" err="1">
                <a:solidFill>
                  <a:srgbClr val="002060"/>
                </a:solidFill>
                <a:latin typeface="Open Sans" panose="020B0604020202020204" pitchFamily="34" charset="0"/>
              </a:rPr>
              <a:t>model</a:t>
            </a:r>
            <a:r>
              <a:rPr lang="fi-FI" sz="1200" dirty="0">
                <a:solidFill>
                  <a:srgbClr val="002060"/>
                </a:solidFill>
                <a:latin typeface="Open Sans" panose="020B0604020202020204" pitchFamily="34" charset="0"/>
              </a:rPr>
              <a:t> for ”</a:t>
            </a:r>
            <a:r>
              <a:rPr lang="fi-FI" sz="1200" dirty="0" err="1">
                <a:solidFill>
                  <a:srgbClr val="002060"/>
                </a:solidFill>
                <a:latin typeface="Open Sans" panose="020B0604020202020204" pitchFamily="34" charset="0"/>
              </a:rPr>
              <a:t>Industrie</a:t>
            </a:r>
            <a:r>
              <a:rPr lang="fi-FI" sz="1200" dirty="0">
                <a:solidFill>
                  <a:srgbClr val="002060"/>
                </a:solidFill>
                <a:latin typeface="Open Sans" panose="020B0604020202020204" pitchFamily="34" charset="0"/>
              </a:rPr>
              <a:t> 4.0” </a:t>
            </a:r>
            <a:r>
              <a:rPr lang="fi-FI" sz="1200" dirty="0" err="1">
                <a:solidFill>
                  <a:srgbClr val="002060"/>
                </a:solidFill>
                <a:latin typeface="Open Sans" panose="020B0604020202020204" pitchFamily="34" charset="0"/>
              </a:rPr>
              <a:t>employees</a:t>
            </a:r>
            <a:r>
              <a:rPr lang="fi-FI" sz="1200" dirty="0">
                <a:solidFill>
                  <a:srgbClr val="002060"/>
                </a:solidFill>
                <a:latin typeface="Open Sans" panose="020B0604020202020204" pitchFamily="34" charset="0"/>
              </a:rPr>
              <a:t>. Teoksessa </a:t>
            </a:r>
            <a:r>
              <a:rPr lang="fi-FI" sz="1200" dirty="0" err="1">
                <a:solidFill>
                  <a:srgbClr val="002060"/>
                </a:solidFill>
                <a:latin typeface="Open Sans" panose="020B0604020202020204" pitchFamily="34" charset="0"/>
              </a:rPr>
              <a:t>Leimeister</a:t>
            </a:r>
            <a:r>
              <a:rPr lang="fi-FI" sz="1200" dirty="0">
                <a:solidFill>
                  <a:srgbClr val="002060"/>
                </a:solidFill>
                <a:latin typeface="Open Sans" panose="020B0604020202020204" pitchFamily="34" charset="0"/>
              </a:rPr>
              <a:t>, J.M. &amp; </a:t>
            </a:r>
            <a:r>
              <a:rPr lang="fi-FI" sz="1200" dirty="0" err="1">
                <a:solidFill>
                  <a:srgbClr val="002060"/>
                </a:solidFill>
                <a:latin typeface="Open Sans" panose="020B0604020202020204" pitchFamily="34" charset="0"/>
              </a:rPr>
              <a:t>Brenner</a:t>
            </a:r>
            <a:r>
              <a:rPr lang="fi-FI" sz="1200" dirty="0">
                <a:solidFill>
                  <a:srgbClr val="002060"/>
                </a:solidFill>
                <a:latin typeface="Open Sans" panose="020B0604020202020204" pitchFamily="34" charset="0"/>
              </a:rPr>
              <a:t>, W. (Toim.): </a:t>
            </a:r>
            <a:r>
              <a:rPr lang="fi-FI" sz="1200" dirty="0" err="1">
                <a:solidFill>
                  <a:srgbClr val="002060"/>
                </a:solidFill>
                <a:latin typeface="Open Sans" panose="020B0604020202020204" pitchFamily="34" charset="0"/>
              </a:rPr>
              <a:t>Proceedings</a:t>
            </a:r>
            <a:r>
              <a:rPr lang="fi-FI" sz="1200" dirty="0">
                <a:solidFill>
                  <a:srgbClr val="002060"/>
                </a:solidFill>
                <a:latin typeface="Open Sans" panose="020B0604020202020204" pitchFamily="34" charset="0"/>
              </a:rPr>
              <a:t> der 13. </a:t>
            </a:r>
            <a:r>
              <a:rPr lang="fi-FI" sz="1200" dirty="0" err="1">
                <a:solidFill>
                  <a:srgbClr val="002060"/>
                </a:solidFill>
                <a:latin typeface="Open Sans" panose="020B0604020202020204" pitchFamily="34" charset="0"/>
              </a:rPr>
              <a:t>Internationalen</a:t>
            </a:r>
            <a:r>
              <a:rPr lang="fi-FI" sz="1200" dirty="0">
                <a:solidFill>
                  <a:srgbClr val="002060"/>
                </a:solidFill>
                <a:latin typeface="Open Sans" panose="020B0604020202020204" pitchFamily="34" charset="0"/>
              </a:rPr>
              <a:t> </a:t>
            </a:r>
            <a:r>
              <a:rPr lang="fi-FI" sz="1200" dirty="0" err="1">
                <a:solidFill>
                  <a:srgbClr val="002060"/>
                </a:solidFill>
                <a:latin typeface="Open Sans" panose="020B0604020202020204" pitchFamily="34" charset="0"/>
              </a:rPr>
              <a:t>Tagung</a:t>
            </a:r>
            <a:r>
              <a:rPr lang="fi-FI" sz="1200" dirty="0">
                <a:solidFill>
                  <a:srgbClr val="002060"/>
                </a:solidFill>
                <a:latin typeface="Open Sans" panose="020B0604020202020204" pitchFamily="34" charset="0"/>
              </a:rPr>
              <a:t> </a:t>
            </a:r>
            <a:r>
              <a:rPr lang="fi-FI" sz="1200" dirty="0" err="1">
                <a:solidFill>
                  <a:srgbClr val="002060"/>
                </a:solidFill>
                <a:latin typeface="Open Sans" panose="020B0604020202020204" pitchFamily="34" charset="0"/>
              </a:rPr>
              <a:t>Wirtschaftsinformatik</a:t>
            </a:r>
            <a:r>
              <a:rPr lang="fi-FI" sz="1200" dirty="0">
                <a:solidFill>
                  <a:srgbClr val="002060"/>
                </a:solidFill>
                <a:latin typeface="Open Sans" panose="020B0604020202020204" pitchFamily="34" charset="0"/>
              </a:rPr>
              <a:t> (WI 2017), St. Gallen, s. 46–60. </a:t>
            </a:r>
          </a:p>
          <a:p>
            <a:r>
              <a:rPr lang="fi-FI" sz="1200" dirty="0"/>
              <a:t>Virolainen, M. (2019). Muuttaako tekoäly osaamistarpeet?. AMK-lehti / UAS Journal. </a:t>
            </a:r>
            <a:r>
              <a:rPr lang="fi-FI" sz="1200" dirty="0">
                <a:hlinkClick r:id="rId4"/>
              </a:rPr>
              <a:t>https://uasjournal.fi/3-2019/osaamistarpeet/</a:t>
            </a:r>
            <a:endParaRPr lang="fi-FI" sz="1200" dirty="0"/>
          </a:p>
          <a:p>
            <a:r>
              <a:rPr lang="fi-FI" sz="1200" dirty="0"/>
              <a:t>Virolainen, M. H., Heikkinen, H.L.T., Laitinen-Väänänen, S., &amp; Rautopuro, J. (2021, painossa). The </a:t>
            </a:r>
            <a:r>
              <a:rPr lang="fi-FI" sz="1200" dirty="0" err="1"/>
              <a:t>transformation</a:t>
            </a:r>
            <a:r>
              <a:rPr lang="fi-FI" sz="1200" dirty="0"/>
              <a:t> of </a:t>
            </a:r>
            <a:r>
              <a:rPr lang="fi-FI" sz="1200" dirty="0" err="1"/>
              <a:t>learning</a:t>
            </a:r>
            <a:r>
              <a:rPr lang="fi-FI" sz="1200" dirty="0"/>
              <a:t>: </a:t>
            </a:r>
            <a:r>
              <a:rPr lang="fi-FI" sz="1200" dirty="0" err="1"/>
              <a:t>From</a:t>
            </a:r>
            <a:r>
              <a:rPr lang="fi-FI" sz="1200" dirty="0"/>
              <a:t> </a:t>
            </a:r>
            <a:r>
              <a:rPr lang="fi-FI" sz="1200" dirty="0" err="1"/>
              <a:t>learning</a:t>
            </a:r>
            <a:r>
              <a:rPr lang="fi-FI" sz="1200" dirty="0"/>
              <a:t> </a:t>
            </a:r>
            <a:r>
              <a:rPr lang="fi-FI" sz="1200" dirty="0" err="1"/>
              <a:t>organizations</a:t>
            </a:r>
            <a:r>
              <a:rPr lang="fi-FI" sz="1200" dirty="0"/>
              <a:t> to a </a:t>
            </a:r>
            <a:r>
              <a:rPr lang="fi-FI" sz="1200" dirty="0" err="1"/>
              <a:t>landscape</a:t>
            </a:r>
            <a:r>
              <a:rPr lang="fi-FI" sz="1200" dirty="0"/>
              <a:t> of </a:t>
            </a:r>
            <a:r>
              <a:rPr lang="fi-FI" sz="1200" dirty="0" err="1"/>
              <a:t>ecosystems</a:t>
            </a:r>
            <a:r>
              <a:rPr lang="fi-FI" sz="1200" dirty="0"/>
              <a:t>. Teoksessa M. Malloch, </a:t>
            </a:r>
            <a:r>
              <a:rPr lang="fi-FI" sz="1200" dirty="0" err="1"/>
              <a:t>Le</a:t>
            </a:r>
            <a:r>
              <a:rPr lang="fi-FI" sz="1200" dirty="0"/>
              <a:t>. </a:t>
            </a:r>
            <a:r>
              <a:rPr lang="fi-FI" sz="1200" dirty="0" err="1"/>
              <a:t>Cairns</a:t>
            </a:r>
            <a:r>
              <a:rPr lang="fi-FI" sz="1200" dirty="0"/>
              <a:t>, K. Evans &amp; B. N. </a:t>
            </a:r>
            <a:r>
              <a:rPr lang="fi-FI" sz="1200" dirty="0" err="1"/>
              <a:t>O’Connor</a:t>
            </a:r>
            <a:r>
              <a:rPr lang="fi-FI" sz="1200" dirty="0"/>
              <a:t> (Toim.) The SAGE </a:t>
            </a:r>
            <a:r>
              <a:rPr lang="fi-FI" sz="1200" dirty="0" err="1"/>
              <a:t>Handbook</a:t>
            </a:r>
            <a:r>
              <a:rPr lang="fi-FI" sz="1200" dirty="0"/>
              <a:t> of Learning and </a:t>
            </a:r>
            <a:r>
              <a:rPr lang="fi-FI" sz="1200" dirty="0" err="1"/>
              <a:t>Work</a:t>
            </a:r>
            <a:r>
              <a:rPr lang="fi-FI" sz="1200" dirty="0"/>
              <a:t> (ss. 126–144). </a:t>
            </a:r>
            <a:r>
              <a:rPr lang="fi-FI" sz="1200" dirty="0" err="1"/>
              <a:t>Sage</a:t>
            </a:r>
            <a:endParaRPr lang="fi-FI" sz="1200" dirty="0"/>
          </a:p>
        </p:txBody>
      </p:sp>
      <p:sp>
        <p:nvSpPr>
          <p:cNvPr id="6" name="Date Placeholder 5">
            <a:extLst>
              <a:ext uri="{FF2B5EF4-FFF2-40B4-BE49-F238E27FC236}">
                <a16:creationId xmlns:a16="http://schemas.microsoft.com/office/drawing/2014/main" id="{09E4F842-775C-4A48-BC8A-36C2431EC204}"/>
              </a:ext>
            </a:extLst>
          </p:cNvPr>
          <p:cNvSpPr>
            <a:spLocks noGrp="1"/>
          </p:cNvSpPr>
          <p:nvPr>
            <p:ph type="dt" sz="half" idx="10"/>
          </p:nvPr>
        </p:nvSpPr>
        <p:spPr/>
        <p:txBody>
          <a:bodyPr/>
          <a:lstStyle/>
          <a:p>
            <a:pPr defTabSz="457200"/>
            <a:fld id="{21A8D66E-D4C1-438C-8B85-C19A0838289F}" type="datetime1">
              <a:rPr lang="fi-FI">
                <a:solidFill>
                  <a:prstClr val="white"/>
                </a:solidFill>
              </a:rPr>
              <a:pPr defTabSz="457200"/>
              <a:t>13.10.2021</a:t>
            </a:fld>
            <a:endParaRPr lang="fi-FI" dirty="0">
              <a:solidFill>
                <a:prstClr val="white"/>
              </a:solidFill>
            </a:endParaRPr>
          </a:p>
        </p:txBody>
      </p:sp>
    </p:spTree>
    <p:extLst>
      <p:ext uri="{BB962C8B-B14F-4D97-AF65-F5344CB8AC3E}">
        <p14:creationId xmlns:p14="http://schemas.microsoft.com/office/powerpoint/2010/main" val="2330066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body of water with rocks in it&#10;&#10;Description automatically generated with medium confidence">
            <a:extLst>
              <a:ext uri="{FF2B5EF4-FFF2-40B4-BE49-F238E27FC236}">
                <a16:creationId xmlns:a16="http://schemas.microsoft.com/office/drawing/2014/main" id="{1614D97A-67B7-4C90-930E-6F536934111F}"/>
              </a:ext>
            </a:extLst>
          </p:cNvPr>
          <p:cNvPicPr>
            <a:picLocks noGrp="1" noChangeAspect="1"/>
          </p:cNvPicPr>
          <p:nvPr>
            <p:ph type="pic" sz="quarter" idx="12"/>
          </p:nvPr>
        </p:nvPicPr>
        <p:blipFill rotWithShape="1">
          <a:blip r:embed="rId2"/>
          <a:srcRect b="56"/>
          <a:stretch/>
        </p:blipFill>
        <p:spPr>
          <a:xfrm>
            <a:off x="1523999" y="-1"/>
            <a:ext cx="9144001" cy="3769783"/>
          </a:xfrm>
          <a:prstGeom prst="rect">
            <a:avLst/>
          </a:prstGeom>
          <a:noFill/>
        </p:spPr>
      </p:pic>
      <p:sp>
        <p:nvSpPr>
          <p:cNvPr id="5" name="Footer Placeholder 4">
            <a:extLst>
              <a:ext uri="{FF2B5EF4-FFF2-40B4-BE49-F238E27FC236}">
                <a16:creationId xmlns:a16="http://schemas.microsoft.com/office/drawing/2014/main" id="{2015266C-3CCE-4B1F-BD42-AA0FBBCC20C9}"/>
              </a:ext>
            </a:extLst>
          </p:cNvPr>
          <p:cNvSpPr>
            <a:spLocks noGrp="1"/>
          </p:cNvSpPr>
          <p:nvPr>
            <p:ph type="ftr" sz="quarter" idx="3"/>
          </p:nvPr>
        </p:nvSpPr>
        <p:spPr>
          <a:xfrm>
            <a:off x="6867907" y="6592626"/>
            <a:ext cx="2147658" cy="180989"/>
          </a:xfrm>
        </p:spPr>
        <p:txBody>
          <a:bodyPr>
            <a:normAutofit/>
          </a:bodyPr>
          <a:lstStyle/>
          <a:p>
            <a:pPr defTabSz="457200">
              <a:lnSpc>
                <a:spcPct val="90000"/>
              </a:lnSpc>
              <a:spcAft>
                <a:spcPts val="600"/>
              </a:spcAft>
            </a:pPr>
            <a:r>
              <a:rPr lang="fi-FI" sz="600">
                <a:solidFill>
                  <a:srgbClr val="FF0000"/>
                </a:solidFill>
              </a:rPr>
              <a:t>JYU. Since 1863.</a:t>
            </a:r>
          </a:p>
        </p:txBody>
      </p:sp>
      <p:sp>
        <p:nvSpPr>
          <p:cNvPr id="6" name="Slide Number Placeholder 5">
            <a:extLst>
              <a:ext uri="{FF2B5EF4-FFF2-40B4-BE49-F238E27FC236}">
                <a16:creationId xmlns:a16="http://schemas.microsoft.com/office/drawing/2014/main" id="{7D1EF094-4839-47B8-916D-C305F8BADAC4}"/>
              </a:ext>
            </a:extLst>
          </p:cNvPr>
          <p:cNvSpPr>
            <a:spLocks noGrp="1"/>
          </p:cNvSpPr>
          <p:nvPr>
            <p:ph type="sldNum" sz="quarter" idx="4"/>
          </p:nvPr>
        </p:nvSpPr>
        <p:spPr>
          <a:xfrm>
            <a:off x="10088975" y="6592626"/>
            <a:ext cx="454016" cy="180989"/>
          </a:xfrm>
        </p:spPr>
        <p:txBody>
          <a:bodyPr>
            <a:normAutofit/>
          </a:bodyPr>
          <a:lstStyle/>
          <a:p>
            <a:pPr defTabSz="457200">
              <a:lnSpc>
                <a:spcPct val="90000"/>
              </a:lnSpc>
              <a:spcAft>
                <a:spcPts val="600"/>
              </a:spcAft>
            </a:pPr>
            <a:fld id="{0FE3988A-0109-0B40-965D-9E0ED41EFEE4}" type="slidenum">
              <a:rPr lang="fi-FI" sz="600">
                <a:solidFill>
                  <a:prstClr val="white"/>
                </a:solidFill>
              </a:rPr>
              <a:pPr defTabSz="457200">
                <a:lnSpc>
                  <a:spcPct val="90000"/>
                </a:lnSpc>
                <a:spcAft>
                  <a:spcPts val="600"/>
                </a:spcAft>
              </a:pPr>
              <a:t>48</a:t>
            </a:fld>
            <a:endParaRPr lang="fi-FI" sz="600">
              <a:solidFill>
                <a:prstClr val="white"/>
              </a:solidFill>
            </a:endParaRPr>
          </a:p>
        </p:txBody>
      </p:sp>
      <p:sp>
        <p:nvSpPr>
          <p:cNvPr id="8" name="Date Placeholder 7">
            <a:extLst>
              <a:ext uri="{FF2B5EF4-FFF2-40B4-BE49-F238E27FC236}">
                <a16:creationId xmlns:a16="http://schemas.microsoft.com/office/drawing/2014/main" id="{E6FB486F-8086-4276-9FCC-89F31A7ADDD1}"/>
              </a:ext>
            </a:extLst>
          </p:cNvPr>
          <p:cNvSpPr>
            <a:spLocks noGrp="1"/>
          </p:cNvSpPr>
          <p:nvPr>
            <p:ph type="dt" sz="half" idx="10"/>
          </p:nvPr>
        </p:nvSpPr>
        <p:spPr>
          <a:xfrm>
            <a:off x="9141454" y="6592626"/>
            <a:ext cx="831227" cy="180989"/>
          </a:xfrm>
        </p:spPr>
        <p:txBody>
          <a:bodyPr>
            <a:normAutofit/>
          </a:bodyPr>
          <a:lstStyle/>
          <a:p>
            <a:pPr defTabSz="457200">
              <a:lnSpc>
                <a:spcPct val="90000"/>
              </a:lnSpc>
              <a:spcAft>
                <a:spcPts val="600"/>
              </a:spcAft>
            </a:pPr>
            <a:fld id="{21A8D66E-D4C1-438C-8B85-C19A0838289F}" type="datetime1">
              <a:rPr lang="fi-FI" sz="600">
                <a:solidFill>
                  <a:prstClr val="white"/>
                </a:solidFill>
              </a:rPr>
              <a:pPr defTabSz="457200">
                <a:lnSpc>
                  <a:spcPct val="90000"/>
                </a:lnSpc>
                <a:spcAft>
                  <a:spcPts val="600"/>
                </a:spcAft>
              </a:pPr>
              <a:t>13.10.2021</a:t>
            </a:fld>
            <a:endParaRPr lang="fi-FI" sz="600">
              <a:solidFill>
                <a:prstClr val="white"/>
              </a:solidFill>
            </a:endParaRPr>
          </a:p>
        </p:txBody>
      </p:sp>
      <p:sp>
        <p:nvSpPr>
          <p:cNvPr id="14" name="Title 5">
            <a:extLst>
              <a:ext uri="{FF2B5EF4-FFF2-40B4-BE49-F238E27FC236}">
                <a16:creationId xmlns:a16="http://schemas.microsoft.com/office/drawing/2014/main" id="{5A89EE00-4D2C-46A5-B074-1956B5BB295B}"/>
              </a:ext>
            </a:extLst>
          </p:cNvPr>
          <p:cNvSpPr>
            <a:spLocks noGrp="1"/>
          </p:cNvSpPr>
          <p:nvPr>
            <p:ph type="title"/>
          </p:nvPr>
        </p:nvSpPr>
        <p:spPr>
          <a:xfrm>
            <a:off x="2246313" y="4085664"/>
            <a:ext cx="7772400" cy="1043773"/>
          </a:xfrm>
        </p:spPr>
        <p:txBody>
          <a:bodyPr/>
          <a:lstStyle/>
          <a:p>
            <a:r>
              <a:rPr lang="en-US" dirty="0"/>
              <a:t>Kiitos!</a:t>
            </a:r>
          </a:p>
        </p:txBody>
      </p:sp>
      <p:sp>
        <p:nvSpPr>
          <p:cNvPr id="16" name="Content Placeholder 6">
            <a:extLst>
              <a:ext uri="{FF2B5EF4-FFF2-40B4-BE49-F238E27FC236}">
                <a16:creationId xmlns:a16="http://schemas.microsoft.com/office/drawing/2014/main" id="{80FD6AC4-D2BC-4275-8270-3E5A18B1622D}"/>
              </a:ext>
            </a:extLst>
          </p:cNvPr>
          <p:cNvSpPr>
            <a:spLocks noGrp="1"/>
          </p:cNvSpPr>
          <p:nvPr>
            <p:ph idx="13"/>
          </p:nvPr>
        </p:nvSpPr>
        <p:spPr>
          <a:xfrm>
            <a:off x="2246313" y="5314392"/>
            <a:ext cx="7842663" cy="1177718"/>
          </a:xfrm>
        </p:spPr>
        <p:txBody>
          <a:bodyPr/>
          <a:lstStyle/>
          <a:p>
            <a:r>
              <a:rPr lang="fi-FI" dirty="0"/>
              <a:t>Maarit.ha.Virolainen@jyu.fi, FT (aikuiskasvatus)</a:t>
            </a:r>
          </a:p>
          <a:p>
            <a:r>
              <a:rPr lang="fi-FI" dirty="0"/>
              <a:t>Koulutuksen tutkimuslaitos, 040 805 4286</a:t>
            </a:r>
          </a:p>
          <a:p>
            <a:endParaRPr lang="en-US" dirty="0"/>
          </a:p>
        </p:txBody>
      </p:sp>
    </p:spTree>
    <p:extLst>
      <p:ext uri="{BB962C8B-B14F-4D97-AF65-F5344CB8AC3E}">
        <p14:creationId xmlns:p14="http://schemas.microsoft.com/office/powerpoint/2010/main" val="1455348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Yhteenvetoa keskustelusta</a:t>
            </a:r>
            <a:endParaRPr lang="fi-FI" dirty="0"/>
          </a:p>
        </p:txBody>
      </p:sp>
      <p:sp>
        <p:nvSpPr>
          <p:cNvPr id="3" name="Alaotsikko 2"/>
          <p:cNvSpPr>
            <a:spLocks noGrp="1"/>
          </p:cNvSpPr>
          <p:nvPr>
            <p:ph type="subTitle" idx="1"/>
          </p:nvPr>
        </p:nvSpPr>
        <p:spPr/>
        <p:txBody>
          <a:bodyPr/>
          <a:lstStyle/>
          <a:p>
            <a:r>
              <a:rPr lang="fi-FI" dirty="0" err="1" smtClean="0"/>
              <a:t>Howspace</a:t>
            </a:r>
            <a:r>
              <a:rPr lang="fi-FI" dirty="0" smtClean="0"/>
              <a:t>-työtilan kommentit</a:t>
            </a:r>
            <a:endParaRPr lang="fi-FI" dirty="0"/>
          </a:p>
        </p:txBody>
      </p:sp>
    </p:spTree>
    <p:extLst>
      <p:ext uri="{BB962C8B-B14F-4D97-AF65-F5344CB8AC3E}">
        <p14:creationId xmlns:p14="http://schemas.microsoft.com/office/powerpoint/2010/main" val="223184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Toimintaympäristön muutokset</a:t>
            </a:r>
            <a:endParaRPr lang="fi-FI" dirty="0"/>
          </a:p>
        </p:txBody>
      </p:sp>
      <p:sp>
        <p:nvSpPr>
          <p:cNvPr id="3" name="Sisällön paikkamerkki 2"/>
          <p:cNvSpPr>
            <a:spLocks noGrp="1"/>
          </p:cNvSpPr>
          <p:nvPr>
            <p:ph idx="1"/>
          </p:nvPr>
        </p:nvSpPr>
        <p:spPr>
          <a:xfrm>
            <a:off x="577047" y="1767840"/>
            <a:ext cx="11310153" cy="4901184"/>
          </a:xfrm>
        </p:spPr>
        <p:txBody>
          <a:bodyPr>
            <a:normAutofit/>
          </a:bodyPr>
          <a:lstStyle/>
          <a:p>
            <a:pPr>
              <a:spcBef>
                <a:spcPts val="1200"/>
              </a:spcBef>
            </a:pPr>
            <a:r>
              <a:rPr lang="fi-FI" sz="2400" dirty="0" smtClean="0"/>
              <a:t>Oppivelvollisuuden laajeneminen  </a:t>
            </a:r>
          </a:p>
          <a:p>
            <a:pPr>
              <a:spcBef>
                <a:spcPts val="1200"/>
              </a:spcBef>
            </a:pPr>
            <a:r>
              <a:rPr lang="fi-FI" sz="2400" dirty="0" smtClean="0"/>
              <a:t>Tavoite, että vähintään 50 % 25-34 -vuotiaista suorittaa korkeakoulututkinnon </a:t>
            </a:r>
          </a:p>
          <a:p>
            <a:pPr>
              <a:spcBef>
                <a:spcPts val="1200"/>
              </a:spcBef>
            </a:pPr>
            <a:r>
              <a:rPr lang="fi-FI" sz="2400" dirty="0" smtClean="0"/>
              <a:t>Jatkuvan </a:t>
            </a:r>
            <a:r>
              <a:rPr lang="fi-FI" sz="2400" dirty="0"/>
              <a:t>oppimisen ja työllisyyden </a:t>
            </a:r>
            <a:r>
              <a:rPr lang="fi-FI" sz="2400" dirty="0" smtClean="0"/>
              <a:t>palvelukeskus </a:t>
            </a:r>
          </a:p>
          <a:p>
            <a:pPr>
              <a:spcBef>
                <a:spcPts val="1200"/>
              </a:spcBef>
            </a:pPr>
            <a:r>
              <a:rPr lang="fi-FI" sz="2400" dirty="0" smtClean="0"/>
              <a:t>Pohjoismainen työvoimapalvelumalli </a:t>
            </a:r>
          </a:p>
          <a:p>
            <a:pPr>
              <a:spcBef>
                <a:spcPts val="1200"/>
              </a:spcBef>
            </a:pPr>
            <a:r>
              <a:rPr lang="fi-FI" sz="2400" dirty="0" smtClean="0"/>
              <a:t>TE-palvelujen </a:t>
            </a:r>
            <a:r>
              <a:rPr lang="fi-FI" sz="2400" dirty="0"/>
              <a:t>siirtyminen </a:t>
            </a:r>
            <a:r>
              <a:rPr lang="fi-FI" sz="2400" dirty="0" smtClean="0"/>
              <a:t>kunnille </a:t>
            </a:r>
          </a:p>
          <a:p>
            <a:pPr>
              <a:spcBef>
                <a:spcPts val="1200"/>
              </a:spcBef>
            </a:pPr>
            <a:r>
              <a:rPr lang="fi-FI" sz="2400" dirty="0" smtClean="0"/>
              <a:t>Sosiaaliturvauudistus </a:t>
            </a:r>
          </a:p>
          <a:p>
            <a:endParaRPr lang="fi-FI" dirty="0"/>
          </a:p>
        </p:txBody>
      </p:sp>
    </p:spTree>
    <p:extLst>
      <p:ext uri="{BB962C8B-B14F-4D97-AF65-F5344CB8AC3E}">
        <p14:creationId xmlns:p14="http://schemas.microsoft.com/office/powerpoint/2010/main" val="32920203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Lopuksi</a:t>
            </a:r>
            <a:endParaRPr lang="fi-FI" dirty="0"/>
          </a:p>
        </p:txBody>
      </p:sp>
      <p:sp>
        <p:nvSpPr>
          <p:cNvPr id="3" name="Sisällön paikkamerkki 2"/>
          <p:cNvSpPr>
            <a:spLocks noGrp="1"/>
          </p:cNvSpPr>
          <p:nvPr>
            <p:ph idx="1"/>
          </p:nvPr>
        </p:nvSpPr>
        <p:spPr/>
        <p:txBody>
          <a:bodyPr>
            <a:normAutofit fontScale="92500" lnSpcReduction="20000"/>
          </a:bodyPr>
          <a:lstStyle/>
          <a:p>
            <a:r>
              <a:rPr lang="fi-FI" sz="2400" dirty="0" smtClean="0"/>
              <a:t>Valmistelu jatkuu seuraavasti:</a:t>
            </a:r>
          </a:p>
          <a:p>
            <a:pPr lvl="1"/>
            <a:r>
              <a:rPr lang="fi-FI" sz="2133" dirty="0" smtClean="0"/>
              <a:t>Korkeakoulut: kytkentä </a:t>
            </a:r>
            <a:r>
              <a:rPr lang="fi-FI" dirty="0"/>
              <a:t>korkeakoulujen kestävän kasvun ohjelman </a:t>
            </a:r>
            <a:r>
              <a:rPr lang="fi-FI" dirty="0" smtClean="0"/>
              <a:t>valmisteluun</a:t>
            </a:r>
          </a:p>
          <a:p>
            <a:pPr lvl="1"/>
            <a:r>
              <a:rPr lang="fi-FI" sz="2133" dirty="0" smtClean="0"/>
              <a:t>Ammatillinen koulutus: </a:t>
            </a:r>
            <a:r>
              <a:rPr lang="fi-FI" dirty="0"/>
              <a:t>kolme saman sisältöistä </a:t>
            </a:r>
            <a:r>
              <a:rPr lang="fi-FI" dirty="0" smtClean="0"/>
              <a:t>keskustelutilaisuutta</a:t>
            </a:r>
            <a:r>
              <a:rPr lang="fi-FI" dirty="0"/>
              <a:t> </a:t>
            </a:r>
            <a:r>
              <a:rPr lang="fi-FI" dirty="0" smtClean="0"/>
              <a:t>27.10., 29.10. ja 2.11.</a:t>
            </a:r>
          </a:p>
          <a:p>
            <a:pPr lvl="1"/>
            <a:r>
              <a:rPr lang="fi-FI" sz="2133" dirty="0" smtClean="0"/>
              <a:t>Vapaan sivistystyö: järjestöjen edustajille kaksiosainen keskustelu 20.10. ja 15.11.</a:t>
            </a:r>
          </a:p>
          <a:p>
            <a:pPr lvl="1"/>
            <a:r>
              <a:rPr lang="fi-FI" sz="2133" dirty="0" smtClean="0"/>
              <a:t>Ruotsinkielisen koulutuksen erityiskysymykset: tilaisuus 25.11.</a:t>
            </a:r>
          </a:p>
          <a:p>
            <a:pPr lvl="1"/>
            <a:r>
              <a:rPr lang="fi-FI" dirty="0" smtClean="0"/>
              <a:t>Tilaisuuksien </a:t>
            </a:r>
            <a:r>
              <a:rPr lang="fi-FI" dirty="0"/>
              <a:t>kutsut </a:t>
            </a:r>
            <a:r>
              <a:rPr lang="fi-FI" dirty="0" smtClean="0"/>
              <a:t>ja ilmoittautumiset tulossa erikseen </a:t>
            </a:r>
            <a:r>
              <a:rPr lang="fi-FI" dirty="0"/>
              <a:t>myöhemmin</a:t>
            </a:r>
            <a:r>
              <a:rPr lang="fi-FI" dirty="0" smtClean="0"/>
              <a:t>.</a:t>
            </a:r>
            <a:endParaRPr lang="fi-FI" sz="2133" dirty="0" smtClean="0"/>
          </a:p>
          <a:p>
            <a:r>
              <a:rPr lang="fi-FI" sz="2400" dirty="0" smtClean="0"/>
              <a:t>Vuoden </a:t>
            </a:r>
            <a:r>
              <a:rPr lang="fi-FI" sz="2400" dirty="0"/>
              <a:t>2021 loppuun mennessä kootaan </a:t>
            </a:r>
            <a:r>
              <a:rPr lang="fi-FI" sz="2400" dirty="0" smtClean="0"/>
              <a:t>keskustelujen </a:t>
            </a:r>
            <a:r>
              <a:rPr lang="fi-FI" sz="2400" dirty="0"/>
              <a:t>johtopäätökset ja päätetään etenemisestä</a:t>
            </a:r>
            <a:r>
              <a:rPr lang="fi-FI" sz="2400" dirty="0" smtClean="0"/>
              <a:t>.</a:t>
            </a:r>
            <a:endParaRPr lang="fi-FI" sz="2400" dirty="0"/>
          </a:p>
        </p:txBody>
      </p:sp>
    </p:spTree>
    <p:extLst>
      <p:ext uri="{BB962C8B-B14F-4D97-AF65-F5344CB8AC3E}">
        <p14:creationId xmlns:p14="http://schemas.microsoft.com/office/powerpoint/2010/main" val="3818859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038336371"/>
              </p:ext>
            </p:extLst>
          </p:nvPr>
        </p:nvGraphicFramePr>
        <p:xfrm>
          <a:off x="5437632" y="707136"/>
          <a:ext cx="6217920" cy="5742432"/>
        </p:xfrm>
        <a:graphic>
          <a:graphicData uri="http://schemas.openxmlformats.org/drawingml/2006/chart">
            <c:chart xmlns:c="http://schemas.openxmlformats.org/drawingml/2006/chart" xmlns:r="http://schemas.openxmlformats.org/officeDocument/2006/relationships" r:id="rId2"/>
          </a:graphicData>
        </a:graphic>
      </p:graphicFrame>
      <p:sp>
        <p:nvSpPr>
          <p:cNvPr id="9" name="Otsikko 8"/>
          <p:cNvSpPr>
            <a:spLocks noGrp="1"/>
          </p:cNvSpPr>
          <p:nvPr>
            <p:ph type="title"/>
          </p:nvPr>
        </p:nvSpPr>
        <p:spPr/>
        <p:txBody>
          <a:bodyPr/>
          <a:lstStyle/>
          <a:p>
            <a:r>
              <a:rPr lang="fi-FI" dirty="0" smtClean="0"/>
              <a:t>Kohdentuminen</a:t>
            </a:r>
            <a:endParaRPr lang="fi-FI" dirty="0"/>
          </a:p>
        </p:txBody>
      </p:sp>
      <p:sp>
        <p:nvSpPr>
          <p:cNvPr id="10" name="Tekstiruutu 9"/>
          <p:cNvSpPr txBox="1"/>
          <p:nvPr/>
        </p:nvSpPr>
        <p:spPr>
          <a:xfrm>
            <a:off x="577047" y="2157984"/>
            <a:ext cx="5031273" cy="2908489"/>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fi-FI" sz="2400" dirty="0"/>
              <a:t>Koulutuksen julkinen rahoitus kohdentuu tutkintoon johtavaan koulutukseen, jota työikäiset </a:t>
            </a:r>
            <a:r>
              <a:rPr lang="fi-FI" sz="2400" dirty="0" smtClean="0"/>
              <a:t>hyödyntävät</a:t>
            </a:r>
          </a:p>
          <a:p>
            <a:pPr marL="285750" indent="-285750">
              <a:spcBef>
                <a:spcPts val="1800"/>
              </a:spcBef>
              <a:buFont typeface="Arial" panose="020B0604020202020204" pitchFamily="34" charset="0"/>
              <a:buChar char="•"/>
            </a:pPr>
            <a:r>
              <a:rPr lang="fi-FI" sz="2400" dirty="0" smtClean="0"/>
              <a:t>Yli puolet uusista tutkinto-opiskelijoista on vähintään 25-vuotiaita</a:t>
            </a:r>
            <a:endParaRPr lang="fi-FI" sz="2400" dirty="0"/>
          </a:p>
        </p:txBody>
      </p:sp>
    </p:spTree>
    <p:extLst>
      <p:ext uri="{BB962C8B-B14F-4D97-AF65-F5344CB8AC3E}">
        <p14:creationId xmlns:p14="http://schemas.microsoft.com/office/powerpoint/2010/main" val="2910257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75999" y="548680"/>
            <a:ext cx="6960000" cy="4407368"/>
          </a:xfrm>
        </p:spPr>
        <p:txBody>
          <a:bodyPr/>
          <a:lstStyle/>
          <a:p>
            <a:pPr marL="0" indent="0"/>
            <a:r>
              <a:rPr lang="fi-FI" dirty="0"/>
              <a:t>Miten jatkuvan oppimisen uudistuksen tavoitteita voidaan edistää koulutusjärjestelmässä</a:t>
            </a:r>
            <a:r>
              <a:rPr lang="fi-FI" dirty="0" smtClean="0"/>
              <a:t>?</a:t>
            </a:r>
            <a:endParaRPr lang="fi-FI" dirty="0"/>
          </a:p>
        </p:txBody>
      </p:sp>
      <p:sp>
        <p:nvSpPr>
          <p:cNvPr id="3" name="Alaotsikko 2"/>
          <p:cNvSpPr>
            <a:spLocks noGrp="1"/>
          </p:cNvSpPr>
          <p:nvPr>
            <p:ph type="subTitle" idx="1"/>
          </p:nvPr>
        </p:nvSpPr>
        <p:spPr>
          <a:xfrm>
            <a:off x="576000" y="5138927"/>
            <a:ext cx="6960000" cy="1554435"/>
          </a:xfrm>
        </p:spPr>
        <p:txBody>
          <a:bodyPr>
            <a:normAutofit lnSpcReduction="10000"/>
          </a:bodyPr>
          <a:lstStyle/>
          <a:p>
            <a:r>
              <a:rPr lang="fi-FI" dirty="0"/>
              <a:t>opetusneuvos Ilmari Hyvönen, neuvotteleva virkamies Ville Heinonen, opetusneuvos Tiina Polo, opetusneuvos Annika Bussman </a:t>
            </a:r>
            <a:br>
              <a:rPr lang="fi-FI" dirty="0"/>
            </a:br>
            <a:endParaRPr lang="fi-FI" dirty="0"/>
          </a:p>
        </p:txBody>
      </p:sp>
    </p:spTree>
    <p:extLst>
      <p:ext uri="{BB962C8B-B14F-4D97-AF65-F5344CB8AC3E}">
        <p14:creationId xmlns:p14="http://schemas.microsoft.com/office/powerpoint/2010/main" val="254174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Korkeakoulutus</a:t>
            </a:r>
            <a:endParaRPr lang="fi-FI" dirty="0"/>
          </a:p>
        </p:txBody>
      </p:sp>
    </p:spTree>
    <p:extLst>
      <p:ext uri="{BB962C8B-B14F-4D97-AF65-F5344CB8AC3E}">
        <p14:creationId xmlns:p14="http://schemas.microsoft.com/office/powerpoint/2010/main" val="490210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7047" y="313787"/>
            <a:ext cx="10799540" cy="1299027"/>
          </a:xfrm>
        </p:spPr>
        <p:txBody>
          <a:bodyPr/>
          <a:lstStyle/>
          <a:p>
            <a:r>
              <a:rPr lang="fi-FI" dirty="0" smtClean="0"/>
              <a:t>Korkeakouluille suuria rinnakkaisia tavoitteita</a:t>
            </a:r>
            <a:endParaRPr lang="fi-FI" dirty="0"/>
          </a:p>
        </p:txBody>
      </p:sp>
      <p:sp>
        <p:nvSpPr>
          <p:cNvPr id="3" name="Sisällön paikkamerkki 2"/>
          <p:cNvSpPr>
            <a:spLocks noGrp="1"/>
          </p:cNvSpPr>
          <p:nvPr>
            <p:ph idx="1"/>
          </p:nvPr>
        </p:nvSpPr>
        <p:spPr/>
        <p:txBody>
          <a:bodyPr>
            <a:normAutofit fontScale="92500" lnSpcReduction="10000"/>
          </a:bodyPr>
          <a:lstStyle/>
          <a:p>
            <a:r>
              <a:rPr lang="fi-FI" b="1" dirty="0" smtClean="0"/>
              <a:t>Tavoitteita</a:t>
            </a:r>
            <a:endParaRPr lang="fi-FI" dirty="0" smtClean="0"/>
          </a:p>
          <a:p>
            <a:pPr lvl="1"/>
            <a:r>
              <a:rPr lang="fi-FI" dirty="0" smtClean="0"/>
              <a:t>Korkeakoulutettujen osuuden nostaminen nuorissa ikäluokissa (tavoite: korkeakoulututkinto 50% 25-34 vuotiaita): edellyttää paikkoja  tutkintokoulutukseen</a:t>
            </a:r>
          </a:p>
          <a:p>
            <a:pPr lvl="1"/>
            <a:r>
              <a:rPr lang="fi-FI" dirty="0"/>
              <a:t>Korkeakoulujen tarjoamien jatkuvan oppimisen mahdollisuuksien </a:t>
            </a:r>
            <a:r>
              <a:rPr lang="fi-FI" dirty="0" smtClean="0"/>
              <a:t>lisääminen</a:t>
            </a:r>
          </a:p>
          <a:p>
            <a:pPr lvl="1"/>
            <a:r>
              <a:rPr lang="fi-FI" dirty="0" smtClean="0"/>
              <a:t>Tiede </a:t>
            </a:r>
            <a:r>
              <a:rPr lang="fi-FI" dirty="0"/>
              <a:t>ja tutkimus; TKI-menojen BKT-osuus 4 </a:t>
            </a:r>
            <a:r>
              <a:rPr lang="fi-FI" dirty="0" smtClean="0"/>
              <a:t>prosenttiin</a:t>
            </a:r>
          </a:p>
          <a:p>
            <a:r>
              <a:rPr lang="fi-FI" b="1" dirty="0" smtClean="0"/>
              <a:t>Osin näiden toteuttaminen kilpailee samoista resursseista; toisaalta suurelta osin sama henkilöstö toteuttaa korkeakouluissa</a:t>
            </a:r>
          </a:p>
        </p:txBody>
      </p:sp>
      <p:sp>
        <p:nvSpPr>
          <p:cNvPr id="4" name="Dian numeron paikkamerkki 3"/>
          <p:cNvSpPr>
            <a:spLocks noGrp="1"/>
          </p:cNvSpPr>
          <p:nvPr>
            <p:ph type="sldNum" sz="quarter" idx="12"/>
          </p:nvPr>
        </p:nvSpPr>
        <p:spPr/>
        <p:txBody>
          <a:bodyPr/>
          <a:lstStyle/>
          <a:p>
            <a:fld id="{1EA1DD0D-7089-48C5-B116-A19F892CF1D9}" type="slidenum">
              <a:rPr lang="fi-FI" smtClean="0"/>
              <a:pPr/>
              <a:t>9</a:t>
            </a:fld>
            <a:r>
              <a:rPr lang="fi-FI" smtClean="0"/>
              <a:t>  </a:t>
            </a:r>
            <a:r>
              <a:rPr lang="fi-FI" b="0" smtClean="0">
                <a:solidFill>
                  <a:schemeClr val="bg1">
                    <a:lumMod val="65000"/>
                  </a:schemeClr>
                </a:solidFill>
              </a:rPr>
              <a:t>|</a:t>
            </a:r>
            <a:endParaRPr lang="fi-FI" sz="800" b="0" dirty="0">
              <a:solidFill>
                <a:schemeClr val="bg1">
                  <a:lumMod val="65000"/>
                </a:schemeClr>
              </a:solidFill>
            </a:endParaRPr>
          </a:p>
        </p:txBody>
      </p:sp>
      <p:sp>
        <p:nvSpPr>
          <p:cNvPr id="5" name="Päivämäärän paikkamerkki 4"/>
          <p:cNvSpPr>
            <a:spLocks noGrp="1"/>
          </p:cNvSpPr>
          <p:nvPr>
            <p:ph type="dt" sz="half" idx="10"/>
          </p:nvPr>
        </p:nvSpPr>
        <p:spPr/>
        <p:txBody>
          <a:bodyPr/>
          <a:lstStyle/>
          <a:p>
            <a:fld id="{23F2CBD4-DFD8-5A41-8E32-433BE3A53EED}" type="datetime1">
              <a:rPr lang="fi-FI" smtClean="0"/>
              <a:t>13.10.2021</a:t>
            </a:fld>
            <a:endParaRPr lang="fi-FI" dirty="0"/>
          </a:p>
        </p:txBody>
      </p:sp>
    </p:spTree>
    <p:extLst>
      <p:ext uri="{BB962C8B-B14F-4D97-AF65-F5344CB8AC3E}">
        <p14:creationId xmlns:p14="http://schemas.microsoft.com/office/powerpoint/2010/main" val="2835476075"/>
      </p:ext>
    </p:extLst>
  </p:cSld>
  <p:clrMapOvr>
    <a:masterClrMapping/>
  </p:clrMapOvr>
</p:sld>
</file>

<file path=ppt/theme/theme1.xml><?xml version="1.0" encoding="utf-8"?>
<a:theme xmlns:a="http://schemas.openxmlformats.org/drawingml/2006/main" name="OKM uusi">
  <a:themeElements>
    <a:clrScheme name="Mukautetut 4">
      <a:dk1>
        <a:srgbClr val="000000"/>
      </a:dk1>
      <a:lt1>
        <a:srgbClr val="FFFFFF"/>
      </a:lt1>
      <a:dk2>
        <a:srgbClr val="598D83"/>
      </a:dk2>
      <a:lt2>
        <a:srgbClr val="FFFFFF"/>
      </a:lt2>
      <a:accent1>
        <a:srgbClr val="002F6C"/>
      </a:accent1>
      <a:accent2>
        <a:srgbClr val="8EBEFF"/>
      </a:accent2>
      <a:accent3>
        <a:srgbClr val="3659BD"/>
      </a:accent3>
      <a:accent4>
        <a:srgbClr val="79C699"/>
      </a:accent4>
      <a:accent5>
        <a:srgbClr val="007070"/>
      </a:accent5>
      <a:accent6>
        <a:srgbClr val="66C9C3"/>
      </a:accent6>
      <a:hlink>
        <a:srgbClr val="598D83"/>
      </a:hlink>
      <a:folHlink>
        <a:srgbClr val="889399"/>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KM uusi" id="{9DCC2085-02B6-42EF-A887-769BFA80C85A}" vid="{A3329A0A-01E8-4C83-8E61-EDA77AF89630}"/>
    </a:ext>
  </a:extLst>
</a:theme>
</file>

<file path=ppt/theme/theme2.xml><?xml version="1.0" encoding="utf-8"?>
<a:theme xmlns:a="http://schemas.openxmlformats.org/drawingml/2006/main" name="OKM-SIN-FI-05/2021">
  <a:themeElements>
    <a:clrScheme name="Mukautetut 6">
      <a:dk1>
        <a:srgbClr val="000000"/>
      </a:dk1>
      <a:lt1>
        <a:srgbClr val="FFFFFF"/>
      </a:lt1>
      <a:dk2>
        <a:srgbClr val="165C7D"/>
      </a:dk2>
      <a:lt2>
        <a:srgbClr val="FFFFFF"/>
      </a:lt2>
      <a:accent1>
        <a:srgbClr val="002F6C"/>
      </a:accent1>
      <a:accent2>
        <a:srgbClr val="8EBEFF"/>
      </a:accent2>
      <a:accent3>
        <a:srgbClr val="3659BD"/>
      </a:accent3>
      <a:accent4>
        <a:srgbClr val="79C699"/>
      </a:accent4>
      <a:accent5>
        <a:srgbClr val="007070"/>
      </a:accent5>
      <a:accent6>
        <a:srgbClr val="66C9C3"/>
      </a:accent6>
      <a:hlink>
        <a:srgbClr val="165C7D"/>
      </a:hlink>
      <a:folHlink>
        <a:srgbClr val="889399"/>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itys1" id="{6D5C1B1B-48E2-4DFB-800D-368C21A1F687}" vid="{7F3BC6C3-C284-44F8-9B52-63CD8D925CB0}"/>
    </a:ext>
  </a:extLst>
</a:theme>
</file>

<file path=ppt/theme/theme3.xml><?xml version="1.0" encoding="utf-8"?>
<a:theme xmlns:a="http://schemas.openxmlformats.org/drawingml/2006/main" name="JYU Otsikkodi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JYU sisältö pohj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VTV">
  <a:themeElements>
    <a:clrScheme name="VTVn uusi talotyyli">
      <a:dk1>
        <a:srgbClr val="000000"/>
      </a:dk1>
      <a:lt1>
        <a:sysClr val="window" lastClr="FFFFFF"/>
      </a:lt1>
      <a:dk2>
        <a:srgbClr val="002C5F"/>
      </a:dk2>
      <a:lt2>
        <a:srgbClr val="FFFFFF"/>
      </a:lt2>
      <a:accent1>
        <a:srgbClr val="002C5F"/>
      </a:accent1>
      <a:accent2>
        <a:srgbClr val="FF6875"/>
      </a:accent2>
      <a:accent3>
        <a:srgbClr val="FDB84A"/>
      </a:accent3>
      <a:accent4>
        <a:srgbClr val="196B6F"/>
      </a:accent4>
      <a:accent5>
        <a:srgbClr val="42C7EF"/>
      </a:accent5>
      <a:accent6>
        <a:srgbClr val="C50084"/>
      </a:accent6>
      <a:hlink>
        <a:srgbClr val="42C7EF"/>
      </a:hlink>
      <a:folHlink>
        <a:srgbClr val="42C7E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rmAutofit/>
      </a:bodyPr>
      <a:lstStyle>
        <a:defPPr>
          <a:defRPr b="0" i="0" dirty="0" smtClean="0"/>
        </a:defPPr>
      </a:lstStyle>
    </a:txDef>
  </a:objectDefaults>
  <a:extraClrSchemeLst/>
  <a:extLst>
    <a:ext uri="{05A4C25C-085E-4340-85A3-A5531E510DB2}">
      <thm15:themeFamily xmlns:thm15="http://schemas.microsoft.com/office/thememl/2012/main" name="presentaatiopohja suomeksi" id="{8E9AF7EB-3C2A-4F99-8543-C6A9993DFF3C}" vid="{2FA454A8-E0CE-4AB8-9EB9-E2342B4EE4B5}"/>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OKM uusi</Template>
  <TotalTime>540</TotalTime>
  <Words>3845</Words>
  <Application>Microsoft Office PowerPoint</Application>
  <PresentationFormat>Laajakuva</PresentationFormat>
  <Paragraphs>365</Paragraphs>
  <Slides>50</Slides>
  <Notes>16</Notes>
  <HiddenSlides>0</HiddenSlides>
  <MMClips>0</MMClips>
  <ScaleCrop>false</ScaleCrop>
  <HeadingPairs>
    <vt:vector size="6" baseType="variant">
      <vt:variant>
        <vt:lpstr>Käytetyt fontit</vt:lpstr>
      </vt:variant>
      <vt:variant>
        <vt:i4>9</vt:i4>
      </vt:variant>
      <vt:variant>
        <vt:lpstr>Teema</vt:lpstr>
      </vt:variant>
      <vt:variant>
        <vt:i4>5</vt:i4>
      </vt:variant>
      <vt:variant>
        <vt:lpstr>Dian otsikot</vt:lpstr>
      </vt:variant>
      <vt:variant>
        <vt:i4>50</vt:i4>
      </vt:variant>
    </vt:vector>
  </HeadingPairs>
  <TitlesOfParts>
    <vt:vector size="64" baseType="lpstr">
      <vt:lpstr>Arial</vt:lpstr>
      <vt:lpstr>Arial Narrow</vt:lpstr>
      <vt:lpstr>Calibri</vt:lpstr>
      <vt:lpstr>Geneva</vt:lpstr>
      <vt:lpstr>Helvetica</vt:lpstr>
      <vt:lpstr>Open Sans</vt:lpstr>
      <vt:lpstr>Palatino Linotype</vt:lpstr>
      <vt:lpstr>Times New Roman</vt:lpstr>
      <vt:lpstr>Wingdings</vt:lpstr>
      <vt:lpstr>OKM uusi</vt:lpstr>
      <vt:lpstr>OKM-SIN-FI-05/2021</vt:lpstr>
      <vt:lpstr>JYU Otsikkodiat</vt:lpstr>
      <vt:lpstr>JYU sisältö pohjat</vt:lpstr>
      <vt:lpstr>VTV</vt:lpstr>
      <vt:lpstr>Jatkuvan oppimisen mahdollisuuksien kehittäminen koulutusjärjestelmässä</vt:lpstr>
      <vt:lpstr>Tapahtuman ohjelma</vt:lpstr>
      <vt:lpstr>Jatkuvan oppimisen systeeminen uudistus - Miksi sitä tarvitaan? </vt:lpstr>
      <vt:lpstr>Tausta</vt:lpstr>
      <vt:lpstr>Toimintaympäristön muutokset</vt:lpstr>
      <vt:lpstr>Kohdentuminen</vt:lpstr>
      <vt:lpstr>Miten jatkuvan oppimisen uudistuksen tavoitteita voidaan edistää koulutusjärjestelmässä?</vt:lpstr>
      <vt:lpstr>Korkeakoulutus</vt:lpstr>
      <vt:lpstr>Korkeakouluille suuria rinnakkaisia tavoitteita</vt:lpstr>
      <vt:lpstr>Korkeakoulujen koulutusmuodot</vt:lpstr>
      <vt:lpstr>Korkeakoulujen koulutusmuodot: rahoitus ja maksut</vt:lpstr>
      <vt:lpstr>Korkeakoulujen tutkinto- koulutuksen kohdentuminen?</vt:lpstr>
      <vt:lpstr>Tutkintoa lyhyempi koulutus: tutkintojen osat (1/2)</vt:lpstr>
      <vt:lpstr>Tutkintoa lyhyempi koulutus: tutkintojen osat (2/2)</vt:lpstr>
      <vt:lpstr>Tutkintoja lyhyempi koulutus: räätälöity täydennyskoulutus ja tutkinnon osat täydennyskoulutuksena</vt:lpstr>
      <vt:lpstr>Ammatillinen koulutus</vt:lpstr>
      <vt:lpstr>Jatkuva oppiminen on merkittävä tehtävä ammatilliselle koulutukselle</vt:lpstr>
      <vt:lpstr>Vastaako ammatillinen koulutus jatkuvan oppimisen tarpeisiin optimaalisesti? </vt:lpstr>
      <vt:lpstr>Esitykset keinoista parantaa jatkuvan oppimisen tarjontaa ja kohdentumista ammatillisessa koulutuksessa</vt:lpstr>
      <vt:lpstr>Ammatillinen koulutus sujuvampana väylänä aliedustetuille ryhmille kasvattaa osaamistaan </vt:lpstr>
      <vt:lpstr>Mahdollisuuksia työn ohessa oppimiselle on tuettava edelleen</vt:lpstr>
      <vt:lpstr>Työ muuttuu, kansalaisten ja yritysten osaamistarpeet muuttuvat, myös tarjonnan on muututtava</vt:lpstr>
      <vt:lpstr>Vaikuttaako se, minkä uskomme vaikuttavan?</vt:lpstr>
      <vt:lpstr>Vastaako rahoitusjärjestelmä eri asiakasryhmien tavoitteisiin?</vt:lpstr>
      <vt:lpstr>Vapaa sivistystyö</vt:lpstr>
      <vt:lpstr>Vapaa sivistystyö</vt:lpstr>
      <vt:lpstr>Vapaa sivistystyön mahdollisuuksia vastata jatkuvan oppimisen tavoitteisiin voidaan parantaa seuraavasti</vt:lpstr>
      <vt:lpstr>Tutkijoiden puheenvuorot</vt:lpstr>
      <vt:lpstr>Jatkuvan oppimisen mahdollisuuksien kehittäminen koulutusjärjestelmässä </vt:lpstr>
      <vt:lpstr>Pitkän aikavälin talouskasvun taustalla inhimillinen pääoma ja kiinteä pääoma</vt:lpstr>
      <vt:lpstr>Inhimillinen pääoma sisältää työpanoksen laadun ja määrän     </vt:lpstr>
      <vt:lpstr>Arvio: inhimillisen pääoman kehitys kääntymässä laskuun 2040-2070, ellei asiaan puututa – siksi tämä ohjelma on hyvä!</vt:lpstr>
      <vt:lpstr>Keskustelumuistio: Jatkuvan oppimisen mahdollisuuksien kehittäminen koulutusjärjestelmässä - Joitakin kommentteja   </vt:lpstr>
      <vt:lpstr>Keskustelumuistio: Jatkuvan oppimisen mahdollisuuksien kehittäminen koulutusjärjestelmässä - Joitakin kommentteja   </vt:lpstr>
      <vt:lpstr>Keskustelumuistio: Jatkuvan oppimisen mahdollisuuksien kehittäminen koulutusjärjestelmässä - Joitakin kommentteja   </vt:lpstr>
      <vt:lpstr>Suomen korkeakoulutettujen osuus 25-34 -vuotiaissa on OECD-maiden keskiarvon alapuolella</vt:lpstr>
      <vt:lpstr>Lähteet</vt:lpstr>
      <vt:lpstr>PowerPoint-esitys</vt:lpstr>
      <vt:lpstr>Jatkuvan oppimisen mahdollisuuksien kehittäminen koulutusjärjestelmässä</vt:lpstr>
      <vt:lpstr>PowerPoint-esitys</vt:lpstr>
      <vt:lpstr>MITKÄ TEKIJÄT VAIKUTTAVAT TEKNOLOGIAN KÄYTTÖÖN:</vt:lpstr>
      <vt:lpstr>Osaamistarpeiden alakohtaiset erot: esim.: tekniikka, insinöörit, informaatioteknologia Prifti et al (2017); Virolainen (2019) </vt:lpstr>
      <vt:lpstr>John Dewey (1938) Experience and Education (luku 2)</vt:lpstr>
      <vt:lpstr>Evans ym. (2010): tiedon tulkinnan ja uudelleensijoittelun ketju koulutuksesta työelämään </vt:lpstr>
      <vt:lpstr> Keskeiset huomiot:</vt:lpstr>
      <vt:lpstr>Mitä vielä voisi oppia toteutuneista, ja meneillään olevista hankkeista?</vt:lpstr>
      <vt:lpstr>Lähteet:</vt:lpstr>
      <vt:lpstr>Kiitos!</vt:lpstr>
      <vt:lpstr>Yhteenvetoa keskustelusta</vt:lpstr>
      <vt:lpstr>Lopuksi</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Jatkuvan oppimisen mahdollisuuksien kehittäminen koulutusjärjestelmässä</dc:title>
  <dc:creator>Ikkelä Saara (OKM)</dc:creator>
  <cp:lastModifiedBy>Koch Katarina (OKM)</cp:lastModifiedBy>
  <cp:revision>25</cp:revision>
  <dcterms:created xsi:type="dcterms:W3CDTF">2021-09-23T12:34:03Z</dcterms:created>
  <dcterms:modified xsi:type="dcterms:W3CDTF">2021-10-13T05:23:42Z</dcterms:modified>
</cp:coreProperties>
</file>