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6"/>
  </p:notesMasterIdLst>
  <p:handoutMasterIdLst>
    <p:handoutMasterId r:id="rId27"/>
  </p:handoutMasterIdLst>
  <p:sldIdLst>
    <p:sldId id="263" r:id="rId2"/>
    <p:sldId id="301" r:id="rId3"/>
    <p:sldId id="313" r:id="rId4"/>
    <p:sldId id="312" r:id="rId5"/>
    <p:sldId id="326" r:id="rId6"/>
    <p:sldId id="314" r:id="rId7"/>
    <p:sldId id="315" r:id="rId8"/>
    <p:sldId id="321" r:id="rId9"/>
    <p:sldId id="317" r:id="rId10"/>
    <p:sldId id="318" r:id="rId11"/>
    <p:sldId id="319" r:id="rId12"/>
    <p:sldId id="300" r:id="rId13"/>
    <p:sldId id="327" r:id="rId14"/>
    <p:sldId id="323" r:id="rId15"/>
    <p:sldId id="325" r:id="rId16"/>
    <p:sldId id="322" r:id="rId17"/>
    <p:sldId id="320" r:id="rId18"/>
    <p:sldId id="328" r:id="rId19"/>
    <p:sldId id="293" r:id="rId20"/>
    <p:sldId id="294" r:id="rId21"/>
    <p:sldId id="296" r:id="rId22"/>
    <p:sldId id="299" r:id="rId23"/>
    <p:sldId id="291" r:id="rId24"/>
    <p:sldId id="329" r:id="rId25"/>
  </p:sldIdLst>
  <p:sldSz cx="9906000" cy="6858000" type="A4"/>
  <p:notesSz cx="6794500" cy="9931400"/>
  <p:defaultTextStyle>
    <a:defPPr>
      <a:defRPr lang="fi-FI"/>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39" autoAdjust="0"/>
    <p:restoredTop sz="94698" autoAdjust="0"/>
  </p:normalViewPr>
  <p:slideViewPr>
    <p:cSldViewPr showGuides="1">
      <p:cViewPr varScale="1">
        <p:scale>
          <a:sx n="111" d="100"/>
          <a:sy n="111" d="100"/>
        </p:scale>
        <p:origin x="1344" y="12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fi-FI" altLang="fi-FI"/>
          </a:p>
        </p:txBody>
      </p:sp>
      <p:sp>
        <p:nvSpPr>
          <p:cNvPr id="18435" name="Rectangle 3"/>
          <p:cNvSpPr>
            <a:spLocks noGrp="1" noChangeArrowheads="1"/>
          </p:cNvSpPr>
          <p:nvPr>
            <p:ph type="dt" sz="quarter" idx="1"/>
          </p:nvPr>
        </p:nvSpPr>
        <p:spPr bwMode="auto">
          <a:xfrm>
            <a:off x="3850217"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fi-FI" altLang="fi-FI"/>
          </a:p>
        </p:txBody>
      </p:sp>
      <p:sp>
        <p:nvSpPr>
          <p:cNvPr id="18436" name="Rectangle 4"/>
          <p:cNvSpPr>
            <a:spLocks noGrp="1" noChangeArrowheads="1"/>
          </p:cNvSpPr>
          <p:nvPr>
            <p:ph type="ftr" sz="quarter" idx="2"/>
          </p:nvPr>
        </p:nvSpPr>
        <p:spPr bwMode="auto">
          <a:xfrm>
            <a:off x="0"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fi-FI" altLang="fi-FI"/>
          </a:p>
        </p:txBody>
      </p:sp>
      <p:sp>
        <p:nvSpPr>
          <p:cNvPr id="18437" name="Rectangle 5"/>
          <p:cNvSpPr>
            <a:spLocks noGrp="1" noChangeArrowheads="1"/>
          </p:cNvSpPr>
          <p:nvPr>
            <p:ph type="sldNum" sz="quarter" idx="3"/>
          </p:nvPr>
        </p:nvSpPr>
        <p:spPr bwMode="auto">
          <a:xfrm>
            <a:off x="3850217"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481881C1-3EDA-4EEB-B922-A9EDD50B8CB0}" type="slidenum">
              <a:rPr lang="fi-FI" altLang="fi-FI"/>
              <a:pPr/>
              <a:t>‹#›</a:t>
            </a:fld>
            <a:endParaRPr lang="fi-FI" altLang="fi-FI"/>
          </a:p>
        </p:txBody>
      </p:sp>
    </p:spTree>
    <p:extLst>
      <p:ext uri="{BB962C8B-B14F-4D97-AF65-F5344CB8AC3E}">
        <p14:creationId xmlns:p14="http://schemas.microsoft.com/office/powerpoint/2010/main" val="25608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fi-FI" altLang="fi-FI"/>
          </a:p>
        </p:txBody>
      </p:sp>
      <p:sp>
        <p:nvSpPr>
          <p:cNvPr id="13315" name="Rectangle 3"/>
          <p:cNvSpPr>
            <a:spLocks noGrp="1" noChangeArrowheads="1"/>
          </p:cNvSpPr>
          <p:nvPr>
            <p:ph type="dt" idx="1"/>
          </p:nvPr>
        </p:nvSpPr>
        <p:spPr bwMode="auto">
          <a:xfrm>
            <a:off x="3850217" y="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fi-FI" altLang="fi-FI"/>
          </a:p>
        </p:txBody>
      </p:sp>
      <p:sp>
        <p:nvSpPr>
          <p:cNvPr id="13316" name="Rectangle 4"/>
          <p:cNvSpPr>
            <a:spLocks noGrp="1" noRot="1" noChangeAspect="1" noChangeArrowheads="1" noTextEdit="1"/>
          </p:cNvSpPr>
          <p:nvPr>
            <p:ph type="sldImg" idx="2"/>
          </p:nvPr>
        </p:nvSpPr>
        <p:spPr bwMode="auto">
          <a:xfrm>
            <a:off x="708025" y="744538"/>
            <a:ext cx="5378450"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905934" y="4717415"/>
            <a:ext cx="4982633" cy="446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smtClean="0"/>
              <a:t>Click to edit Master text styles</a:t>
            </a:r>
          </a:p>
          <a:p>
            <a:pPr lvl="1"/>
            <a:r>
              <a:rPr lang="fi-FI" altLang="fi-FI" smtClean="0"/>
              <a:t>Second level</a:t>
            </a:r>
          </a:p>
          <a:p>
            <a:pPr lvl="2"/>
            <a:r>
              <a:rPr lang="fi-FI" altLang="fi-FI" smtClean="0"/>
              <a:t>Third level</a:t>
            </a:r>
          </a:p>
          <a:p>
            <a:pPr lvl="3"/>
            <a:r>
              <a:rPr lang="fi-FI" altLang="fi-FI" smtClean="0"/>
              <a:t>Fourth level</a:t>
            </a:r>
          </a:p>
          <a:p>
            <a:pPr lvl="4"/>
            <a:r>
              <a:rPr lang="fi-FI" altLang="fi-FI" smtClean="0"/>
              <a:t>Fifth level</a:t>
            </a:r>
          </a:p>
        </p:txBody>
      </p:sp>
      <p:sp>
        <p:nvSpPr>
          <p:cNvPr id="13318" name="Rectangle 6"/>
          <p:cNvSpPr>
            <a:spLocks noGrp="1" noChangeArrowheads="1"/>
          </p:cNvSpPr>
          <p:nvPr>
            <p:ph type="ftr" sz="quarter" idx="4"/>
          </p:nvPr>
        </p:nvSpPr>
        <p:spPr bwMode="auto">
          <a:xfrm>
            <a:off x="0"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fi-FI" altLang="fi-FI"/>
          </a:p>
        </p:txBody>
      </p:sp>
      <p:sp>
        <p:nvSpPr>
          <p:cNvPr id="13319" name="Rectangle 7"/>
          <p:cNvSpPr>
            <a:spLocks noGrp="1" noChangeArrowheads="1"/>
          </p:cNvSpPr>
          <p:nvPr>
            <p:ph type="sldNum" sz="quarter" idx="5"/>
          </p:nvPr>
        </p:nvSpPr>
        <p:spPr bwMode="auto">
          <a:xfrm>
            <a:off x="3850217" y="9434830"/>
            <a:ext cx="2944283" cy="49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61795A41-0E7C-43B6-8236-E81EED74C70A}" type="slidenum">
              <a:rPr lang="fi-FI" altLang="fi-FI"/>
              <a:pPr/>
              <a:t>‹#›</a:t>
            </a:fld>
            <a:endParaRPr lang="fi-FI" altLang="fi-FI"/>
          </a:p>
        </p:txBody>
      </p:sp>
    </p:spTree>
    <p:extLst>
      <p:ext uri="{BB962C8B-B14F-4D97-AF65-F5344CB8AC3E}">
        <p14:creationId xmlns:p14="http://schemas.microsoft.com/office/powerpoint/2010/main" val="2051610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21514" name="Picture 10" descr="OKM_1a_val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913938" cy="6862763"/>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3"/>
          <p:cNvSpPr>
            <a:spLocks noGrp="1" noChangeArrowheads="1"/>
          </p:cNvSpPr>
          <p:nvPr>
            <p:ph type="ctrTitle"/>
          </p:nvPr>
        </p:nvSpPr>
        <p:spPr>
          <a:xfrm>
            <a:off x="631825" y="1268413"/>
            <a:ext cx="8929688" cy="4321175"/>
          </a:xfrm>
        </p:spPr>
        <p:txBody>
          <a:bodyPr/>
          <a:lstStyle>
            <a:lvl1pPr>
              <a:defRPr sz="3000"/>
            </a:lvl1pPr>
          </a:lstStyle>
          <a:p>
            <a:pPr lvl="0"/>
            <a:r>
              <a:rPr lang="fi-FI" altLang="fi-FI" noProof="0" smtClean="0"/>
              <a:t>Muokkaa perustyyl. napsautt.</a:t>
            </a:r>
            <a:endParaRPr lang="fi-FI" altLang="fi-FI" noProof="0" dirty="0" smtClean="0"/>
          </a:p>
        </p:txBody>
      </p:sp>
      <p:sp>
        <p:nvSpPr>
          <p:cNvPr id="21509" name="Rectangle 5"/>
          <p:cNvSpPr>
            <a:spLocks noGrp="1" noChangeArrowheads="1"/>
          </p:cNvSpPr>
          <p:nvPr>
            <p:ph type="dt" sz="half" idx="2"/>
          </p:nvPr>
        </p:nvSpPr>
        <p:spPr>
          <a:xfrm>
            <a:off x="6392863" y="188913"/>
            <a:ext cx="2311400" cy="476250"/>
          </a:xfrm>
        </p:spPr>
        <p:txBody>
          <a:bodyPr/>
          <a:lstStyle>
            <a:lvl1pPr>
              <a:defRPr>
                <a:solidFill>
                  <a:schemeClr val="tx1"/>
                </a:solidFill>
              </a:defRPr>
            </a:lvl1pPr>
          </a:lstStyle>
          <a:p>
            <a:endParaRPr lang="fi-FI" altLang="fi-FI"/>
          </a:p>
        </p:txBody>
      </p:sp>
      <p:sp>
        <p:nvSpPr>
          <p:cNvPr id="21510" name="Rectangle 6"/>
          <p:cNvSpPr>
            <a:spLocks noGrp="1" noChangeArrowheads="1"/>
          </p:cNvSpPr>
          <p:nvPr>
            <p:ph type="ftr" sz="quarter" idx="3"/>
          </p:nvPr>
        </p:nvSpPr>
        <p:spPr>
          <a:xfrm>
            <a:off x="2720975" y="188913"/>
            <a:ext cx="3136900" cy="476250"/>
          </a:xfrm>
        </p:spPr>
        <p:txBody>
          <a:bodyPr/>
          <a:lstStyle>
            <a:lvl1pPr>
              <a:defRPr>
                <a:solidFill>
                  <a:schemeClr val="tx1"/>
                </a:solidFill>
              </a:defRPr>
            </a:lvl1pPr>
          </a:lstStyle>
          <a:p>
            <a:endParaRPr lang="fi-FI" altLang="fi-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a:lvl1pPr>
          </a:lstStyle>
          <a:p>
            <a:fld id="{EBBE8378-5292-4B6E-AD55-8389A6CDDD3F}" type="slidenum">
              <a:rPr lang="fi-FI" altLang="fi-FI"/>
              <a:pPr/>
              <a:t>‹#›</a:t>
            </a:fld>
            <a:endParaRPr lang="fi-FI" altLang="fi-FI"/>
          </a:p>
        </p:txBody>
      </p:sp>
    </p:spTree>
    <p:extLst>
      <p:ext uri="{BB962C8B-B14F-4D97-AF65-F5344CB8AC3E}">
        <p14:creationId xmlns:p14="http://schemas.microsoft.com/office/powerpoint/2010/main" val="193295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7058025" y="609600"/>
            <a:ext cx="2105025" cy="5486400"/>
          </a:xfrm>
        </p:spPr>
        <p:txBody>
          <a:bodyPr vert="eaVert"/>
          <a:lstStyle>
            <a:lvl1pPr>
              <a:defRPr sz="3000"/>
            </a:lvl1pPr>
          </a:lstStyle>
          <a:p>
            <a:r>
              <a:rPr lang="fi-FI" smtClean="0"/>
              <a:t>Muokkaa perustyyl. napsautt.</a:t>
            </a:r>
            <a:endParaRPr lang="fi-FI" dirty="0"/>
          </a:p>
        </p:txBody>
      </p:sp>
      <p:sp>
        <p:nvSpPr>
          <p:cNvPr id="3" name="Pystysuoran tekstin paikkamerkki 2"/>
          <p:cNvSpPr>
            <a:spLocks noGrp="1"/>
          </p:cNvSpPr>
          <p:nvPr>
            <p:ph type="body" orient="vert" idx="1"/>
          </p:nvPr>
        </p:nvSpPr>
        <p:spPr>
          <a:xfrm>
            <a:off x="742950" y="609600"/>
            <a:ext cx="6162675" cy="5486400"/>
          </a:xfrm>
        </p:spPr>
        <p:txBody>
          <a:bodyPr vert="eaVert"/>
          <a:lstStyle>
            <a:lvl1pPr>
              <a:defRPr sz="1800"/>
            </a:lvl1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a:lvl1pPr>
          </a:lstStyle>
          <a:p>
            <a:fld id="{88F9733A-BA66-43FB-BEBE-767E39D5EF69}" type="slidenum">
              <a:rPr lang="fi-FI" altLang="fi-FI"/>
              <a:pPr/>
              <a:t>‹#›</a:t>
            </a:fld>
            <a:endParaRPr lang="fi-FI" altLang="fi-FI"/>
          </a:p>
        </p:txBody>
      </p:sp>
    </p:spTree>
    <p:extLst>
      <p:ext uri="{BB962C8B-B14F-4D97-AF65-F5344CB8AC3E}">
        <p14:creationId xmlns:p14="http://schemas.microsoft.com/office/powerpoint/2010/main" val="359209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449AF2-C5B3-5449-8E80-72E9F2F3F7A7}" type="datetimeFigureOut">
              <a:rPr lang="fi-FI" smtClean="0"/>
              <a:t>2.11.2018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767074D-0EA7-B749-97B3-947F125D2767}" type="slidenum">
              <a:rPr lang="fi-FI" smtClean="0"/>
              <a:t>‹#›</a:t>
            </a:fld>
            <a:endParaRPr lang="fi-FI"/>
          </a:p>
        </p:txBody>
      </p:sp>
    </p:spTree>
    <p:extLst>
      <p:ext uri="{BB962C8B-B14F-4D97-AF65-F5344CB8AC3E}">
        <p14:creationId xmlns:p14="http://schemas.microsoft.com/office/powerpoint/2010/main" val="236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Osan ylätunnis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Dian numeron paikkamerkki 5"/>
          <p:cNvSpPr>
            <a:spLocks noGrp="1"/>
          </p:cNvSpPr>
          <p:nvPr>
            <p:ph type="sldNum" sz="quarter" idx="16"/>
          </p:nvPr>
        </p:nvSpPr>
        <p:spPr>
          <a:xfrm>
            <a:off x="3792429" y="6194427"/>
            <a:ext cx="2311400" cy="365125"/>
          </a:xfrm>
          <a:prstGeom prst="rect">
            <a:avLst/>
          </a:prstGeom>
        </p:spPr>
        <p:txBody>
          <a:bodyPr/>
          <a:lstStyle>
            <a:lvl1pPr algn="ctr">
              <a:defRPr sz="1100"/>
            </a:lvl1pPr>
          </a:lstStyle>
          <a:p>
            <a:fld id="{9CDC3FFB-3268-453B-B185-AB33BF655EEC}" type="slidenum">
              <a:rPr lang="fi-FI" smtClean="0"/>
              <a:t>‹#›</a:t>
            </a:fld>
            <a:endParaRPr lang="fi-FI"/>
          </a:p>
        </p:txBody>
      </p:sp>
      <p:sp>
        <p:nvSpPr>
          <p:cNvPr id="5" name="Päivämäärän paikkamerkki 3"/>
          <p:cNvSpPr>
            <a:spLocks noGrp="1"/>
          </p:cNvSpPr>
          <p:nvPr>
            <p:ph type="dt" sz="half" idx="14"/>
          </p:nvPr>
        </p:nvSpPr>
        <p:spPr>
          <a:xfrm>
            <a:off x="7099300" y="6175942"/>
            <a:ext cx="2311400" cy="365125"/>
          </a:xfrm>
          <a:prstGeom prst="rect">
            <a:avLst/>
          </a:prstGeom>
        </p:spPr>
        <p:txBody>
          <a:bodyPr/>
          <a:lstStyle>
            <a:lvl1pPr algn="r">
              <a:defRPr sz="1100"/>
            </a:lvl1pPr>
          </a:lstStyle>
          <a:p>
            <a:r>
              <a:rPr lang="fi-FI"/>
              <a:t>13.12.2017</a:t>
            </a:r>
          </a:p>
        </p:txBody>
      </p:sp>
      <p:sp>
        <p:nvSpPr>
          <p:cNvPr id="6" name="Sisällön paikkamerkki 2"/>
          <p:cNvSpPr>
            <a:spLocks noGrp="1"/>
          </p:cNvSpPr>
          <p:nvPr>
            <p:ph sz="half" idx="1"/>
          </p:nvPr>
        </p:nvSpPr>
        <p:spPr>
          <a:xfrm>
            <a:off x="536575" y="1600203"/>
            <a:ext cx="4338416" cy="4525963"/>
          </a:xfrm>
        </p:spPr>
        <p:txBody>
          <a:bodyPr/>
          <a:lstStyle>
            <a:lvl1pPr>
              <a:defRPr sz="20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Otsikko 1"/>
          <p:cNvSpPr>
            <a:spLocks noGrp="1"/>
          </p:cNvSpPr>
          <p:nvPr>
            <p:ph type="title"/>
          </p:nvPr>
        </p:nvSpPr>
        <p:spPr>
          <a:xfrm>
            <a:off x="495300" y="274638"/>
            <a:ext cx="6932634" cy="1143000"/>
          </a:xfrm>
        </p:spPr>
        <p:txBody>
          <a:bodyPr/>
          <a:lstStyle/>
          <a:p>
            <a:r>
              <a:rPr lang="en-US"/>
              <a:t>Click to edit Master title style</a:t>
            </a:r>
            <a:endParaRPr lang="fi-FI"/>
          </a:p>
        </p:txBody>
      </p:sp>
    </p:spTree>
    <p:extLst>
      <p:ext uri="{BB962C8B-B14F-4D97-AF65-F5344CB8AC3E}">
        <p14:creationId xmlns:p14="http://schemas.microsoft.com/office/powerpoint/2010/main" val="393748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Sisällön paikkamerkki 2"/>
          <p:cNvSpPr>
            <a:spLocks noGrp="1"/>
          </p:cNvSpPr>
          <p:nvPr>
            <p:ph idx="1"/>
          </p:nvPr>
        </p:nvSpPr>
        <p:spPr/>
        <p:txBody>
          <a:bodyPr/>
          <a:lstStyle>
            <a:lvl1pPr>
              <a:defRPr sz="2000"/>
            </a:lvl1pPr>
            <a:lvl2pPr>
              <a:defRPr sz="1800"/>
            </a:lvl2pPr>
            <a:lvl3pPr>
              <a:defRPr sz="1800"/>
            </a:lvl3pPr>
            <a:lvl4pPr>
              <a:defRPr sz="1800"/>
            </a:lvl4pPr>
            <a:lvl5pPr>
              <a:defRPr sz="1800"/>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sz="1200">
                <a:latin typeface="+mj-lt"/>
              </a:defRPr>
            </a:lvl1pPr>
          </a:lstStyle>
          <a:p>
            <a:fld id="{DFF07A49-115B-43C1-AE25-5A4E22FBC404}" type="slidenum">
              <a:rPr lang="fi-FI" altLang="fi-FI" smtClean="0"/>
              <a:pPr/>
              <a:t>‹#›</a:t>
            </a:fld>
            <a:endParaRPr lang="fi-FI" altLang="fi-FI" dirty="0"/>
          </a:p>
        </p:txBody>
      </p:sp>
    </p:spTree>
    <p:extLst>
      <p:ext uri="{BB962C8B-B14F-4D97-AF65-F5344CB8AC3E}">
        <p14:creationId xmlns:p14="http://schemas.microsoft.com/office/powerpoint/2010/main" val="1217623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82638" y="4406900"/>
            <a:ext cx="8420100" cy="1362075"/>
          </a:xfrm>
        </p:spPr>
        <p:txBody>
          <a:bodyPr anchor="t"/>
          <a:lstStyle>
            <a:lvl1pPr algn="l">
              <a:defRPr sz="3000" b="0" cap="all"/>
            </a:lvl1pPr>
          </a:lstStyle>
          <a:p>
            <a:r>
              <a:rPr lang="fi-FI" smtClean="0"/>
              <a:t>Muokkaa perustyyl. napsautt.</a:t>
            </a:r>
            <a:endParaRPr lang="fi-FI" dirty="0"/>
          </a:p>
        </p:txBody>
      </p:sp>
      <p:sp>
        <p:nvSpPr>
          <p:cNvPr id="3" name="Tekstin paikkamerkki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lvl1pPr>
              <a:defRPr/>
            </a:lvl1pPr>
          </a:lstStyle>
          <a:p>
            <a:endParaRPr lang="fi-FI" altLang="fi-FI"/>
          </a:p>
        </p:txBody>
      </p:sp>
      <p:sp>
        <p:nvSpPr>
          <p:cNvPr id="5" name="Alatunnisteen paikkamerkki 4"/>
          <p:cNvSpPr>
            <a:spLocks noGrp="1"/>
          </p:cNvSpPr>
          <p:nvPr>
            <p:ph type="ftr" sz="quarter" idx="11"/>
          </p:nvPr>
        </p:nvSpPr>
        <p:spPr/>
        <p:txBody>
          <a:bodyPr/>
          <a:lstStyle>
            <a:lvl1pPr>
              <a:defRPr/>
            </a:lvl1pPr>
          </a:lstStyle>
          <a:p>
            <a:endParaRPr lang="fi-FI" altLang="fi-FI"/>
          </a:p>
        </p:txBody>
      </p:sp>
      <p:sp>
        <p:nvSpPr>
          <p:cNvPr id="6" name="Dian numeron paikkamerkki 5"/>
          <p:cNvSpPr>
            <a:spLocks noGrp="1"/>
          </p:cNvSpPr>
          <p:nvPr>
            <p:ph type="sldNum" sz="quarter" idx="12"/>
          </p:nvPr>
        </p:nvSpPr>
        <p:spPr/>
        <p:txBody>
          <a:bodyPr/>
          <a:lstStyle>
            <a:lvl1pPr>
              <a:defRPr/>
            </a:lvl1pPr>
          </a:lstStyle>
          <a:p>
            <a:fld id="{8E0442AE-1B80-4E57-BB98-595AC821BFB6}" type="slidenum">
              <a:rPr lang="fi-FI" altLang="fi-FI"/>
              <a:pPr/>
              <a:t>‹#›</a:t>
            </a:fld>
            <a:endParaRPr lang="fi-FI" altLang="fi-FI"/>
          </a:p>
        </p:txBody>
      </p:sp>
    </p:spTree>
    <p:extLst>
      <p:ext uri="{BB962C8B-B14F-4D97-AF65-F5344CB8AC3E}">
        <p14:creationId xmlns:p14="http://schemas.microsoft.com/office/powerpoint/2010/main" val="1582018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Sisällön paikkamerkki 2"/>
          <p:cNvSpPr>
            <a:spLocks noGrp="1"/>
          </p:cNvSpPr>
          <p:nvPr>
            <p:ph sz="half" idx="1"/>
          </p:nvPr>
        </p:nvSpPr>
        <p:spPr>
          <a:xfrm>
            <a:off x="742950" y="1981200"/>
            <a:ext cx="4133850" cy="4114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Sisällön paikkamerkki 3"/>
          <p:cNvSpPr>
            <a:spLocks noGrp="1"/>
          </p:cNvSpPr>
          <p:nvPr>
            <p:ph sz="half" idx="2"/>
          </p:nvPr>
        </p:nvSpPr>
        <p:spPr>
          <a:xfrm>
            <a:off x="5029200" y="1981200"/>
            <a:ext cx="4133850" cy="4114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Päivämäärän paikkamerkki 4"/>
          <p:cNvSpPr>
            <a:spLocks noGrp="1"/>
          </p:cNvSpPr>
          <p:nvPr>
            <p:ph type="dt" sz="half" idx="10"/>
          </p:nvPr>
        </p:nvSpPr>
        <p:spPr/>
        <p:txBody>
          <a:bodyPr/>
          <a:lstStyle>
            <a:lvl1pPr>
              <a:defRPr/>
            </a:lvl1pPr>
          </a:lstStyle>
          <a:p>
            <a:endParaRPr lang="fi-FI" altLang="fi-FI"/>
          </a:p>
        </p:txBody>
      </p:sp>
      <p:sp>
        <p:nvSpPr>
          <p:cNvPr id="6" name="Alatunnisteen paikkamerkki 5"/>
          <p:cNvSpPr>
            <a:spLocks noGrp="1"/>
          </p:cNvSpPr>
          <p:nvPr>
            <p:ph type="ftr" sz="quarter" idx="11"/>
          </p:nvPr>
        </p:nvSpPr>
        <p:spPr/>
        <p:txBody>
          <a:bodyPr/>
          <a:lstStyle>
            <a:lvl1pPr>
              <a:defRPr/>
            </a:lvl1pPr>
          </a:lstStyle>
          <a:p>
            <a:endParaRPr lang="fi-FI" altLang="fi-FI"/>
          </a:p>
        </p:txBody>
      </p:sp>
      <p:sp>
        <p:nvSpPr>
          <p:cNvPr id="7" name="Dian numeron paikkamerkki 6"/>
          <p:cNvSpPr>
            <a:spLocks noGrp="1"/>
          </p:cNvSpPr>
          <p:nvPr>
            <p:ph type="sldNum" sz="quarter" idx="12"/>
          </p:nvPr>
        </p:nvSpPr>
        <p:spPr/>
        <p:txBody>
          <a:bodyPr/>
          <a:lstStyle>
            <a:lvl1pPr>
              <a:defRPr/>
            </a:lvl1pPr>
          </a:lstStyle>
          <a:p>
            <a:fld id="{C2BC6DDF-5292-4465-ABD5-7800B6B11442}" type="slidenum">
              <a:rPr lang="fi-FI" altLang="fi-FI"/>
              <a:pPr/>
              <a:t>‹#›</a:t>
            </a:fld>
            <a:endParaRPr lang="fi-FI" altLang="fi-FI"/>
          </a:p>
        </p:txBody>
      </p:sp>
    </p:spTree>
    <p:extLst>
      <p:ext uri="{BB962C8B-B14F-4D97-AF65-F5344CB8AC3E}">
        <p14:creationId xmlns:p14="http://schemas.microsoft.com/office/powerpoint/2010/main" val="92960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95300" y="274638"/>
            <a:ext cx="8915400" cy="1143000"/>
          </a:xfrm>
        </p:spPr>
        <p:txBody>
          <a:bodyPr/>
          <a:lstStyle>
            <a:lvl1pPr>
              <a:defRPr sz="3000"/>
            </a:lvl1pPr>
          </a:lstStyle>
          <a:p>
            <a:r>
              <a:rPr lang="fi-FI" smtClean="0"/>
              <a:t>Muokkaa perustyyl. napsautt.</a:t>
            </a:r>
            <a:endParaRPr lang="fi-FI" dirty="0"/>
          </a:p>
        </p:txBody>
      </p:sp>
      <p:sp>
        <p:nvSpPr>
          <p:cNvPr id="3" name="Tekstin paikkamerkki 2"/>
          <p:cNvSpPr>
            <a:spLocks noGrp="1"/>
          </p:cNvSpPr>
          <p:nvPr>
            <p:ph type="body" idx="1"/>
          </p:nvPr>
        </p:nvSpPr>
        <p:spPr>
          <a:xfrm>
            <a:off x="495300" y="1535113"/>
            <a:ext cx="437673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95300" y="2174875"/>
            <a:ext cx="4376738" cy="3951288"/>
          </a:xfr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Tekstin paikkamerkki 4"/>
          <p:cNvSpPr>
            <a:spLocks noGrp="1"/>
          </p:cNvSpPr>
          <p:nvPr>
            <p:ph type="body" sz="quarter" idx="3"/>
          </p:nvPr>
        </p:nvSpPr>
        <p:spPr>
          <a:xfrm>
            <a:off x="5032375" y="1535113"/>
            <a:ext cx="437832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5032375" y="2174875"/>
            <a:ext cx="4378325" cy="3951288"/>
          </a:xfr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7" name="Päivämäärän paikkamerkki 6"/>
          <p:cNvSpPr>
            <a:spLocks noGrp="1"/>
          </p:cNvSpPr>
          <p:nvPr>
            <p:ph type="dt" sz="half" idx="10"/>
          </p:nvPr>
        </p:nvSpPr>
        <p:spPr/>
        <p:txBody>
          <a:bodyPr/>
          <a:lstStyle>
            <a:lvl1pPr>
              <a:defRPr/>
            </a:lvl1pPr>
          </a:lstStyle>
          <a:p>
            <a:endParaRPr lang="fi-FI" altLang="fi-FI"/>
          </a:p>
        </p:txBody>
      </p:sp>
      <p:sp>
        <p:nvSpPr>
          <p:cNvPr id="8" name="Alatunnisteen paikkamerkki 7"/>
          <p:cNvSpPr>
            <a:spLocks noGrp="1"/>
          </p:cNvSpPr>
          <p:nvPr>
            <p:ph type="ftr" sz="quarter" idx="11"/>
          </p:nvPr>
        </p:nvSpPr>
        <p:spPr/>
        <p:txBody>
          <a:bodyPr/>
          <a:lstStyle>
            <a:lvl1pPr>
              <a:defRPr/>
            </a:lvl1pPr>
          </a:lstStyle>
          <a:p>
            <a:endParaRPr lang="fi-FI" altLang="fi-FI"/>
          </a:p>
        </p:txBody>
      </p:sp>
      <p:sp>
        <p:nvSpPr>
          <p:cNvPr id="9" name="Dian numeron paikkamerkki 8"/>
          <p:cNvSpPr>
            <a:spLocks noGrp="1"/>
          </p:cNvSpPr>
          <p:nvPr>
            <p:ph type="sldNum" sz="quarter" idx="12"/>
          </p:nvPr>
        </p:nvSpPr>
        <p:spPr/>
        <p:txBody>
          <a:bodyPr/>
          <a:lstStyle>
            <a:lvl1pPr>
              <a:defRPr/>
            </a:lvl1pPr>
          </a:lstStyle>
          <a:p>
            <a:fld id="{85DD3905-1254-4F4A-A856-09BCD3A3D4D3}" type="slidenum">
              <a:rPr lang="fi-FI" altLang="fi-FI"/>
              <a:pPr/>
              <a:t>‹#›</a:t>
            </a:fld>
            <a:endParaRPr lang="fi-FI" altLang="fi-FI"/>
          </a:p>
        </p:txBody>
      </p:sp>
    </p:spTree>
    <p:extLst>
      <p:ext uri="{BB962C8B-B14F-4D97-AF65-F5344CB8AC3E}">
        <p14:creationId xmlns:p14="http://schemas.microsoft.com/office/powerpoint/2010/main" val="236691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sz="3000"/>
            </a:lvl1pPr>
          </a:lstStyle>
          <a:p>
            <a:r>
              <a:rPr lang="fi-FI" smtClean="0"/>
              <a:t>Muokkaa perustyyl. napsautt.</a:t>
            </a:r>
            <a:endParaRPr lang="fi-FI" dirty="0"/>
          </a:p>
        </p:txBody>
      </p:sp>
      <p:sp>
        <p:nvSpPr>
          <p:cNvPr id="3" name="Päivämäärän paikkamerkki 2"/>
          <p:cNvSpPr>
            <a:spLocks noGrp="1"/>
          </p:cNvSpPr>
          <p:nvPr>
            <p:ph type="dt" sz="half" idx="10"/>
          </p:nvPr>
        </p:nvSpPr>
        <p:spPr/>
        <p:txBody>
          <a:bodyPr/>
          <a:lstStyle>
            <a:lvl1pPr>
              <a:defRPr/>
            </a:lvl1pPr>
          </a:lstStyle>
          <a:p>
            <a:endParaRPr lang="fi-FI" altLang="fi-FI"/>
          </a:p>
        </p:txBody>
      </p:sp>
      <p:sp>
        <p:nvSpPr>
          <p:cNvPr id="4" name="Alatunnisteen paikkamerkki 3"/>
          <p:cNvSpPr>
            <a:spLocks noGrp="1"/>
          </p:cNvSpPr>
          <p:nvPr>
            <p:ph type="ftr" sz="quarter" idx="11"/>
          </p:nvPr>
        </p:nvSpPr>
        <p:spPr/>
        <p:txBody>
          <a:bodyPr/>
          <a:lstStyle>
            <a:lvl1pPr>
              <a:defRPr/>
            </a:lvl1pPr>
          </a:lstStyle>
          <a:p>
            <a:endParaRPr lang="fi-FI" altLang="fi-FI"/>
          </a:p>
        </p:txBody>
      </p:sp>
      <p:sp>
        <p:nvSpPr>
          <p:cNvPr id="5" name="Dian numeron paikkamerkki 4"/>
          <p:cNvSpPr>
            <a:spLocks noGrp="1"/>
          </p:cNvSpPr>
          <p:nvPr>
            <p:ph type="sldNum" sz="quarter" idx="12"/>
          </p:nvPr>
        </p:nvSpPr>
        <p:spPr/>
        <p:txBody>
          <a:bodyPr/>
          <a:lstStyle>
            <a:lvl1pPr>
              <a:defRPr/>
            </a:lvl1pPr>
          </a:lstStyle>
          <a:p>
            <a:fld id="{1A96E594-3422-4F08-ACAA-63DE5BB6951C}" type="slidenum">
              <a:rPr lang="fi-FI" altLang="fi-FI"/>
              <a:pPr/>
              <a:t>‹#›</a:t>
            </a:fld>
            <a:endParaRPr lang="fi-FI" altLang="fi-FI"/>
          </a:p>
        </p:txBody>
      </p:sp>
    </p:spTree>
    <p:extLst>
      <p:ext uri="{BB962C8B-B14F-4D97-AF65-F5344CB8AC3E}">
        <p14:creationId xmlns:p14="http://schemas.microsoft.com/office/powerpoint/2010/main" val="233908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a:lvl1pPr>
          </a:lstStyle>
          <a:p>
            <a:endParaRPr lang="fi-FI" altLang="fi-FI"/>
          </a:p>
        </p:txBody>
      </p:sp>
      <p:sp>
        <p:nvSpPr>
          <p:cNvPr id="3" name="Alatunnisteen paikkamerkki 2"/>
          <p:cNvSpPr>
            <a:spLocks noGrp="1"/>
          </p:cNvSpPr>
          <p:nvPr>
            <p:ph type="ftr" sz="quarter" idx="11"/>
          </p:nvPr>
        </p:nvSpPr>
        <p:spPr/>
        <p:txBody>
          <a:bodyPr/>
          <a:lstStyle>
            <a:lvl1pPr>
              <a:defRPr/>
            </a:lvl1pPr>
          </a:lstStyle>
          <a:p>
            <a:endParaRPr lang="fi-FI" altLang="fi-FI"/>
          </a:p>
        </p:txBody>
      </p:sp>
      <p:sp>
        <p:nvSpPr>
          <p:cNvPr id="4" name="Dian numeron paikkamerkki 3"/>
          <p:cNvSpPr>
            <a:spLocks noGrp="1"/>
          </p:cNvSpPr>
          <p:nvPr>
            <p:ph type="sldNum" sz="quarter" idx="12"/>
          </p:nvPr>
        </p:nvSpPr>
        <p:spPr/>
        <p:txBody>
          <a:bodyPr/>
          <a:lstStyle>
            <a:lvl1pPr>
              <a:defRPr/>
            </a:lvl1pPr>
          </a:lstStyle>
          <a:p>
            <a:fld id="{29C16524-618B-4AD1-8311-8DE9EF704437}" type="slidenum">
              <a:rPr lang="fi-FI" altLang="fi-FI"/>
              <a:pPr/>
              <a:t>‹#›</a:t>
            </a:fld>
            <a:endParaRPr lang="fi-FI" altLang="fi-FI"/>
          </a:p>
        </p:txBody>
      </p:sp>
    </p:spTree>
    <p:extLst>
      <p:ext uri="{BB962C8B-B14F-4D97-AF65-F5344CB8AC3E}">
        <p14:creationId xmlns:p14="http://schemas.microsoft.com/office/powerpoint/2010/main" val="1499762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95300" y="273050"/>
            <a:ext cx="3259138" cy="1162050"/>
          </a:xfrm>
        </p:spPr>
        <p:txBody>
          <a:bodyPr anchor="b"/>
          <a:lstStyle>
            <a:lvl1pPr algn="l">
              <a:defRPr sz="2000" b="1"/>
            </a:lvl1pPr>
          </a:lstStyle>
          <a:p>
            <a:r>
              <a:rPr lang="fi-FI" smtClean="0"/>
              <a:t>Muokkaa perustyyl. napsautt.</a:t>
            </a:r>
            <a:endParaRPr lang="fi-FI" dirty="0"/>
          </a:p>
        </p:txBody>
      </p:sp>
      <p:sp>
        <p:nvSpPr>
          <p:cNvPr id="3" name="Sisällön paikkamerkki 2"/>
          <p:cNvSpPr>
            <a:spLocks noGrp="1"/>
          </p:cNvSpPr>
          <p:nvPr>
            <p:ph idx="1"/>
          </p:nvPr>
        </p:nvSpPr>
        <p:spPr>
          <a:xfrm>
            <a:off x="3873500" y="273050"/>
            <a:ext cx="5537200"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Tekstin paikkamerkki 3"/>
          <p:cNvSpPr>
            <a:spLocks noGrp="1"/>
          </p:cNvSpPr>
          <p:nvPr>
            <p:ph type="body" sz="half" idx="2"/>
          </p:nvPr>
        </p:nvSpPr>
        <p:spPr>
          <a:xfrm>
            <a:off x="495300" y="1435100"/>
            <a:ext cx="3259138" cy="4691063"/>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lvl1pPr>
          </a:lstStyle>
          <a:p>
            <a:endParaRPr lang="fi-FI" altLang="fi-FI"/>
          </a:p>
        </p:txBody>
      </p:sp>
      <p:sp>
        <p:nvSpPr>
          <p:cNvPr id="6" name="Alatunnisteen paikkamerkki 5"/>
          <p:cNvSpPr>
            <a:spLocks noGrp="1"/>
          </p:cNvSpPr>
          <p:nvPr>
            <p:ph type="ftr" sz="quarter" idx="11"/>
          </p:nvPr>
        </p:nvSpPr>
        <p:spPr/>
        <p:txBody>
          <a:bodyPr/>
          <a:lstStyle>
            <a:lvl1pPr>
              <a:defRPr/>
            </a:lvl1pPr>
          </a:lstStyle>
          <a:p>
            <a:endParaRPr lang="fi-FI" altLang="fi-FI"/>
          </a:p>
        </p:txBody>
      </p:sp>
      <p:sp>
        <p:nvSpPr>
          <p:cNvPr id="7" name="Dian numeron paikkamerkki 6"/>
          <p:cNvSpPr>
            <a:spLocks noGrp="1"/>
          </p:cNvSpPr>
          <p:nvPr>
            <p:ph type="sldNum" sz="quarter" idx="12"/>
          </p:nvPr>
        </p:nvSpPr>
        <p:spPr/>
        <p:txBody>
          <a:bodyPr/>
          <a:lstStyle>
            <a:lvl1pPr>
              <a:defRPr/>
            </a:lvl1pPr>
          </a:lstStyle>
          <a:p>
            <a:fld id="{16962D16-B3D4-450C-85AB-99FC8B67C925}" type="slidenum">
              <a:rPr lang="fi-FI" altLang="fi-FI"/>
              <a:pPr/>
              <a:t>‹#›</a:t>
            </a:fld>
            <a:endParaRPr lang="fi-FI" altLang="fi-FI"/>
          </a:p>
        </p:txBody>
      </p:sp>
    </p:spTree>
    <p:extLst>
      <p:ext uri="{BB962C8B-B14F-4D97-AF65-F5344CB8AC3E}">
        <p14:creationId xmlns:p14="http://schemas.microsoft.com/office/powerpoint/2010/main" val="310951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941513" y="4800600"/>
            <a:ext cx="5943600" cy="566738"/>
          </a:xfrm>
        </p:spPr>
        <p:txBody>
          <a:bodyPr anchor="b"/>
          <a:lstStyle>
            <a:lvl1pPr algn="l">
              <a:defRPr sz="2000" b="1"/>
            </a:lvl1pPr>
          </a:lstStyle>
          <a:p>
            <a:r>
              <a:rPr lang="fi-FI" smtClean="0"/>
              <a:t>Muokkaa perustyyl. napsautt.</a:t>
            </a:r>
            <a:endParaRPr lang="fi-FI" dirty="0"/>
          </a:p>
        </p:txBody>
      </p:sp>
      <p:sp>
        <p:nvSpPr>
          <p:cNvPr id="3" name="Kuvan paikkamerkki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smtClean="0"/>
              <a:t>Lisää kuva napsauttamalla kuvaketta</a:t>
            </a:r>
            <a:endParaRPr lang="fi-FI"/>
          </a:p>
        </p:txBody>
      </p:sp>
      <p:sp>
        <p:nvSpPr>
          <p:cNvPr id="4" name="Tekstin paikkamerkki 3"/>
          <p:cNvSpPr>
            <a:spLocks noGrp="1"/>
          </p:cNvSpPr>
          <p:nvPr>
            <p:ph type="body" sz="half" idx="2"/>
          </p:nvPr>
        </p:nvSpPr>
        <p:spPr>
          <a:xfrm>
            <a:off x="1941513" y="5367338"/>
            <a:ext cx="59436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lvl1pPr>
              <a:defRPr/>
            </a:lvl1pPr>
          </a:lstStyle>
          <a:p>
            <a:endParaRPr lang="fi-FI" altLang="fi-FI"/>
          </a:p>
        </p:txBody>
      </p:sp>
      <p:sp>
        <p:nvSpPr>
          <p:cNvPr id="6" name="Alatunnisteen paikkamerkki 5"/>
          <p:cNvSpPr>
            <a:spLocks noGrp="1"/>
          </p:cNvSpPr>
          <p:nvPr>
            <p:ph type="ftr" sz="quarter" idx="11"/>
          </p:nvPr>
        </p:nvSpPr>
        <p:spPr/>
        <p:txBody>
          <a:bodyPr/>
          <a:lstStyle>
            <a:lvl1pPr>
              <a:defRPr/>
            </a:lvl1pPr>
          </a:lstStyle>
          <a:p>
            <a:endParaRPr lang="fi-FI" altLang="fi-FI"/>
          </a:p>
        </p:txBody>
      </p:sp>
      <p:sp>
        <p:nvSpPr>
          <p:cNvPr id="7" name="Dian numeron paikkamerkki 6"/>
          <p:cNvSpPr>
            <a:spLocks noGrp="1"/>
          </p:cNvSpPr>
          <p:nvPr>
            <p:ph type="sldNum" sz="quarter" idx="12"/>
          </p:nvPr>
        </p:nvSpPr>
        <p:spPr/>
        <p:txBody>
          <a:bodyPr/>
          <a:lstStyle>
            <a:lvl1pPr>
              <a:defRPr/>
            </a:lvl1pPr>
          </a:lstStyle>
          <a:p>
            <a:fld id="{59DA081B-3342-43C2-A9B8-E1B8B514F416}" type="slidenum">
              <a:rPr lang="fi-FI" altLang="fi-FI"/>
              <a:pPr/>
              <a:t>‹#›</a:t>
            </a:fld>
            <a:endParaRPr lang="fi-FI" altLang="fi-FI"/>
          </a:p>
        </p:txBody>
      </p:sp>
    </p:spTree>
    <p:extLst>
      <p:ext uri="{BB962C8B-B14F-4D97-AF65-F5344CB8AC3E}">
        <p14:creationId xmlns:p14="http://schemas.microsoft.com/office/powerpoint/2010/main" val="3386724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OKM_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925050" cy="68707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742950" y="609600"/>
            <a:ext cx="84201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dirty="0" smtClean="0"/>
              <a:t>Muokkaa </a:t>
            </a:r>
            <a:r>
              <a:rPr lang="fi-FI" altLang="fi-FI" dirty="0" err="1" smtClean="0"/>
              <a:t>perustyyl</a:t>
            </a:r>
            <a:r>
              <a:rPr lang="fi-FI" altLang="fi-FI" dirty="0" smtClean="0"/>
              <a:t>. </a:t>
            </a:r>
            <a:r>
              <a:rPr lang="fi-FI" altLang="fi-FI" dirty="0" err="1" smtClean="0"/>
              <a:t>napsautt</a:t>
            </a:r>
            <a:r>
              <a:rPr lang="fi-FI" altLang="fi-FI" dirty="0" smtClean="0"/>
              <a:t>.</a:t>
            </a:r>
          </a:p>
        </p:txBody>
      </p:sp>
      <p:sp>
        <p:nvSpPr>
          <p:cNvPr id="1027" name="Rectangle 3"/>
          <p:cNvSpPr>
            <a:spLocks noGrp="1" noChangeArrowheads="1"/>
          </p:cNvSpPr>
          <p:nvPr>
            <p:ph type="body" idx="1"/>
          </p:nvPr>
        </p:nvSpPr>
        <p:spPr bwMode="auto">
          <a:xfrm>
            <a:off x="742950" y="1981200"/>
            <a:ext cx="84201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dirty="0" smtClean="0"/>
              <a:t>Muokkaa tekstin perustyylejä napsauttamalla</a:t>
            </a:r>
          </a:p>
          <a:p>
            <a:pPr lvl="1"/>
            <a:r>
              <a:rPr lang="fi-FI" altLang="fi-FI" dirty="0" smtClean="0"/>
              <a:t>toinen taso</a:t>
            </a:r>
          </a:p>
          <a:p>
            <a:pPr lvl="2"/>
            <a:r>
              <a:rPr lang="fi-FI" altLang="fi-FI" dirty="0" smtClean="0"/>
              <a:t>kolmas taso</a:t>
            </a:r>
          </a:p>
          <a:p>
            <a:pPr lvl="3"/>
            <a:r>
              <a:rPr lang="fi-FI" altLang="fi-FI" dirty="0" smtClean="0"/>
              <a:t>neljäs taso</a:t>
            </a:r>
          </a:p>
          <a:p>
            <a:pPr lvl="4"/>
            <a:r>
              <a:rPr lang="fi-FI" altLang="fi-FI" dirty="0" smtClean="0"/>
              <a:t>viides taso</a:t>
            </a:r>
          </a:p>
        </p:txBody>
      </p:sp>
      <p:sp>
        <p:nvSpPr>
          <p:cNvPr id="1028" name="Rectangle 4"/>
          <p:cNvSpPr>
            <a:spLocks noGrp="1" noChangeArrowheads="1"/>
          </p:cNvSpPr>
          <p:nvPr>
            <p:ph type="dt" sz="half" idx="2"/>
          </p:nvPr>
        </p:nvSpPr>
        <p:spPr bwMode="auto">
          <a:xfrm>
            <a:off x="7713663" y="549275"/>
            <a:ext cx="2063750" cy="28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rgbClr val="000000"/>
                </a:solidFill>
                <a:latin typeface="+mj-lt"/>
              </a:defRPr>
            </a:lvl1pPr>
          </a:lstStyle>
          <a:p>
            <a:endParaRPr lang="fi-FI" altLang="fi-FI"/>
          </a:p>
        </p:txBody>
      </p:sp>
      <p:sp>
        <p:nvSpPr>
          <p:cNvPr id="1029" name="Rectangle 5"/>
          <p:cNvSpPr>
            <a:spLocks noGrp="1" noChangeArrowheads="1"/>
          </p:cNvSpPr>
          <p:nvPr>
            <p:ph type="ftr" sz="quarter" idx="3"/>
          </p:nvPr>
        </p:nvSpPr>
        <p:spPr bwMode="auto">
          <a:xfrm>
            <a:off x="6537325" y="115888"/>
            <a:ext cx="3224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mj-lt"/>
              </a:defRPr>
            </a:lvl1pPr>
          </a:lstStyle>
          <a:p>
            <a:endParaRPr lang="fi-FI" altLang="fi-FI"/>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kzidenz Grotesk BE" pitchFamily="34" charset="0"/>
              </a:defRPr>
            </a:lvl1pPr>
          </a:lstStyle>
          <a:p>
            <a:fld id="{3A3A8BCA-ED9D-4C0A-ACE8-BD417F5EF6C3}" type="slidenum">
              <a:rPr lang="fi-FI" altLang="fi-FI" smtClean="0"/>
              <a:pPr/>
              <a:t>‹#›</a:t>
            </a:fld>
            <a:endParaRPr lang="fi-FI" altLang="fi-FI"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1" fontAlgn="base" hangingPunct="1">
        <a:spcBef>
          <a:spcPct val="0"/>
        </a:spcBef>
        <a:spcAft>
          <a:spcPct val="0"/>
        </a:spcAft>
        <a:defRPr sz="30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2pPr>
      <a:lvl3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3pPr>
      <a:lvl4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4pPr>
      <a:lvl5pPr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5pPr>
      <a:lvl6pPr marL="4572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6pPr>
      <a:lvl7pPr marL="9144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7pPr>
      <a:lvl8pPr marL="13716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8pPr>
      <a:lvl9pPr marL="1828800" algn="ctr" rtl="0" eaLnBrk="1" fontAlgn="base" hangingPunct="1">
        <a:spcBef>
          <a:spcPct val="0"/>
        </a:spcBef>
        <a:spcAft>
          <a:spcPct val="0"/>
        </a:spcAft>
        <a:defRPr sz="3200">
          <a:solidFill>
            <a:schemeClr val="tx1"/>
          </a:solidFill>
          <a:latin typeface="Akzidenz Grotesk BE" pitchFamily="84" charset="0"/>
          <a:ea typeface="ＭＳ Ｐゴシック" pitchFamily="1"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800">
          <a:solidFill>
            <a:srgbClr val="000000"/>
          </a:solidFill>
          <a:latin typeface="+mj-lt"/>
        </a:defRPr>
      </a:lvl2pPr>
      <a:lvl3pPr marL="1143000" indent="-228600" algn="l" rtl="0" eaLnBrk="1" fontAlgn="base" hangingPunct="1">
        <a:spcBef>
          <a:spcPct val="20000"/>
        </a:spcBef>
        <a:spcAft>
          <a:spcPct val="0"/>
        </a:spcAft>
        <a:buChar char="•"/>
        <a:defRPr sz="1800">
          <a:solidFill>
            <a:srgbClr val="000000"/>
          </a:solidFill>
          <a:latin typeface="+mj-lt"/>
        </a:defRPr>
      </a:lvl3pPr>
      <a:lvl4pPr marL="1600200" indent="-228600" algn="l" rtl="0" eaLnBrk="1" fontAlgn="base" hangingPunct="1">
        <a:spcBef>
          <a:spcPct val="20000"/>
        </a:spcBef>
        <a:spcAft>
          <a:spcPct val="0"/>
        </a:spcAft>
        <a:buChar char="–"/>
        <a:defRPr sz="1800">
          <a:solidFill>
            <a:srgbClr val="000000"/>
          </a:solidFill>
          <a:latin typeface="+mj-lt"/>
        </a:defRPr>
      </a:lvl4pPr>
      <a:lvl5pPr marL="2057400" indent="-228600" algn="l" rtl="0" eaLnBrk="1" fontAlgn="base" hangingPunct="1">
        <a:spcBef>
          <a:spcPct val="20000"/>
        </a:spcBef>
        <a:spcAft>
          <a:spcPct val="0"/>
        </a:spcAft>
        <a:buChar char="»"/>
        <a:defRPr sz="1800">
          <a:solidFill>
            <a:srgbClr val="000000"/>
          </a:solidFill>
          <a:latin typeface="+mj-lt"/>
        </a:defRPr>
      </a:lvl5pPr>
      <a:lvl6pPr marL="2514600" indent="-228600" algn="l" rtl="0" eaLnBrk="1" fontAlgn="base" hangingPunct="1">
        <a:spcBef>
          <a:spcPct val="20000"/>
        </a:spcBef>
        <a:spcAft>
          <a:spcPct val="0"/>
        </a:spcAft>
        <a:buChar char="»"/>
        <a:defRPr sz="1600">
          <a:solidFill>
            <a:srgbClr val="000000"/>
          </a:solidFill>
          <a:latin typeface="+mj-lt"/>
        </a:defRPr>
      </a:lvl6pPr>
      <a:lvl7pPr marL="2971800" indent="-228600" algn="l" rtl="0" eaLnBrk="1" fontAlgn="base" hangingPunct="1">
        <a:spcBef>
          <a:spcPct val="20000"/>
        </a:spcBef>
        <a:spcAft>
          <a:spcPct val="0"/>
        </a:spcAft>
        <a:buChar char="»"/>
        <a:defRPr sz="1600">
          <a:solidFill>
            <a:srgbClr val="000000"/>
          </a:solidFill>
          <a:latin typeface="+mj-lt"/>
        </a:defRPr>
      </a:lvl7pPr>
      <a:lvl8pPr marL="3429000" indent="-228600" algn="l" rtl="0" eaLnBrk="1" fontAlgn="base" hangingPunct="1">
        <a:spcBef>
          <a:spcPct val="20000"/>
        </a:spcBef>
        <a:spcAft>
          <a:spcPct val="0"/>
        </a:spcAft>
        <a:buChar char="»"/>
        <a:defRPr sz="1600">
          <a:solidFill>
            <a:srgbClr val="000000"/>
          </a:solidFill>
          <a:latin typeface="+mj-lt"/>
        </a:defRPr>
      </a:lvl8pPr>
      <a:lvl9pPr marL="3886200" indent="-228600" algn="l" rtl="0" eaLnBrk="1" fontAlgn="base" hangingPunct="1">
        <a:spcBef>
          <a:spcPct val="20000"/>
        </a:spcBef>
        <a:spcAft>
          <a:spcPct val="0"/>
        </a:spcAft>
        <a:buChar char="»"/>
        <a:defRPr sz="1600">
          <a:solidFill>
            <a:srgbClr val="000000"/>
          </a:solidFill>
          <a:latin typeface="+mj-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vimeo.com/264376234/1d3edea09d" TargetMode="Externa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6D51-4D8D-1C41-AB81-6FBCF60BDAC0}"/>
              </a:ext>
            </a:extLst>
          </p:cNvPr>
          <p:cNvSpPr>
            <a:spLocks noGrp="1"/>
          </p:cNvSpPr>
          <p:nvPr>
            <p:ph type="ctrTitle"/>
          </p:nvPr>
        </p:nvSpPr>
        <p:spPr>
          <a:xfrm>
            <a:off x="128464" y="-459432"/>
            <a:ext cx="9649072" cy="3024336"/>
          </a:xfrm>
        </p:spPr>
        <p:txBody>
          <a:bodyPr>
            <a:noAutofit/>
          </a:bodyPr>
          <a:lstStyle/>
          <a:p>
            <a:r>
              <a:rPr lang="sv-SE" sz="4800" b="1">
                <a:solidFill>
                  <a:schemeClr val="accent1">
                    <a:lumMod val="75000"/>
                  </a:schemeClr>
                </a:solidFill>
                <a:hlinkClick r:id="rId2"/>
              </a:rPr>
              <a:t>Det nya gymnasiet stöder och inspirerar</a:t>
            </a:r>
            <a:r>
              <a:rPr lang="sv-SE" sz="4800">
                <a:solidFill>
                  <a:schemeClr val="accent1">
                    <a:lumMod val="75000"/>
                  </a:schemeClr>
                </a:solidFill>
                <a:hlinkClick r:id="rId2"/>
              </a:rPr>
              <a:t/>
            </a:r>
            <a:br>
              <a:rPr lang="sv-SE" sz="4800">
                <a:solidFill>
                  <a:schemeClr val="accent1">
                    <a:lumMod val="75000"/>
                  </a:schemeClr>
                </a:solidFill>
                <a:hlinkClick r:id="rId2"/>
              </a:rPr>
            </a:br>
            <a:endParaRPr lang="sv-SE" sz="4800">
              <a:solidFill>
                <a:schemeClr val="accent1">
                  <a:lumMod val="75000"/>
                </a:schemeClr>
              </a:solidFill>
              <a:hlinkClick r:id="rId2"/>
            </a:endParaRPr>
          </a:p>
        </p:txBody>
      </p:sp>
      <p:pic>
        <p:nvPicPr>
          <p:cNvPr id="8" name="Picture 9">
            <a:extLst>
              <a:ext uri="{FF2B5EF4-FFF2-40B4-BE49-F238E27FC236}">
                <a16:creationId xmlns:a16="http://schemas.microsoft.com/office/drawing/2014/main" id="{BF7A4082-D2D0-FB44-8357-3E615F5E3523}"/>
              </a:ext>
            </a:extLst>
          </p:cNvPr>
          <p:cNvPicPr>
            <a:picLocks noChangeAspect="1"/>
          </p:cNvPicPr>
          <p:nvPr/>
        </p:nvPicPr>
        <p:blipFill>
          <a:blip r:embed="rId3"/>
          <a:stretch>
            <a:fillRect/>
          </a:stretch>
        </p:blipFill>
        <p:spPr>
          <a:xfrm>
            <a:off x="3152800" y="1916833"/>
            <a:ext cx="6267549" cy="3525495"/>
          </a:xfrm>
          <a:prstGeom prst="rect">
            <a:avLst/>
          </a:prstGeom>
        </p:spPr>
      </p:pic>
      <p:pic>
        <p:nvPicPr>
          <p:cNvPr id="9" name="Picture 6">
            <a:extLst>
              <a:ext uri="{FF2B5EF4-FFF2-40B4-BE49-F238E27FC236}">
                <a16:creationId xmlns:a16="http://schemas.microsoft.com/office/drawing/2014/main" id="{CBCBBFD9-AA68-2F4B-BD66-72407B4DE5E1}"/>
              </a:ext>
            </a:extLst>
          </p:cNvPr>
          <p:cNvPicPr>
            <a:picLocks noChangeAspect="1"/>
          </p:cNvPicPr>
          <p:nvPr/>
        </p:nvPicPr>
        <p:blipFill>
          <a:blip r:embed="rId4"/>
          <a:stretch>
            <a:fillRect/>
          </a:stretch>
        </p:blipFill>
        <p:spPr>
          <a:xfrm>
            <a:off x="128464" y="3861048"/>
            <a:ext cx="2849333" cy="1941581"/>
          </a:xfrm>
          <a:prstGeom prst="rect">
            <a:avLst/>
          </a:prstGeom>
        </p:spPr>
      </p:pic>
    </p:spTree>
    <p:extLst>
      <p:ext uri="{BB962C8B-B14F-4D97-AF65-F5344CB8AC3E}">
        <p14:creationId xmlns:p14="http://schemas.microsoft.com/office/powerpoint/2010/main" val="2632368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VIY\Valokuvia\rodeolta ostettuja\Nuoret\opiskel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6618" y="2132856"/>
            <a:ext cx="4426902" cy="2821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5174D-8ED5-F44A-8268-3EE23B40281C}"/>
              </a:ext>
            </a:extLst>
          </p:cNvPr>
          <p:cNvSpPr txBox="1"/>
          <p:nvPr/>
        </p:nvSpPr>
        <p:spPr>
          <a:xfrm>
            <a:off x="345762" y="1988840"/>
            <a:ext cx="5730920" cy="4278094"/>
          </a:xfrm>
          <a:prstGeom prst="rect">
            <a:avLst/>
          </a:prstGeom>
          <a:noFill/>
        </p:spPr>
        <p:txBody>
          <a:bodyPr wrap="square" rtlCol="0">
            <a:spAutoFit/>
          </a:bodyPr>
          <a:lstStyle/>
          <a:p>
            <a:pPr marL="457200" lvl="0" indent="-457200">
              <a:buFont typeface="Arial" panose="020B0604020202020204" pitchFamily="34" charset="0"/>
              <a:buChar char="•"/>
            </a:pPr>
            <a:r>
              <a:rPr lang="sv-SE">
                <a:latin typeface="Arial" panose="020B0604020202020204" pitchFamily="34" charset="0"/>
                <a:cs typeface="Arial" panose="020B0604020202020204" pitchFamily="34" charset="0"/>
              </a:rPr>
              <a:t>att bekanta sig med högskolestudier och arbetslivet,</a:t>
            </a:r>
            <a:br>
              <a:rPr lang="sv-SE">
                <a:latin typeface="Arial" panose="020B0604020202020204" pitchFamily="34" charset="0"/>
                <a:cs typeface="Arial" panose="020B0604020202020204" pitchFamily="34" charset="0"/>
              </a:rPr>
            </a:br>
            <a:endParaRPr lang="sv-SE">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sv-SE">
                <a:latin typeface="Arial" panose="020B0604020202020204" pitchFamily="34" charset="0"/>
                <a:cs typeface="Arial" panose="020B0604020202020204" pitchFamily="34" charset="0"/>
              </a:rPr>
              <a:t>till internationalisering och </a:t>
            </a:r>
            <a:br>
              <a:rPr lang="sv-SE">
                <a:latin typeface="Arial" panose="020B0604020202020204" pitchFamily="34" charset="0"/>
                <a:cs typeface="Arial" panose="020B0604020202020204" pitchFamily="34" charset="0"/>
              </a:rPr>
            </a:br>
            <a:endParaRPr lang="sv-SE">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sv-SE">
                <a:latin typeface="Arial" panose="020B0604020202020204" pitchFamily="34" charset="0"/>
                <a:cs typeface="Arial" panose="020B0604020202020204" pitchFamily="34" charset="0"/>
              </a:rPr>
              <a:t>att oftare än hittills ta om studentprov.</a:t>
            </a:r>
            <a:r>
              <a:rPr lang="sv-SE" sz="2800">
                <a:latin typeface="Arial" panose="020B0604020202020204" pitchFamily="34" charset="0"/>
                <a:cs typeface="Arial" panose="020B0604020202020204" pitchFamily="34" charset="0"/>
              </a:rPr>
              <a:t/>
            </a:r>
            <a:br>
              <a:rPr lang="sv-SE" sz="2800">
                <a:latin typeface="Arial" panose="020B0604020202020204" pitchFamily="34" charset="0"/>
                <a:cs typeface="Arial" panose="020B0604020202020204" pitchFamily="34" charset="0"/>
              </a:rPr>
            </a:br>
            <a:endParaRPr lang="sv-SE" sz="2800">
              <a:latin typeface="Arial" panose="020B0604020202020204" pitchFamily="34" charset="0"/>
              <a:cs typeface="Arial" panose="020B0604020202020204" pitchFamily="34" charset="0"/>
            </a:endParaRPr>
          </a:p>
          <a:p>
            <a:pPr lvl="0"/>
            <a:endParaRPr lang="fi-FI" sz="2800" dirty="0" smtClean="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endParaRPr lang="fi-FI" dirty="0"/>
          </a:p>
          <a:p>
            <a:endParaRPr lang="fi-FI" dirty="0"/>
          </a:p>
        </p:txBody>
      </p:sp>
      <p:sp>
        <p:nvSpPr>
          <p:cNvPr id="2" name="Tekstiruutu 1"/>
          <p:cNvSpPr txBox="1"/>
          <p:nvPr/>
        </p:nvSpPr>
        <p:spPr>
          <a:xfrm>
            <a:off x="509999" y="764704"/>
            <a:ext cx="6473247" cy="584775"/>
          </a:xfrm>
          <a:prstGeom prst="rect">
            <a:avLst/>
          </a:prstGeom>
          <a:noFill/>
        </p:spPr>
        <p:txBody>
          <a:bodyPr wrap="none" rtlCol="0">
            <a:spAutoFit/>
          </a:bodyPr>
          <a:lstStyle/>
          <a:p>
            <a:r>
              <a:rPr lang="sv-SE" sz="3200">
                <a:solidFill>
                  <a:schemeClr val="accent1">
                    <a:lumMod val="75000"/>
                  </a:schemeClr>
                </a:solidFill>
                <a:latin typeface="+mn-lt"/>
              </a:rPr>
              <a:t>Flera möjligheter för studerande </a:t>
            </a:r>
          </a:p>
        </p:txBody>
      </p:sp>
      <p:sp>
        <p:nvSpPr>
          <p:cNvPr id="3" name="Tekstiruutu 2"/>
          <p:cNvSpPr txBox="1"/>
          <p:nvPr/>
        </p:nvSpPr>
        <p:spPr>
          <a:xfrm>
            <a:off x="178639" y="5098218"/>
            <a:ext cx="10055958" cy="1077218"/>
          </a:xfrm>
          <a:prstGeom prst="rect">
            <a:avLst/>
          </a:prstGeom>
          <a:noFill/>
        </p:spPr>
        <p:txBody>
          <a:bodyPr wrap="none" rtlCol="0">
            <a:spAutoFit/>
          </a:bodyPr>
          <a:lstStyle/>
          <a:p>
            <a:r>
              <a:rPr lang="sv-SE" sz="2000" dirty="0"/>
              <a:t>Genom personlig tillämpning av studierna och </a:t>
            </a:r>
            <a:r>
              <a:rPr lang="sv-SE" sz="2000" dirty="0" smtClean="0"/>
              <a:t>stärkande </a:t>
            </a:r>
            <a:r>
              <a:rPr lang="sv-SE" sz="2000" smtClean="0"/>
              <a:t>av studerandeorienteringen   </a:t>
            </a:r>
            <a:endParaRPr lang="sv-SE" sz="2000" dirty="0"/>
          </a:p>
          <a:p>
            <a:r>
              <a:rPr lang="sv-SE" sz="2000" b="1" dirty="0"/>
              <a:t>ökar studiemotivationen och studiernas meningsfullhet </a:t>
            </a:r>
          </a:p>
          <a:p>
            <a:endParaRPr lang="fi-FI" dirty="0"/>
          </a:p>
        </p:txBody>
      </p:sp>
    </p:spTree>
    <p:extLst>
      <p:ext uri="{BB962C8B-B14F-4D97-AF65-F5344CB8AC3E}">
        <p14:creationId xmlns:p14="http://schemas.microsoft.com/office/powerpoint/2010/main" val="3724464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janeju1\AppData\Local\Microsoft\Windows\Temporary Internet Files\Content.Outlook\1L8BY887\uusilukio_opetustilann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7012" y="620688"/>
            <a:ext cx="4608511"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
            <a:extLst>
              <a:ext uri="{FF2B5EF4-FFF2-40B4-BE49-F238E27FC236}">
                <a16:creationId xmlns:a16="http://schemas.microsoft.com/office/drawing/2014/main" id="{203C3F20-B14D-8B47-910E-5DD80680E07F}"/>
              </a:ext>
            </a:extLst>
          </p:cNvPr>
          <p:cNvSpPr txBox="1"/>
          <p:nvPr/>
        </p:nvSpPr>
        <p:spPr>
          <a:xfrm>
            <a:off x="541638" y="2708920"/>
            <a:ext cx="7992888" cy="2831544"/>
          </a:xfrm>
          <a:prstGeom prst="rect">
            <a:avLst/>
          </a:prstGeom>
          <a:noFill/>
        </p:spPr>
        <p:txBody>
          <a:bodyPr wrap="square" rtlCol="0">
            <a:spAutoFit/>
          </a:bodyPr>
          <a:lstStyle/>
          <a:p>
            <a:pPr lvl="0"/>
            <a:r>
              <a:rPr lang="sv-SE" sz="2200" dirty="0"/>
              <a:t>Möjligheter för </a:t>
            </a:r>
            <a:r>
              <a:rPr lang="sv-SE" sz="2200" b="1" dirty="0"/>
              <a:t>lärare</a:t>
            </a:r>
            <a:r>
              <a:rPr lang="sv-SE" sz="2200" dirty="0"/>
              <a:t> </a:t>
            </a:r>
            <a:r>
              <a:rPr lang="sv-SE" sz="2200" dirty="0" smtClean="0"/>
              <a:t>att </a:t>
            </a:r>
            <a:r>
              <a:rPr lang="sv-SE" sz="2200" dirty="0"/>
              <a:t/>
            </a:r>
            <a:br>
              <a:rPr lang="sv-SE" sz="2200" dirty="0"/>
            </a:br>
            <a:endParaRPr lang="sv-SE" sz="2200" dirty="0"/>
          </a:p>
          <a:p>
            <a:pPr marL="342900" lvl="0" indent="-342900">
              <a:buFont typeface="Arial" panose="020B0604020202020204" pitchFamily="34" charset="0"/>
              <a:buChar char="•"/>
            </a:pPr>
            <a:r>
              <a:rPr lang="sv-SE" sz="2200" dirty="0"/>
              <a:t>förnya sitt kunnande, </a:t>
            </a:r>
          </a:p>
          <a:p>
            <a:pPr marL="342900" lvl="0" indent="-342900">
              <a:buFont typeface="Arial" panose="020B0604020202020204" pitchFamily="34" charset="0"/>
              <a:buChar char="•"/>
            </a:pPr>
            <a:r>
              <a:rPr lang="sv-SE" sz="2200" dirty="0">
                <a:latin typeface="Arial" panose="020B0604020202020204" pitchFamily="34" charset="0"/>
                <a:cs typeface="Arial" panose="020B0604020202020204" pitchFamily="34" charset="0"/>
              </a:rPr>
              <a:t>utveckla verksamhetskultur som baserar sig på samarbete och gemenskap, </a:t>
            </a:r>
          </a:p>
          <a:p>
            <a:pPr marL="342900" indent="-342900">
              <a:buFont typeface="Arial" panose="020B0604020202020204" pitchFamily="34" charset="0"/>
              <a:buChar char="•"/>
            </a:pPr>
            <a:r>
              <a:rPr lang="sv-SE" sz="2200" dirty="0">
                <a:latin typeface="Arial" panose="020B0604020202020204" pitchFamily="34" charset="0"/>
                <a:cs typeface="Arial" panose="020B0604020202020204" pitchFamily="34" charset="0"/>
              </a:rPr>
              <a:t>undervisa tillsammans med lärare i andra ämnen och</a:t>
            </a:r>
          </a:p>
          <a:p>
            <a:pPr marL="342900" indent="-342900">
              <a:buFont typeface="Arial" panose="020B0604020202020204" pitchFamily="34" charset="0"/>
              <a:buChar char="•"/>
            </a:pPr>
            <a:r>
              <a:rPr lang="sv-SE" sz="2200" dirty="0">
                <a:latin typeface="Arial" panose="020B0604020202020204" pitchFamily="34" charset="0"/>
                <a:cs typeface="Arial" panose="020B0604020202020204" pitchFamily="34" charset="0"/>
              </a:rPr>
              <a:t>samarbeta med andra gymnasier, högskolor och arbetslivet.</a:t>
            </a:r>
          </a:p>
          <a:p>
            <a:endParaRPr lang="fi-FI" b="1" dirty="0" smtClean="0">
              <a:latin typeface="Arial" panose="020B0604020202020204" pitchFamily="34" charset="0"/>
              <a:cs typeface="Arial" panose="020B0604020202020204" pitchFamily="34" charset="0"/>
            </a:endParaRPr>
          </a:p>
        </p:txBody>
      </p:sp>
      <p:sp>
        <p:nvSpPr>
          <p:cNvPr id="3" name="Suorakulmio 2"/>
          <p:cNvSpPr/>
          <p:nvPr/>
        </p:nvSpPr>
        <p:spPr>
          <a:xfrm>
            <a:off x="435102" y="411920"/>
            <a:ext cx="8099441" cy="1077218"/>
          </a:xfrm>
          <a:prstGeom prst="rect">
            <a:avLst/>
          </a:prstGeom>
        </p:spPr>
        <p:txBody>
          <a:bodyPr wrap="square">
            <a:spAutoFit/>
          </a:bodyPr>
          <a:lstStyle/>
          <a:p>
            <a:pPr lvl="0"/>
            <a:r>
              <a:rPr lang="sv-SE" sz="3200" dirty="0" err="1">
                <a:solidFill>
                  <a:schemeClr val="accent1">
                    <a:lumMod val="75000"/>
                  </a:schemeClr>
                </a:solidFill>
                <a:cs typeface="Arial" panose="020B0604020202020204" pitchFamily="34" charset="0"/>
              </a:rPr>
              <a:t>V</a:t>
            </a:r>
            <a:r>
              <a:rPr lang="sv-SE" sz="3200" dirty="0" err="1" smtClean="0">
                <a:solidFill>
                  <a:schemeClr val="accent1">
                    <a:lumMod val="75000"/>
                  </a:schemeClr>
                </a:solidFill>
                <a:cs typeface="Arial" panose="020B0604020202020204" pitchFamily="34" charset="0"/>
              </a:rPr>
              <a:t>älmåendet</a:t>
            </a:r>
            <a:r>
              <a:rPr lang="sv-SE" sz="3200" dirty="0" smtClean="0">
                <a:solidFill>
                  <a:schemeClr val="accent1">
                    <a:lumMod val="75000"/>
                  </a:schemeClr>
                </a:solidFill>
                <a:cs typeface="Arial" panose="020B0604020202020204" pitchFamily="34" charset="0"/>
              </a:rPr>
              <a:t> och orken </a:t>
            </a:r>
            <a:r>
              <a:rPr lang="sv-SE" sz="3200" dirty="0" smtClean="0">
                <a:solidFill>
                  <a:schemeClr val="accent1">
                    <a:lumMod val="75000"/>
                  </a:schemeClr>
                </a:solidFill>
                <a:latin typeface="+mn-lt"/>
                <a:cs typeface="Arial" panose="020B0604020202020204" pitchFamily="34" charset="0"/>
              </a:rPr>
              <a:t>ökar </a:t>
            </a:r>
            <a:r>
              <a:rPr lang="sv-SE" sz="3200" dirty="0" smtClean="0">
                <a:solidFill>
                  <a:schemeClr val="accent1">
                    <a:lumMod val="75000"/>
                  </a:schemeClr>
                </a:solidFill>
                <a:cs typeface="Arial" panose="020B0604020202020204" pitchFamily="34" charset="0"/>
              </a:rPr>
              <a:t>när man gör </a:t>
            </a:r>
            <a:r>
              <a:rPr lang="sv-SE" sz="3200" dirty="0">
                <a:solidFill>
                  <a:schemeClr val="accent1">
                    <a:lumMod val="75000"/>
                  </a:schemeClr>
                </a:solidFill>
                <a:cs typeface="Arial" panose="020B0604020202020204" pitchFamily="34" charset="0"/>
              </a:rPr>
              <a:t>saker tillsammans </a:t>
            </a:r>
            <a:endParaRPr lang="sv-SE" sz="3200" dirty="0">
              <a:solidFill>
                <a:schemeClr val="accent1">
                  <a:lumMod val="75000"/>
                </a:schemeClr>
              </a:solidFill>
              <a:latin typeface="+mn-lt"/>
              <a:cs typeface="Arial" panose="020B0604020202020204" pitchFamily="34" charset="0"/>
            </a:endParaRPr>
          </a:p>
        </p:txBody>
      </p:sp>
    </p:spTree>
    <p:extLst>
      <p:ext uri="{BB962C8B-B14F-4D97-AF65-F5344CB8AC3E}">
        <p14:creationId xmlns:p14="http://schemas.microsoft.com/office/powerpoint/2010/main" val="2434677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a:xfrm>
            <a:off x="742950" y="587524"/>
            <a:ext cx="6356350" cy="794792"/>
          </a:xfrm>
        </p:spPr>
        <p:txBody>
          <a:bodyPr/>
          <a:lstStyle/>
          <a:p>
            <a:pPr algn="l"/>
            <a:r>
              <a:rPr lang="sv-SE" sz="3200">
                <a:solidFill>
                  <a:schemeClr val="accent1">
                    <a:lumMod val="75000"/>
                  </a:schemeClr>
                </a:solidFill>
                <a:cs typeface="Arial" panose="020B0604020202020204" pitchFamily="34" charset="0"/>
              </a:rPr>
              <a:t>Gymnasieförordning</a:t>
            </a:r>
            <a:r>
              <a:rPr lang="sv-SE" sz="3200"/>
              <a:t/>
            </a:r>
            <a:br>
              <a:rPr lang="sv-SE" sz="3200"/>
            </a:br>
            <a:endParaRPr lang="sv-SE" sz="3200"/>
          </a:p>
        </p:txBody>
      </p:sp>
      <p:sp>
        <p:nvSpPr>
          <p:cNvPr id="6" name="Sisällön paikkamerkki 5"/>
          <p:cNvSpPr>
            <a:spLocks noGrp="1"/>
          </p:cNvSpPr>
          <p:nvPr>
            <p:ph idx="1"/>
          </p:nvPr>
        </p:nvSpPr>
        <p:spPr>
          <a:xfrm>
            <a:off x="742950" y="1382316"/>
            <a:ext cx="8420100" cy="4539208"/>
          </a:xfrm>
        </p:spPr>
        <p:txBody>
          <a:bodyPr/>
          <a:lstStyle/>
          <a:p>
            <a:r>
              <a:rPr lang="sv-SE" dirty="0"/>
              <a:t>Internationaliseringsfärdigheter ingår i utbildningens riksomfattande mål. </a:t>
            </a:r>
          </a:p>
          <a:p>
            <a:r>
              <a:rPr lang="sv-SE" dirty="0"/>
              <a:t>Grunden för dimensioneringen av undervisningen är </a:t>
            </a:r>
            <a:r>
              <a:rPr lang="sv-SE" dirty="0" smtClean="0"/>
              <a:t>studiepoäng</a:t>
            </a:r>
            <a:r>
              <a:rPr lang="sv-SE" dirty="0"/>
              <a:t>.</a:t>
            </a:r>
          </a:p>
          <a:p>
            <a:r>
              <a:rPr lang="sv-SE" dirty="0"/>
              <a:t>Obligatoriska och valfria studier i </a:t>
            </a:r>
            <a:r>
              <a:rPr lang="sv-SE" dirty="0" smtClean="0"/>
              <a:t>bilagor, inte i en separat förordning</a:t>
            </a:r>
            <a:endParaRPr lang="sv-SE" dirty="0"/>
          </a:p>
          <a:p>
            <a:pPr lvl="1"/>
            <a:r>
              <a:rPr lang="sv-SE" dirty="0"/>
              <a:t>Gymnasiediplom</a:t>
            </a:r>
          </a:p>
          <a:p>
            <a:pPr lvl="1"/>
            <a:r>
              <a:rPr lang="sv-SE" dirty="0"/>
              <a:t>Valfria studier delas inte in i fördjupade och tillämpade studier</a:t>
            </a:r>
          </a:p>
          <a:p>
            <a:pPr lvl="1"/>
            <a:r>
              <a:rPr lang="sv-SE" dirty="0"/>
              <a:t>Utbildningsanordnaren fastställer omfattningen av studieavsnitten.</a:t>
            </a:r>
          </a:p>
          <a:p>
            <a:r>
              <a:rPr lang="sv-SE" dirty="0"/>
              <a:t>Bedömning fortsättningsvis enligt </a:t>
            </a:r>
            <a:r>
              <a:rPr lang="sv-SE" dirty="0" smtClean="0"/>
              <a:t>skalan</a:t>
            </a:r>
            <a:r>
              <a:rPr lang="sv-SE" dirty="0"/>
              <a:t> </a:t>
            </a:r>
            <a:r>
              <a:rPr lang="sv-SE" dirty="0" smtClean="0"/>
              <a:t>4-10</a:t>
            </a:r>
            <a:r>
              <a:rPr lang="sv-SE" dirty="0"/>
              <a:t>.</a:t>
            </a:r>
          </a:p>
          <a:p>
            <a:r>
              <a:rPr lang="sv-SE" dirty="0"/>
              <a:t>Det är inte nödvändigt att hålla morgonsamlingar.</a:t>
            </a:r>
          </a:p>
          <a:p>
            <a:r>
              <a:rPr lang="sv-SE" dirty="0"/>
              <a:t>Bestämmelser </a:t>
            </a:r>
            <a:r>
              <a:rPr lang="sv-SE" dirty="0" smtClean="0"/>
              <a:t>om </a:t>
            </a:r>
            <a:r>
              <a:rPr lang="sv-SE" dirty="0"/>
              <a:t>behörigheten för speciallärare vid gymnasier.</a:t>
            </a:r>
          </a:p>
        </p:txBody>
      </p:sp>
      <p:sp>
        <p:nvSpPr>
          <p:cNvPr id="4" name="Dian numeron paikkamerkki 3"/>
          <p:cNvSpPr>
            <a:spLocks noGrp="1"/>
          </p:cNvSpPr>
          <p:nvPr>
            <p:ph type="sldNum" sz="quarter" idx="12"/>
          </p:nvPr>
        </p:nvSpPr>
        <p:spPr/>
        <p:txBody>
          <a:bodyPr/>
          <a:lstStyle/>
          <a:p>
            <a:endParaRPr lang="fi-FI" dirty="0"/>
          </a:p>
        </p:txBody>
      </p:sp>
      <p:pic>
        <p:nvPicPr>
          <p:cNvPr id="2" name="Kuva 1"/>
          <p:cNvPicPr>
            <a:picLocks noChangeAspect="1"/>
          </p:cNvPicPr>
          <p:nvPr/>
        </p:nvPicPr>
        <p:blipFill>
          <a:blip r:embed="rId2"/>
          <a:stretch>
            <a:fillRect/>
          </a:stretch>
        </p:blipFill>
        <p:spPr>
          <a:xfrm>
            <a:off x="6969224" y="4941168"/>
            <a:ext cx="2851414" cy="1764432"/>
          </a:xfrm>
          <a:prstGeom prst="rect">
            <a:avLst/>
          </a:prstGeom>
        </p:spPr>
      </p:pic>
    </p:spTree>
    <p:extLst>
      <p:ext uri="{BB962C8B-B14F-4D97-AF65-F5344CB8AC3E}">
        <p14:creationId xmlns:p14="http://schemas.microsoft.com/office/powerpoint/2010/main" val="1461886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endParaRPr lang="fi-FI" altLang="fi-FI" dirty="0"/>
          </a:p>
        </p:txBody>
      </p:sp>
      <p:pic>
        <p:nvPicPr>
          <p:cNvPr id="3" name="Kuv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3448"/>
            <a:ext cx="9993560" cy="6851848"/>
          </a:xfrm>
          <a:prstGeom prst="rect">
            <a:avLst/>
          </a:prstGeom>
        </p:spPr>
      </p:pic>
      <p:sp>
        <p:nvSpPr>
          <p:cNvPr id="4" name="Tekstiruutu 3"/>
          <p:cNvSpPr txBox="1"/>
          <p:nvPr/>
        </p:nvSpPr>
        <p:spPr>
          <a:xfrm>
            <a:off x="632520" y="188640"/>
            <a:ext cx="6006773" cy="1200329"/>
          </a:xfrm>
          <a:prstGeom prst="rect">
            <a:avLst/>
          </a:prstGeom>
          <a:noFill/>
        </p:spPr>
        <p:txBody>
          <a:bodyPr wrap="none" rtlCol="0">
            <a:spAutoFit/>
          </a:bodyPr>
          <a:lstStyle/>
          <a:p>
            <a:r>
              <a:rPr lang="sv-SE" sz="3600" dirty="0">
                <a:solidFill>
                  <a:schemeClr val="bg1"/>
                </a:solidFill>
              </a:rPr>
              <a:t>Samarbetet mellan gymnasier och högskolor </a:t>
            </a:r>
          </a:p>
          <a:p>
            <a:r>
              <a:rPr lang="sv-SE" sz="3600" dirty="0">
                <a:solidFill>
                  <a:schemeClr val="bg1"/>
                </a:solidFill>
              </a:rPr>
              <a:t>ökar</a:t>
            </a:r>
          </a:p>
        </p:txBody>
      </p:sp>
    </p:spTree>
    <p:extLst>
      <p:ext uri="{BB962C8B-B14F-4D97-AF65-F5344CB8AC3E}">
        <p14:creationId xmlns:p14="http://schemas.microsoft.com/office/powerpoint/2010/main" val="1486379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44488" y="5760"/>
            <a:ext cx="8420100" cy="974968"/>
          </a:xfrm>
        </p:spPr>
        <p:txBody>
          <a:bodyPr/>
          <a:lstStyle/>
          <a:p>
            <a:r>
              <a:rPr lang="sv-SE" sz="3200" dirty="0">
                <a:solidFill>
                  <a:schemeClr val="accent1">
                    <a:lumMod val="75000"/>
                  </a:schemeClr>
                </a:solidFill>
              </a:rPr>
              <a:t/>
            </a:r>
            <a:br>
              <a:rPr lang="sv-SE" sz="3200" dirty="0">
                <a:solidFill>
                  <a:schemeClr val="accent1">
                    <a:lumMod val="75000"/>
                  </a:schemeClr>
                </a:solidFill>
              </a:rPr>
            </a:br>
            <a:r>
              <a:rPr lang="sv-SE" sz="3200" dirty="0">
                <a:solidFill>
                  <a:schemeClr val="accent1">
                    <a:lumMod val="75000"/>
                  </a:schemeClr>
                </a:solidFill>
              </a:rPr>
              <a:t>Samarbetet mellan gymnasier och högskolor intensifieras i och med gymnasielagen</a:t>
            </a:r>
          </a:p>
        </p:txBody>
      </p:sp>
      <p:sp>
        <p:nvSpPr>
          <p:cNvPr id="3" name="Sisällön paikkamerkki 2"/>
          <p:cNvSpPr>
            <a:spLocks noGrp="1"/>
          </p:cNvSpPr>
          <p:nvPr>
            <p:ph idx="1"/>
          </p:nvPr>
        </p:nvSpPr>
        <p:spPr>
          <a:xfrm>
            <a:off x="742950" y="980728"/>
            <a:ext cx="8890570" cy="4114800"/>
          </a:xfrm>
        </p:spPr>
        <p:txBody>
          <a:bodyPr/>
          <a:lstStyle/>
          <a:p>
            <a:endParaRPr lang="fi-FI" sz="2400" dirty="0" smtClean="0"/>
          </a:p>
          <a:p>
            <a:r>
              <a:rPr lang="sv-SE" dirty="0"/>
              <a:t>Utbildningsanordnaren ska </a:t>
            </a:r>
            <a:r>
              <a:rPr lang="sv-SE" i="1" dirty="0"/>
              <a:t>samarbeta</a:t>
            </a:r>
            <a:r>
              <a:rPr lang="sv-SE" dirty="0"/>
              <a:t> med anordnare av grundläggande utbildning, gymnasieutbildning, yrkesutbildning och anordnare av övrig utbildning, </a:t>
            </a:r>
            <a:r>
              <a:rPr lang="sv-SE" i="1" dirty="0"/>
              <a:t>högskolor</a:t>
            </a:r>
            <a:r>
              <a:rPr lang="sv-SE" dirty="0"/>
              <a:t> samt med aktörer inom arbets- och näringslivet.</a:t>
            </a:r>
          </a:p>
          <a:p>
            <a:pPr marL="0" indent="0">
              <a:buNone/>
            </a:pPr>
            <a:endParaRPr lang="fi-FI" dirty="0" smtClean="0"/>
          </a:p>
          <a:p>
            <a:r>
              <a:rPr lang="sv-SE" i="1" dirty="0"/>
              <a:t>Undervisningen och handledningen av studierna</a:t>
            </a:r>
            <a:r>
              <a:rPr lang="sv-SE" dirty="0"/>
              <a:t> enligt lärokursen ska ordnas så att den studerande har möjlighet till individuella val som gäller studierna vid den egna läroanstalten samt genom att utnyttja undervisning som ges av utbildningsanordnarens övriga läroanstalter, av </a:t>
            </a:r>
            <a:r>
              <a:rPr lang="sv-SE" i="1" dirty="0"/>
              <a:t>högskolor</a:t>
            </a:r>
            <a:r>
              <a:rPr lang="sv-SE" dirty="0"/>
              <a:t> och av andra utbildningsanordnare. </a:t>
            </a:r>
          </a:p>
          <a:p>
            <a:pPr marL="0" indent="0">
              <a:buNone/>
            </a:pPr>
            <a:endParaRPr lang="fi-FI" dirty="0"/>
          </a:p>
          <a:p>
            <a:r>
              <a:rPr lang="sv-SE" i="1" dirty="0"/>
              <a:t>En del av studierna i gymnasieutbildningens lärokurs ska ordnas i samarbete med en eller flera högskolor. </a:t>
            </a:r>
          </a:p>
          <a:p>
            <a:endParaRPr lang="fi-FI" sz="2400" dirty="0"/>
          </a:p>
        </p:txBody>
      </p:sp>
      <p:sp>
        <p:nvSpPr>
          <p:cNvPr id="4" name="Dian numeron paikkamerkki 3"/>
          <p:cNvSpPr>
            <a:spLocks noGrp="1"/>
          </p:cNvSpPr>
          <p:nvPr>
            <p:ph type="sldNum" sz="quarter" idx="12"/>
          </p:nvPr>
        </p:nvSpPr>
        <p:spPr/>
        <p:txBody>
          <a:bodyPr/>
          <a:lstStyle/>
          <a:p>
            <a:endParaRPr lang="fi-FI" altLang="fi-FI" dirty="0"/>
          </a:p>
        </p:txBody>
      </p:sp>
    </p:spTree>
    <p:extLst>
      <p:ext uri="{BB962C8B-B14F-4D97-AF65-F5344CB8AC3E}">
        <p14:creationId xmlns:p14="http://schemas.microsoft.com/office/powerpoint/2010/main" val="1674462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846" y="548680"/>
            <a:ext cx="8420100" cy="864096"/>
          </a:xfrm>
        </p:spPr>
        <p:txBody>
          <a:bodyPr/>
          <a:lstStyle/>
          <a:p>
            <a:r>
              <a:rPr lang="sv-SE" sz="3200">
                <a:solidFill>
                  <a:schemeClr val="accent1">
                    <a:lumMod val="75000"/>
                  </a:schemeClr>
                </a:solidFill>
              </a:rPr>
              <a:t>Högskolorna har kommit överens om samarbete</a:t>
            </a:r>
          </a:p>
        </p:txBody>
      </p:sp>
      <p:sp>
        <p:nvSpPr>
          <p:cNvPr id="3" name="Sisällön paikkamerkki 2"/>
          <p:cNvSpPr>
            <a:spLocks noGrp="1"/>
          </p:cNvSpPr>
          <p:nvPr>
            <p:ph idx="1"/>
          </p:nvPr>
        </p:nvSpPr>
        <p:spPr>
          <a:xfrm>
            <a:off x="716080" y="1484784"/>
            <a:ext cx="8989448" cy="4114800"/>
          </a:xfrm>
        </p:spPr>
        <p:txBody>
          <a:bodyPr/>
          <a:lstStyle/>
          <a:p>
            <a:pPr marL="0" indent="0">
              <a:buNone/>
            </a:pPr>
            <a:endParaRPr lang="fi-FI" sz="2400" dirty="0" smtClean="0"/>
          </a:p>
          <a:p>
            <a:pPr marL="0" indent="0">
              <a:buNone/>
            </a:pPr>
            <a:r>
              <a:rPr lang="sv-SE" sz="2400" dirty="0"/>
              <a:t>Högskolornas resultatavtal 2017-2020:</a:t>
            </a:r>
          </a:p>
          <a:p>
            <a:r>
              <a:rPr lang="sv-SE" sz="2400" dirty="0"/>
              <a:t>Högskolorna utökar samarbetet med anordnarna av utbildning på andra stadiet i syfte att göra övergången till högskolestudier snabbare.</a:t>
            </a:r>
          </a:p>
          <a:p>
            <a:r>
              <a:rPr lang="sv-SE" sz="2400" dirty="0"/>
              <a:t>S</a:t>
            </a:r>
            <a:r>
              <a:rPr lang="sv-SE" sz="2400" dirty="0" smtClean="0"/>
              <a:t>amarbetet </a:t>
            </a:r>
            <a:r>
              <a:rPr lang="sv-SE" sz="2400" dirty="0"/>
              <a:t>med andra stadiet </a:t>
            </a:r>
            <a:r>
              <a:rPr lang="sv-SE" sz="2400" dirty="0" smtClean="0"/>
              <a:t>är ett </a:t>
            </a:r>
            <a:r>
              <a:rPr lang="sv-SE" sz="2400" dirty="0"/>
              <a:t>viktigt utvecklingsområde i arbetet med visionen för högskoleutbildning och forskning 2030 </a:t>
            </a:r>
            <a:r>
              <a:rPr lang="sv-SE" sz="2400" dirty="0" smtClean="0"/>
              <a:t>för </a:t>
            </a:r>
            <a:r>
              <a:rPr lang="sv-SE" sz="2400" dirty="0"/>
              <a:t>att göra studierna flexibla och höja finländarnas </a:t>
            </a:r>
            <a:r>
              <a:rPr lang="sv-SE" sz="2400" dirty="0" smtClean="0"/>
              <a:t>utbildningsnivå.</a:t>
            </a:r>
            <a:endParaRPr lang="sv-SE" sz="2400" dirty="0"/>
          </a:p>
          <a:p>
            <a:pPr marL="0" indent="0">
              <a:buNone/>
            </a:pPr>
            <a:endParaRPr lang="fi-FI" dirty="0"/>
          </a:p>
          <a:p>
            <a:endParaRPr lang="fi-FI" dirty="0"/>
          </a:p>
        </p:txBody>
      </p:sp>
      <p:sp>
        <p:nvSpPr>
          <p:cNvPr id="4" name="Dian numeron paikkamerkki 3"/>
          <p:cNvSpPr>
            <a:spLocks noGrp="1"/>
          </p:cNvSpPr>
          <p:nvPr>
            <p:ph type="sldNum" sz="quarter" idx="12"/>
          </p:nvPr>
        </p:nvSpPr>
        <p:spPr/>
        <p:txBody>
          <a:bodyPr/>
          <a:lstStyle/>
          <a:p>
            <a:endParaRPr lang="fi-FI" altLang="fi-FI" dirty="0"/>
          </a:p>
        </p:txBody>
      </p:sp>
    </p:spTree>
    <p:extLst>
      <p:ext uri="{BB962C8B-B14F-4D97-AF65-F5344CB8AC3E}">
        <p14:creationId xmlns:p14="http://schemas.microsoft.com/office/powerpoint/2010/main" val="138498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60512" y="233400"/>
            <a:ext cx="8420100" cy="1143000"/>
          </a:xfrm>
        </p:spPr>
        <p:txBody>
          <a:bodyPr/>
          <a:lstStyle/>
          <a:p>
            <a:r>
              <a:rPr lang="sv-SE" sz="3200">
                <a:solidFill>
                  <a:schemeClr val="accent1">
                    <a:lumMod val="75000"/>
                  </a:schemeClr>
                </a:solidFill>
              </a:rPr>
              <a:t>Ministeriet stöder utvecklingen av samarbete och verksamhetsmodeller</a:t>
            </a:r>
          </a:p>
        </p:txBody>
      </p:sp>
      <p:sp>
        <p:nvSpPr>
          <p:cNvPr id="3" name="Sisällön paikkamerkki 2"/>
          <p:cNvSpPr>
            <a:spLocks noGrp="1"/>
          </p:cNvSpPr>
          <p:nvPr>
            <p:ph idx="1"/>
          </p:nvPr>
        </p:nvSpPr>
        <p:spPr>
          <a:xfrm>
            <a:off x="560512" y="1376400"/>
            <a:ext cx="9145016" cy="4114800"/>
          </a:xfrm>
        </p:spPr>
        <p:txBody>
          <a:bodyPr/>
          <a:lstStyle/>
          <a:p>
            <a:r>
              <a:rPr lang="sv-SE" sz="2400" dirty="0"/>
              <a:t>En samarbetsgrupp som består av experter vid gymnasier och högskolor </a:t>
            </a:r>
          </a:p>
          <a:p>
            <a:pPr lvl="1"/>
            <a:r>
              <a:rPr lang="sv-SE" sz="2200" dirty="0"/>
              <a:t>utreder och beskriver nuläget av samarbetet mellan gymnasier och högskolor samt olika verksamhetsmodeller, </a:t>
            </a:r>
          </a:p>
          <a:p>
            <a:pPr lvl="1"/>
            <a:r>
              <a:rPr lang="sv-SE" sz="2200" dirty="0"/>
              <a:t>definierar målen för samarbetet och </a:t>
            </a:r>
          </a:p>
          <a:p>
            <a:pPr lvl="1"/>
            <a:r>
              <a:rPr lang="sv-SE" sz="2200" dirty="0"/>
              <a:t>gör förslag för att utveckla samarbetet och till nationella verksamhetsmodeller. </a:t>
            </a:r>
          </a:p>
          <a:p>
            <a:pPr lvl="1"/>
            <a:r>
              <a:rPr lang="sv-SE" sz="2200" dirty="0"/>
              <a:t>Mandattiden sträcker sig till utgången av 2018. </a:t>
            </a:r>
          </a:p>
          <a:p>
            <a:pPr marL="457200" lvl="1" indent="0">
              <a:buNone/>
            </a:pPr>
            <a:r>
              <a:rPr lang="sv-SE" sz="2200" dirty="0"/>
              <a:t>      </a:t>
            </a:r>
          </a:p>
        </p:txBody>
      </p:sp>
      <p:pic>
        <p:nvPicPr>
          <p:cNvPr id="5" name="Content Placeholder 4">
            <a:extLst>
              <a:ext uri="{FF2B5EF4-FFF2-40B4-BE49-F238E27FC236}">
                <a16:creationId xmlns:a16="http://schemas.microsoft.com/office/drawing/2014/main" id="{D2E45345-36BA-A74D-8F71-90E66C0EEF42}"/>
              </a:ext>
            </a:extLst>
          </p:cNvPr>
          <p:cNvPicPr>
            <a:picLocks noChangeAspect="1"/>
          </p:cNvPicPr>
          <p:nvPr/>
        </p:nvPicPr>
        <p:blipFill>
          <a:blip r:embed="rId2"/>
          <a:stretch>
            <a:fillRect/>
          </a:stretch>
        </p:blipFill>
        <p:spPr bwMode="auto">
          <a:xfrm>
            <a:off x="5873552" y="4437112"/>
            <a:ext cx="4032448" cy="16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111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D2E45345-36BA-A74D-8F71-90E66C0EEF42}"/>
              </a:ext>
            </a:extLst>
          </p:cNvPr>
          <p:cNvPicPr>
            <a:picLocks noGrp="1" noChangeAspect="1"/>
          </p:cNvPicPr>
          <p:nvPr>
            <p:ph idx="1"/>
          </p:nvPr>
        </p:nvPicPr>
        <p:blipFill>
          <a:blip r:embed="rId2"/>
          <a:stretch>
            <a:fillRect/>
          </a:stretch>
        </p:blipFill>
        <p:spPr>
          <a:xfrm>
            <a:off x="121253" y="1916832"/>
            <a:ext cx="4001350" cy="2376264"/>
          </a:xfrm>
        </p:spPr>
      </p:pic>
      <p:sp>
        <p:nvSpPr>
          <p:cNvPr id="2" name="Tekstiruutu 1"/>
          <p:cNvSpPr txBox="1"/>
          <p:nvPr/>
        </p:nvSpPr>
        <p:spPr>
          <a:xfrm>
            <a:off x="4520952" y="1484784"/>
            <a:ext cx="5355312" cy="3139321"/>
          </a:xfrm>
          <a:prstGeom prst="rect">
            <a:avLst/>
          </a:prstGeom>
          <a:noFill/>
        </p:spPr>
        <p:txBody>
          <a:bodyPr wrap="square" rtlCol="0">
            <a:spAutoFit/>
          </a:bodyPr>
          <a:lstStyle/>
          <a:p>
            <a:endParaRPr lang="fi-FI" sz="2200" dirty="0"/>
          </a:p>
          <a:p>
            <a:pPr marL="342900" indent="-342900">
              <a:buFont typeface="Arial" panose="020B0604020202020204" pitchFamily="34" charset="0"/>
              <a:buChar char="•"/>
            </a:pPr>
            <a:endParaRPr lang="fi-FI" sz="2200" dirty="0" smtClean="0"/>
          </a:p>
          <a:p>
            <a:pPr marL="342900" indent="-342900">
              <a:buFont typeface="Arial" panose="020B0604020202020204" pitchFamily="34" charset="0"/>
              <a:buChar char="•"/>
            </a:pPr>
            <a:endParaRPr lang="fi-FI" sz="2200" dirty="0"/>
          </a:p>
          <a:p>
            <a:pPr marL="342900" indent="-342900">
              <a:buFont typeface="Arial" panose="020B0604020202020204" pitchFamily="34" charset="0"/>
              <a:buChar char="•"/>
            </a:pPr>
            <a:r>
              <a:rPr lang="sv-SE" sz="2200" dirty="0"/>
              <a:t>Lagen träder i kraft den 1 augusti 2019.</a:t>
            </a:r>
            <a:br>
              <a:rPr lang="sv-SE" sz="2200" dirty="0"/>
            </a:br>
            <a:endParaRPr lang="sv-SE" sz="2200" dirty="0"/>
          </a:p>
          <a:p>
            <a:pPr marL="342900" indent="-342900">
              <a:buFont typeface="Arial" panose="020B0604020202020204" pitchFamily="34" charset="0"/>
              <a:buChar char="•"/>
            </a:pPr>
            <a:r>
              <a:rPr lang="sv-SE" sz="2200" dirty="0"/>
              <a:t>De nya läroplanerna </a:t>
            </a:r>
            <a:r>
              <a:rPr lang="sv-SE" sz="2200" dirty="0" smtClean="0"/>
              <a:t>tas </a:t>
            </a:r>
            <a:r>
              <a:rPr lang="sv-SE" sz="2200" dirty="0"/>
              <a:t>i bruk hösten 2021.</a:t>
            </a:r>
          </a:p>
          <a:p>
            <a:endParaRPr lang="fi-FI" sz="2200" dirty="0"/>
          </a:p>
        </p:txBody>
      </p:sp>
      <p:sp>
        <p:nvSpPr>
          <p:cNvPr id="3" name="Suorakulmio 2"/>
          <p:cNvSpPr/>
          <p:nvPr/>
        </p:nvSpPr>
        <p:spPr>
          <a:xfrm>
            <a:off x="704528" y="407566"/>
            <a:ext cx="8352928" cy="1077218"/>
          </a:xfrm>
          <a:prstGeom prst="rect">
            <a:avLst/>
          </a:prstGeom>
        </p:spPr>
        <p:txBody>
          <a:bodyPr wrap="square">
            <a:spAutoFit/>
          </a:bodyPr>
          <a:lstStyle/>
          <a:p>
            <a:pPr algn="ctr"/>
            <a:r>
              <a:rPr lang="sv-SE" sz="3200" dirty="0">
                <a:solidFill>
                  <a:schemeClr val="accent1">
                    <a:lumMod val="75000"/>
                  </a:schemeClr>
                </a:solidFill>
                <a:latin typeface="+mn-lt"/>
              </a:rPr>
              <a:t>Reformen av gymnasielagen har beretts i omfattande samarbete med </a:t>
            </a:r>
            <a:r>
              <a:rPr lang="sv-SE" sz="3200" dirty="0" smtClean="0">
                <a:solidFill>
                  <a:schemeClr val="accent1">
                    <a:lumMod val="75000"/>
                  </a:schemeClr>
                </a:solidFill>
                <a:latin typeface="+mn-lt"/>
              </a:rPr>
              <a:t>kontaktgrupper</a:t>
            </a:r>
            <a:endParaRPr lang="sv-SE" sz="3200" dirty="0">
              <a:solidFill>
                <a:schemeClr val="accent1">
                  <a:lumMod val="75000"/>
                </a:schemeClr>
              </a:solidFill>
              <a:latin typeface="+mn-lt"/>
            </a:endParaRPr>
          </a:p>
        </p:txBody>
      </p:sp>
    </p:spTree>
    <p:extLst>
      <p:ext uri="{BB962C8B-B14F-4D97-AF65-F5344CB8AC3E}">
        <p14:creationId xmlns:p14="http://schemas.microsoft.com/office/powerpoint/2010/main" val="2541394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sällön paikkamerkki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93560" cy="6021288"/>
          </a:xfrm>
          <a:prstGeom prst="rect">
            <a:avLst/>
          </a:prstGeom>
        </p:spPr>
      </p:pic>
      <p:sp>
        <p:nvSpPr>
          <p:cNvPr id="4" name="Suorakulmio 3"/>
          <p:cNvSpPr/>
          <p:nvPr/>
        </p:nvSpPr>
        <p:spPr>
          <a:xfrm>
            <a:off x="5529064" y="4077072"/>
            <a:ext cx="4160113" cy="1200329"/>
          </a:xfrm>
          <a:prstGeom prst="rect">
            <a:avLst/>
          </a:prstGeom>
        </p:spPr>
        <p:txBody>
          <a:bodyPr wrap="none">
            <a:spAutoFit/>
          </a:bodyPr>
          <a:lstStyle/>
          <a:p>
            <a:r>
              <a:rPr lang="sv-SE" sz="3600">
                <a:solidFill>
                  <a:schemeClr val="accent1">
                    <a:lumMod val="75000"/>
                  </a:schemeClr>
                </a:solidFill>
              </a:rPr>
              <a:t>Utveckling av studentexamen </a:t>
            </a:r>
          </a:p>
          <a:p>
            <a:r>
              <a:rPr lang="sv-SE" sz="3600">
                <a:solidFill>
                  <a:schemeClr val="accent1">
                    <a:lumMod val="75000"/>
                  </a:schemeClr>
                </a:solidFill>
              </a:rPr>
              <a:t> </a:t>
            </a:r>
          </a:p>
        </p:txBody>
      </p:sp>
    </p:spTree>
    <p:extLst>
      <p:ext uri="{BB962C8B-B14F-4D97-AF65-F5344CB8AC3E}">
        <p14:creationId xmlns:p14="http://schemas.microsoft.com/office/powerpoint/2010/main" val="2541282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8504" y="81679"/>
            <a:ext cx="8420100" cy="1195536"/>
          </a:xfrm>
        </p:spPr>
        <p:txBody>
          <a:bodyPr/>
          <a:lstStyle/>
          <a:p>
            <a:r>
              <a:rPr lang="sv-SE" sz="3200">
                <a:solidFill>
                  <a:schemeClr val="accent1">
                    <a:lumMod val="75000"/>
                  </a:schemeClr>
                </a:solidFill>
              </a:rPr>
              <a:t>Utveckling av studentexamen</a:t>
            </a:r>
          </a:p>
        </p:txBody>
      </p:sp>
      <p:sp>
        <p:nvSpPr>
          <p:cNvPr id="6" name="Sisällön paikkamerkki 5"/>
          <p:cNvSpPr>
            <a:spLocks noGrp="1"/>
          </p:cNvSpPr>
          <p:nvPr>
            <p:ph sz="half" idx="2"/>
          </p:nvPr>
        </p:nvSpPr>
        <p:spPr>
          <a:xfrm>
            <a:off x="4160912" y="1412776"/>
            <a:ext cx="5616624" cy="4683224"/>
          </a:xfrm>
        </p:spPr>
        <p:txBody>
          <a:bodyPr/>
          <a:lstStyle/>
          <a:p>
            <a:r>
              <a:rPr lang="sv-SE" dirty="0"/>
              <a:t>Syftet är att stödja genomförandet av de mål som ställts upp för reformen av gymnasieutbildningen och för den nya </a:t>
            </a:r>
            <a:r>
              <a:rPr lang="sv-SE" dirty="0" smtClean="0"/>
              <a:t>gymnasielagen:</a:t>
            </a:r>
            <a:endParaRPr lang="sv-SE" dirty="0"/>
          </a:p>
          <a:p>
            <a:pPr marL="857250" lvl="1" indent="-457200">
              <a:buAutoNum type="arabicParenR"/>
            </a:pPr>
            <a:r>
              <a:rPr lang="sv-SE" dirty="0"/>
              <a:t>Allmänbildning</a:t>
            </a:r>
          </a:p>
          <a:p>
            <a:pPr marL="857250" lvl="1" indent="-457200">
              <a:buAutoNum type="arabicParenR"/>
            </a:pPr>
            <a:r>
              <a:rPr lang="sv-SE" dirty="0" smtClean="0"/>
              <a:t>Smidigare ställning för examinanden</a:t>
            </a:r>
            <a:endParaRPr lang="sv-SE" dirty="0"/>
          </a:p>
          <a:p>
            <a:pPr marL="857250" lvl="1" indent="-457200">
              <a:buAutoNum type="arabicParenR"/>
            </a:pPr>
            <a:r>
              <a:rPr lang="sv-SE" dirty="0"/>
              <a:t>Internationalisering</a:t>
            </a:r>
          </a:p>
          <a:p>
            <a:pPr marL="0" indent="0">
              <a:buNone/>
            </a:pPr>
            <a:endParaRPr lang="fi-FI" dirty="0" smtClean="0"/>
          </a:p>
          <a:p>
            <a:r>
              <a:rPr lang="sv-SE" dirty="0"/>
              <a:t>Beredningen grundar sig på förslagen från arbetsgruppen </a:t>
            </a:r>
            <a:r>
              <a:rPr lang="sv-SE" dirty="0" err="1"/>
              <a:t>Gaudeamus</a:t>
            </a:r>
            <a:r>
              <a:rPr lang="sv-SE" dirty="0"/>
              <a:t> igitur och utredningen om ordnande av studentexamen på engelska.</a:t>
            </a:r>
          </a:p>
        </p:txBody>
      </p:sp>
      <p:sp>
        <p:nvSpPr>
          <p:cNvPr id="4" name="Dian numeron paikkamerkki 3"/>
          <p:cNvSpPr>
            <a:spLocks noGrp="1"/>
          </p:cNvSpPr>
          <p:nvPr>
            <p:ph type="sldNum" sz="quarter" idx="12"/>
          </p:nvPr>
        </p:nvSpPr>
        <p:spPr/>
        <p:txBody>
          <a:bodyPr/>
          <a:lstStyle/>
          <a:p>
            <a:endParaRPr lang="fi-FI" altLang="fi-FI" dirty="0"/>
          </a:p>
        </p:txBody>
      </p:sp>
      <p:pic>
        <p:nvPicPr>
          <p:cNvPr id="7" name="Sisällön paikkamerkki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123" y="1556792"/>
            <a:ext cx="4133850" cy="2755392"/>
          </a:xfrm>
        </p:spPr>
      </p:pic>
    </p:spTree>
    <p:extLst>
      <p:ext uri="{BB962C8B-B14F-4D97-AF65-F5344CB8AC3E}">
        <p14:creationId xmlns:p14="http://schemas.microsoft.com/office/powerpoint/2010/main" val="3106196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8504" y="476672"/>
            <a:ext cx="8420100" cy="864096"/>
          </a:xfrm>
        </p:spPr>
        <p:txBody>
          <a:bodyPr/>
          <a:lstStyle/>
          <a:p>
            <a:r>
              <a:rPr lang="sv-SE">
                <a:solidFill>
                  <a:schemeClr val="accent1">
                    <a:lumMod val="75000"/>
                  </a:schemeClr>
                </a:solidFill>
              </a:rPr>
              <a:t>Utbildningen utvecklas som en helhet</a:t>
            </a:r>
          </a:p>
        </p:txBody>
      </p:sp>
      <p:sp>
        <p:nvSpPr>
          <p:cNvPr id="3" name="Sisällön paikkamerkki 2"/>
          <p:cNvSpPr>
            <a:spLocks noGrp="1"/>
          </p:cNvSpPr>
          <p:nvPr>
            <p:ph idx="1"/>
          </p:nvPr>
        </p:nvSpPr>
        <p:spPr>
          <a:xfrm>
            <a:off x="416496" y="1501253"/>
            <a:ext cx="4858122" cy="4611216"/>
          </a:xfrm>
        </p:spPr>
        <p:txBody>
          <a:bodyPr/>
          <a:lstStyle/>
          <a:p>
            <a:r>
              <a:rPr lang="sv-SE" dirty="0"/>
              <a:t>Målet är att höja kompetens- och utbildningsnivån och utveckla utbildningssystemet som en helhet.</a:t>
            </a:r>
            <a:br>
              <a:rPr lang="sv-SE" dirty="0"/>
            </a:br>
            <a:endParaRPr lang="sv-SE" dirty="0"/>
          </a:p>
          <a:p>
            <a:r>
              <a:rPr lang="sv-SE" dirty="0"/>
              <a:t>Syftet med gymnasiereformen är att</a:t>
            </a:r>
          </a:p>
          <a:p>
            <a:pPr lvl="1"/>
            <a:r>
              <a:rPr lang="sv-SE" dirty="0">
                <a:solidFill>
                  <a:schemeClr val="tx1"/>
                </a:solidFill>
              </a:rPr>
              <a:t>öka gymnasieutbildningens dragningskraft som en allmänbildande utbildningsform som ger behörighet och färdigheter för fortsatta </a:t>
            </a:r>
            <a:r>
              <a:rPr lang="sv-SE" dirty="0" smtClean="0">
                <a:solidFill>
                  <a:schemeClr val="tx1"/>
                </a:solidFill>
              </a:rPr>
              <a:t>högskolestudier,</a:t>
            </a:r>
            <a:endParaRPr lang="sv-SE" dirty="0">
              <a:solidFill>
                <a:schemeClr val="tx1"/>
              </a:solidFill>
            </a:endParaRPr>
          </a:p>
          <a:p>
            <a:pPr lvl="1"/>
            <a:r>
              <a:rPr lang="sv-SE" dirty="0">
                <a:solidFill>
                  <a:schemeClr val="tx1"/>
                </a:solidFill>
              </a:rPr>
              <a:t>höja utbildningens kvalitet och förbättra </a:t>
            </a:r>
            <a:r>
              <a:rPr lang="sv-SE" dirty="0" smtClean="0">
                <a:solidFill>
                  <a:schemeClr val="tx1"/>
                </a:solidFill>
              </a:rPr>
              <a:t>inlärningsresultaten och</a:t>
            </a:r>
            <a:endParaRPr lang="sv-SE" dirty="0">
              <a:solidFill>
                <a:schemeClr val="tx1"/>
              </a:solidFill>
            </a:endParaRPr>
          </a:p>
          <a:p>
            <a:pPr lvl="1"/>
            <a:r>
              <a:rPr lang="sv-SE" dirty="0">
                <a:solidFill>
                  <a:schemeClr val="tx1"/>
                </a:solidFill>
              </a:rPr>
              <a:t>göra övergången till högre utbildning smidigare.</a:t>
            </a:r>
          </a:p>
          <a:p>
            <a:pPr marL="457200" lvl="1" indent="0">
              <a:buNone/>
            </a:pPr>
            <a:endParaRPr lang="fi-FI" dirty="0" smtClean="0">
              <a:solidFill>
                <a:schemeClr val="tx1"/>
              </a:solidFill>
            </a:endParaRPr>
          </a:p>
          <a:p>
            <a:pPr marL="0" indent="0">
              <a:buNone/>
            </a:pPr>
            <a:r>
              <a:rPr lang="sv-SE" dirty="0"/>
              <a:t> </a:t>
            </a:r>
          </a:p>
          <a:p>
            <a:pPr marL="0" indent="0">
              <a:buNone/>
            </a:pPr>
            <a:r>
              <a:rPr lang="sv-SE" dirty="0"/>
              <a:t> 		</a:t>
            </a:r>
          </a:p>
        </p:txBody>
      </p:sp>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618" y="1628800"/>
            <a:ext cx="4429139" cy="2952328"/>
          </a:xfrm>
          <a:prstGeom prst="rect">
            <a:avLst/>
          </a:prstGeom>
        </p:spPr>
      </p:pic>
    </p:spTree>
    <p:extLst>
      <p:ext uri="{BB962C8B-B14F-4D97-AF65-F5344CB8AC3E}">
        <p14:creationId xmlns:p14="http://schemas.microsoft.com/office/powerpoint/2010/main" val="113636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19125" y="620688"/>
            <a:ext cx="8543925" cy="936104"/>
          </a:xfrm>
        </p:spPr>
        <p:txBody>
          <a:bodyPr>
            <a:noAutofit/>
          </a:bodyPr>
          <a:lstStyle/>
          <a:p>
            <a:r>
              <a:rPr lang="sv-SE" sz="3200" dirty="0">
                <a:solidFill>
                  <a:schemeClr val="accent1">
                    <a:lumMod val="75000"/>
                  </a:schemeClr>
                </a:solidFill>
              </a:rPr>
              <a:t>Studentexamen </a:t>
            </a:r>
            <a:r>
              <a:rPr lang="sv-SE" sz="3200" dirty="0" smtClean="0">
                <a:solidFill>
                  <a:schemeClr val="accent1">
                    <a:lumMod val="75000"/>
                  </a:schemeClr>
                </a:solidFill>
              </a:rPr>
              <a:t>ska öka gymnasisternas allmänbildning </a:t>
            </a:r>
            <a:r>
              <a:rPr lang="sv-SE" sz="3200" dirty="0">
                <a:solidFill>
                  <a:schemeClr val="accent1">
                    <a:lumMod val="75000"/>
                  </a:schemeClr>
                </a:solidFill>
              </a:rPr>
              <a:t/>
            </a:r>
            <a:br>
              <a:rPr lang="sv-SE" sz="3200" dirty="0">
                <a:solidFill>
                  <a:schemeClr val="accent1">
                    <a:lumMod val="75000"/>
                  </a:schemeClr>
                </a:solidFill>
              </a:rPr>
            </a:br>
            <a:endParaRPr lang="sv-SE" sz="3200" dirty="0">
              <a:solidFill>
                <a:schemeClr val="accent1">
                  <a:lumMod val="75000"/>
                </a:schemeClr>
              </a:solidFill>
            </a:endParaRPr>
          </a:p>
        </p:txBody>
      </p:sp>
      <p:sp>
        <p:nvSpPr>
          <p:cNvPr id="3" name="Sisällön paikkamerkki 2"/>
          <p:cNvSpPr>
            <a:spLocks noGrp="1"/>
          </p:cNvSpPr>
          <p:nvPr>
            <p:ph idx="1"/>
          </p:nvPr>
        </p:nvSpPr>
        <p:spPr>
          <a:xfrm>
            <a:off x="742950" y="1412776"/>
            <a:ext cx="8420100" cy="4683224"/>
          </a:xfrm>
        </p:spPr>
        <p:txBody>
          <a:bodyPr/>
          <a:lstStyle/>
          <a:p>
            <a:endParaRPr lang="fi-FI" dirty="0" smtClean="0"/>
          </a:p>
          <a:p>
            <a:r>
              <a:rPr lang="sv-SE" dirty="0"/>
              <a:t>Examens struktur ändras så att examinanden ska avlägga </a:t>
            </a:r>
            <a:r>
              <a:rPr lang="sv-SE" dirty="0" smtClean="0"/>
              <a:t>fem </a:t>
            </a:r>
            <a:r>
              <a:rPr lang="sv-SE" dirty="0"/>
              <a:t>prov till vilka hör provet i </a:t>
            </a:r>
            <a:r>
              <a:rPr lang="sv-SE" dirty="0" smtClean="0"/>
              <a:t>modersmål </a:t>
            </a:r>
            <a:r>
              <a:rPr lang="sv-SE" dirty="0"/>
              <a:t>och litteratur samt enligt examinandens eget val tre prov av en grupp som består av provet i matematik, provet i det andra inhemska språket, provet i ett främmande språk och provet i realämnena.</a:t>
            </a:r>
          </a:p>
          <a:p>
            <a:pPr lvl="1"/>
            <a:r>
              <a:rPr lang="sv-SE" dirty="0"/>
              <a:t>Examen ska bli en mer balanserad helhet och mäta gymnasiestudierna bättre än hittills. Reformen kan öka antalet avlagda prov i matematik och i det andra inhemska språket. Den uppmuntrar också till mångsidiga studier i korta </a:t>
            </a:r>
            <a:r>
              <a:rPr lang="sv-SE" dirty="0" smtClean="0"/>
              <a:t>språk </a:t>
            </a:r>
            <a:r>
              <a:rPr lang="sv-SE" dirty="0"/>
              <a:t>och realämnen. </a:t>
            </a:r>
          </a:p>
          <a:p>
            <a:r>
              <a:rPr lang="sv-SE" dirty="0"/>
              <a:t>I alla prov kommer att ingå uppgifter som överskrider läroämnesgränserna.</a:t>
            </a:r>
          </a:p>
          <a:p>
            <a:pPr lvl="1"/>
            <a:r>
              <a:rPr lang="sv-SE" dirty="0"/>
              <a:t>Mångvetenskapliga element i </a:t>
            </a:r>
            <a:r>
              <a:rPr lang="sv-SE" dirty="0" smtClean="0"/>
              <a:t>studentexamensproven </a:t>
            </a:r>
            <a:r>
              <a:rPr lang="sv-SE" dirty="0"/>
              <a:t>stöder studier </a:t>
            </a:r>
            <a:r>
              <a:rPr lang="sv-SE" dirty="0" smtClean="0"/>
              <a:t>som </a:t>
            </a:r>
            <a:r>
              <a:rPr lang="sv-SE" dirty="0"/>
              <a:t>överskrider läroämnesgränserna, vilket </a:t>
            </a:r>
            <a:r>
              <a:rPr lang="sv-SE" dirty="0" smtClean="0"/>
              <a:t>är i enlighet med syftena i gymnasielagen</a:t>
            </a:r>
            <a:r>
              <a:rPr lang="sv-SE" dirty="0"/>
              <a:t>.</a:t>
            </a:r>
          </a:p>
          <a:p>
            <a:endParaRPr lang="fi-FI" dirty="0"/>
          </a:p>
        </p:txBody>
      </p:sp>
      <p:sp>
        <p:nvSpPr>
          <p:cNvPr id="4" name="Suorakulmio 3"/>
          <p:cNvSpPr/>
          <p:nvPr/>
        </p:nvSpPr>
        <p:spPr>
          <a:xfrm rot="20252164">
            <a:off x="7649339" y="5673243"/>
            <a:ext cx="2295694" cy="1754326"/>
          </a:xfrm>
          <a:prstGeom prst="rect">
            <a:avLst/>
          </a:prstGeom>
          <a:noFill/>
        </p:spPr>
        <p:txBody>
          <a:bodyPr wrap="square" lIns="91440" tIns="45720" rIns="91440" bIns="45720">
            <a:spAutoFit/>
          </a:bodyPr>
          <a:lstStyle/>
          <a:p>
            <a:pPr algn="ctr"/>
            <a:r>
              <a:rPr lang="sv-SE" sz="5400" b="1" cap="none"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Proposition</a:t>
            </a:r>
            <a:endParaRPr lang="sv-SE" sz="54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978142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3526" y="404664"/>
            <a:ext cx="9906000" cy="1143000"/>
          </a:xfrm>
        </p:spPr>
        <p:txBody>
          <a:bodyPr>
            <a:noAutofit/>
          </a:bodyPr>
          <a:lstStyle/>
          <a:p>
            <a:pPr lvl="0"/>
            <a:r>
              <a:rPr lang="sv-SE" sz="3200">
                <a:solidFill>
                  <a:schemeClr val="accent1">
                    <a:lumMod val="75000"/>
                  </a:schemeClr>
                </a:solidFill>
              </a:rPr>
              <a:t>Studentexamen på engelska stöder internationaliseringen av utbildningen</a:t>
            </a:r>
          </a:p>
        </p:txBody>
      </p:sp>
      <p:sp>
        <p:nvSpPr>
          <p:cNvPr id="3" name="Sisällön paikkamerkki 2"/>
          <p:cNvSpPr>
            <a:spLocks noGrp="1"/>
          </p:cNvSpPr>
          <p:nvPr>
            <p:ph sz="half" idx="1"/>
          </p:nvPr>
        </p:nvSpPr>
        <p:spPr>
          <a:xfrm>
            <a:off x="406402" y="1408956"/>
            <a:ext cx="6130774" cy="5259288"/>
          </a:xfrm>
        </p:spPr>
        <p:txBody>
          <a:bodyPr/>
          <a:lstStyle/>
          <a:p>
            <a:pPr marL="0" indent="0">
              <a:buNone/>
            </a:pPr>
            <a:endParaRPr lang="fi-FI" dirty="0" smtClean="0"/>
          </a:p>
          <a:p>
            <a:r>
              <a:rPr lang="sv-SE" dirty="0"/>
              <a:t>Studentexamen kan avläggas på engelska av den som genomgår lärokursen för gymnasieutbildningen eller en yrkesinriktad grundexamen huvudsakligen på engelska.</a:t>
            </a:r>
          </a:p>
          <a:p>
            <a:pPr lvl="1">
              <a:buFont typeface="Courier New" panose="02070309020205020404" pitchFamily="49" charset="0"/>
              <a:buChar char="o"/>
            </a:pPr>
            <a:r>
              <a:rPr lang="sv-SE" sz="1600" dirty="0"/>
              <a:t>Genom beslut av rektorn kan studentexamen avläggas på engelska även av </a:t>
            </a:r>
            <a:r>
              <a:rPr lang="sv-SE" sz="1600" dirty="0" smtClean="0"/>
              <a:t>andra som </a:t>
            </a:r>
            <a:r>
              <a:rPr lang="sv-SE" sz="1600" dirty="0"/>
              <a:t>i övrigt kan anses ha tillräckliga språkliga förutsättningar att avlägga examen på engelska.</a:t>
            </a:r>
          </a:p>
          <a:p>
            <a:r>
              <a:rPr lang="sv-SE" dirty="0"/>
              <a:t>I en examen på engelska ska samma prov avläggas som i en examen på finska eller svenska.</a:t>
            </a:r>
          </a:p>
          <a:p>
            <a:r>
              <a:rPr lang="sv-SE" dirty="0"/>
              <a:t>Examen ska i sin helhet avläggas på </a:t>
            </a:r>
            <a:r>
              <a:rPr lang="sv-SE" dirty="0" smtClean="0"/>
              <a:t>ett examensspråk</a:t>
            </a:r>
            <a:r>
              <a:rPr lang="sv-SE" dirty="0"/>
              <a:t>.</a:t>
            </a:r>
          </a:p>
          <a:p>
            <a:pPr marL="0" indent="0">
              <a:buNone/>
            </a:pPr>
            <a:endParaRPr lang="fi-FI" dirty="0" smtClean="0"/>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3240" y="1772816"/>
            <a:ext cx="2232248" cy="4032333"/>
          </a:xfrm>
          <a:prstGeom prst="rect">
            <a:avLst/>
          </a:prstGeom>
        </p:spPr>
      </p:pic>
      <p:sp>
        <p:nvSpPr>
          <p:cNvPr id="5" name="Suorakulmio 4"/>
          <p:cNvSpPr/>
          <p:nvPr/>
        </p:nvSpPr>
        <p:spPr>
          <a:xfrm rot="20252164">
            <a:off x="7377791" y="5313204"/>
            <a:ext cx="2295694" cy="1754326"/>
          </a:xfrm>
          <a:prstGeom prst="rect">
            <a:avLst/>
          </a:prstGeom>
          <a:noFill/>
        </p:spPr>
        <p:txBody>
          <a:bodyPr wrap="square" lIns="91440" tIns="45720" rIns="91440" bIns="45720">
            <a:spAutoFit/>
          </a:bodyPr>
          <a:lstStyle/>
          <a:p>
            <a:pPr algn="ctr"/>
            <a:r>
              <a:rPr lang="sv-SE" sz="5400" b="1" cap="none"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Proposition</a:t>
            </a:r>
            <a:endParaRPr lang="sv-SE" sz="54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78957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a:xfrm>
            <a:off x="128464" y="403210"/>
            <a:ext cx="9721080" cy="1143000"/>
          </a:xfrm>
        </p:spPr>
        <p:txBody>
          <a:bodyPr/>
          <a:lstStyle/>
          <a:p>
            <a:r>
              <a:rPr lang="sv-SE" sz="3200" dirty="0">
                <a:solidFill>
                  <a:schemeClr val="accent1">
                    <a:lumMod val="75000"/>
                  </a:schemeClr>
                </a:solidFill>
              </a:rPr>
              <a:t>Examinandernas ställning förbättras och underlättas genom att </a:t>
            </a:r>
            <a:r>
              <a:rPr lang="sv-SE" sz="3200" dirty="0" smtClean="0">
                <a:solidFill>
                  <a:schemeClr val="accent1">
                    <a:lumMod val="75000"/>
                  </a:schemeClr>
                </a:solidFill>
              </a:rPr>
              <a:t>normer avskaffas</a:t>
            </a:r>
            <a:r>
              <a:rPr lang="sv-SE" sz="3200" dirty="0">
                <a:solidFill>
                  <a:schemeClr val="accent1">
                    <a:lumMod val="75000"/>
                  </a:schemeClr>
                </a:solidFill>
              </a:rPr>
              <a:t/>
            </a:r>
            <a:br>
              <a:rPr lang="sv-SE" sz="3200" dirty="0">
                <a:solidFill>
                  <a:schemeClr val="accent1">
                    <a:lumMod val="75000"/>
                  </a:schemeClr>
                </a:solidFill>
              </a:rPr>
            </a:br>
            <a:endParaRPr lang="sv-SE" sz="3200" dirty="0">
              <a:solidFill>
                <a:schemeClr val="accent1">
                  <a:lumMod val="75000"/>
                </a:schemeClr>
              </a:solidFill>
            </a:endParaRPr>
          </a:p>
        </p:txBody>
      </p:sp>
      <p:sp>
        <p:nvSpPr>
          <p:cNvPr id="7" name="Sisällön paikkamerkki 6"/>
          <p:cNvSpPr>
            <a:spLocks noGrp="1"/>
          </p:cNvSpPr>
          <p:nvPr>
            <p:ph idx="1"/>
          </p:nvPr>
        </p:nvSpPr>
        <p:spPr>
          <a:xfrm>
            <a:off x="488504" y="1844824"/>
            <a:ext cx="9001000" cy="3600400"/>
          </a:xfrm>
        </p:spPr>
        <p:txBody>
          <a:bodyPr/>
          <a:lstStyle/>
          <a:p>
            <a:r>
              <a:rPr lang="sv-SE" dirty="0"/>
              <a:t>Examinanderna </a:t>
            </a:r>
            <a:r>
              <a:rPr lang="sv-SE" dirty="0" smtClean="0"/>
              <a:t>väljer </a:t>
            </a:r>
            <a:r>
              <a:rPr lang="sv-SE" dirty="0"/>
              <a:t>inte längre slutgiltigt </a:t>
            </a:r>
            <a:r>
              <a:rPr lang="sv-SE" dirty="0" smtClean="0"/>
              <a:t>om </a:t>
            </a:r>
            <a:r>
              <a:rPr lang="sv-SE" dirty="0"/>
              <a:t>proven avläggs som obligatoriska eller extra prov. </a:t>
            </a:r>
          </a:p>
          <a:p>
            <a:r>
              <a:rPr lang="sv-SE" dirty="0"/>
              <a:t>Examinanderna kan anmäla sig till prov på olika nivåer i samma examensämne.</a:t>
            </a:r>
          </a:p>
          <a:p>
            <a:r>
              <a:rPr lang="sv-SE" dirty="0"/>
              <a:t>När examen underkänns kan godkända prov som ingår i en underkänd examen under tre års tid efter det att det tidigare avlagda provet godkänts innefattas i en ny examen som </a:t>
            </a:r>
            <a:r>
              <a:rPr lang="sv-SE" dirty="0" smtClean="0"/>
              <a:t>påbörjas.</a:t>
            </a:r>
            <a:endParaRPr lang="sv-SE" dirty="0"/>
          </a:p>
          <a:p>
            <a:r>
              <a:rPr lang="sv-SE" dirty="0"/>
              <a:t>Prov som har avlagts separat kan innefattas i en examen i tre år.</a:t>
            </a:r>
          </a:p>
          <a:p>
            <a:r>
              <a:rPr lang="sv-SE" dirty="0"/>
              <a:t>F</a:t>
            </a:r>
            <a:r>
              <a:rPr lang="sv-SE" dirty="0" smtClean="0"/>
              <a:t>örutsättningarna </a:t>
            </a:r>
            <a:r>
              <a:rPr lang="sv-SE" dirty="0"/>
              <a:t>för att förlänga tiden för avläggande av examen ska göras smidigare. </a:t>
            </a:r>
          </a:p>
          <a:p>
            <a:pPr lvl="1"/>
            <a:r>
              <a:rPr lang="sv-SE" dirty="0"/>
              <a:t>En examen ska i regel avläggas under högst tre examenstillfällen.</a:t>
            </a:r>
          </a:p>
          <a:p>
            <a:pPr lvl="1"/>
            <a:r>
              <a:rPr lang="sv-SE" dirty="0"/>
              <a:t>Om en examinand på grund av sjukdom eller studier utomlands är förhindrad från att delta i ett examenstillfälle, går hen inte miste om examenstillfället.  </a:t>
            </a:r>
          </a:p>
          <a:p>
            <a:endParaRPr lang="fi-FI" dirty="0"/>
          </a:p>
          <a:p>
            <a:endParaRPr lang="fi-FI" dirty="0"/>
          </a:p>
        </p:txBody>
      </p:sp>
      <p:sp>
        <p:nvSpPr>
          <p:cNvPr id="5" name="Dian numeron paikkamerkki 4"/>
          <p:cNvSpPr>
            <a:spLocks noGrp="1"/>
          </p:cNvSpPr>
          <p:nvPr>
            <p:ph type="sldNum" sz="quarter" idx="12"/>
          </p:nvPr>
        </p:nvSpPr>
        <p:spPr/>
        <p:txBody>
          <a:bodyPr/>
          <a:lstStyle/>
          <a:p>
            <a:endParaRPr lang="fi-FI" altLang="fi-FI" dirty="0"/>
          </a:p>
        </p:txBody>
      </p:sp>
      <p:sp>
        <p:nvSpPr>
          <p:cNvPr id="8" name="Suorakulmio 7"/>
          <p:cNvSpPr/>
          <p:nvPr/>
        </p:nvSpPr>
        <p:spPr>
          <a:xfrm rot="20252164">
            <a:off x="8015203" y="5529227"/>
            <a:ext cx="2295694" cy="1754326"/>
          </a:xfrm>
          <a:prstGeom prst="rect">
            <a:avLst/>
          </a:prstGeom>
          <a:noFill/>
        </p:spPr>
        <p:txBody>
          <a:bodyPr wrap="square" lIns="91440" tIns="45720" rIns="91440" bIns="45720">
            <a:spAutoFit/>
          </a:bodyPr>
          <a:lstStyle/>
          <a:p>
            <a:pPr algn="ctr"/>
            <a:r>
              <a:rPr lang="sv-SE" sz="5400" b="1" cap="none"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Proposition</a:t>
            </a:r>
            <a:endParaRPr lang="sv-SE" sz="5400" b="1" cap="none"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964262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D2E45345-36BA-A74D-8F71-90E66C0EEF42}"/>
              </a:ext>
            </a:extLst>
          </p:cNvPr>
          <p:cNvPicPr>
            <a:picLocks noGrp="1" noChangeAspect="1"/>
          </p:cNvPicPr>
          <p:nvPr>
            <p:ph idx="1"/>
          </p:nvPr>
        </p:nvPicPr>
        <p:blipFill>
          <a:blip r:embed="rId2"/>
          <a:stretch>
            <a:fillRect/>
          </a:stretch>
        </p:blipFill>
        <p:spPr>
          <a:xfrm>
            <a:off x="272480" y="1988840"/>
            <a:ext cx="4336438" cy="2575261"/>
          </a:xfrm>
        </p:spPr>
      </p:pic>
      <p:sp>
        <p:nvSpPr>
          <p:cNvPr id="2" name="Tekstiruutu 1"/>
          <p:cNvSpPr txBox="1"/>
          <p:nvPr/>
        </p:nvSpPr>
        <p:spPr>
          <a:xfrm>
            <a:off x="4736976" y="1196752"/>
            <a:ext cx="5139288" cy="3816429"/>
          </a:xfrm>
          <a:prstGeom prst="rect">
            <a:avLst/>
          </a:prstGeom>
          <a:noFill/>
        </p:spPr>
        <p:txBody>
          <a:bodyPr wrap="square" rtlCol="0">
            <a:spAutoFit/>
          </a:bodyPr>
          <a:lstStyle/>
          <a:p>
            <a:r>
              <a:rPr lang="sv-SE" sz="2200" dirty="0"/>
              <a:t/>
            </a:r>
            <a:br>
              <a:rPr lang="sv-SE" sz="2200" dirty="0"/>
            </a:br>
            <a:endParaRPr lang="sv-SE" sz="2200" dirty="0"/>
          </a:p>
          <a:p>
            <a:pPr marL="342900" indent="-342900">
              <a:buFont typeface="Arial" panose="020B0604020202020204" pitchFamily="34" charset="0"/>
              <a:buChar char="•"/>
            </a:pPr>
            <a:r>
              <a:rPr lang="sv-SE" sz="2200" dirty="0"/>
              <a:t>Avsikten är att lagen om studentexamen träder i kraft samtidigt som gymnasielagen, den 1 augusti 2019.</a:t>
            </a:r>
          </a:p>
          <a:p>
            <a:pPr marL="342900" indent="-342900">
              <a:buFont typeface="Arial" panose="020B0604020202020204" pitchFamily="34" charset="0"/>
              <a:buChar char="•"/>
            </a:pPr>
            <a:endParaRPr lang="fi-FI" sz="2200" dirty="0" smtClean="0"/>
          </a:p>
          <a:p>
            <a:pPr marL="342900" indent="-342900">
              <a:buFont typeface="Arial" panose="020B0604020202020204" pitchFamily="34" charset="0"/>
              <a:buChar char="•"/>
            </a:pPr>
            <a:r>
              <a:rPr lang="sv-SE" sz="2200" dirty="0"/>
              <a:t>De föreslagna ändringarna avses huvudsakligen träda i kraft </a:t>
            </a:r>
            <a:r>
              <a:rPr lang="sv-SE" sz="2200" dirty="0" smtClean="0"/>
              <a:t>2022, </a:t>
            </a:r>
            <a:r>
              <a:rPr lang="sv-SE" sz="2200" dirty="0"/>
              <a:t>de ändringar som rör läroplanen år 2023. </a:t>
            </a:r>
          </a:p>
        </p:txBody>
      </p:sp>
      <p:sp>
        <p:nvSpPr>
          <p:cNvPr id="3" name="Suorakulmio 2"/>
          <p:cNvSpPr/>
          <p:nvPr/>
        </p:nvSpPr>
        <p:spPr>
          <a:xfrm>
            <a:off x="344488" y="404664"/>
            <a:ext cx="8784976" cy="584775"/>
          </a:xfrm>
          <a:prstGeom prst="rect">
            <a:avLst/>
          </a:prstGeom>
        </p:spPr>
        <p:txBody>
          <a:bodyPr wrap="square">
            <a:spAutoFit/>
          </a:bodyPr>
          <a:lstStyle/>
          <a:p>
            <a:pPr algn="ctr"/>
            <a:r>
              <a:rPr lang="sv-SE" sz="3200" b="1">
                <a:solidFill>
                  <a:schemeClr val="accent1">
                    <a:lumMod val="75000"/>
                  </a:schemeClr>
                </a:solidFill>
                <a:latin typeface="+mn-lt"/>
              </a:rPr>
              <a:t>Ikraftträdande</a:t>
            </a:r>
          </a:p>
        </p:txBody>
      </p:sp>
    </p:spTree>
    <p:extLst>
      <p:ext uri="{BB962C8B-B14F-4D97-AF65-F5344CB8AC3E}">
        <p14:creationId xmlns:p14="http://schemas.microsoft.com/office/powerpoint/2010/main" val="2874096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endParaRPr lang="fi-FI" altLang="fi-FI" dirty="0"/>
          </a:p>
        </p:txBody>
      </p:sp>
      <p:pic>
        <p:nvPicPr>
          <p:cNvPr id="3" name="Picture 9">
            <a:extLst>
              <a:ext uri="{FF2B5EF4-FFF2-40B4-BE49-F238E27FC236}">
                <a16:creationId xmlns:a16="http://schemas.microsoft.com/office/drawing/2014/main" id="{BF7A4082-D2D0-FB44-8357-3E615F5E3523}"/>
              </a:ext>
            </a:extLst>
          </p:cNvPr>
          <p:cNvPicPr>
            <a:picLocks noChangeAspect="1"/>
          </p:cNvPicPr>
          <p:nvPr/>
        </p:nvPicPr>
        <p:blipFill>
          <a:blip r:embed="rId2"/>
          <a:stretch>
            <a:fillRect/>
          </a:stretch>
        </p:blipFill>
        <p:spPr>
          <a:xfrm>
            <a:off x="1857892" y="775550"/>
            <a:ext cx="6267549" cy="3525495"/>
          </a:xfrm>
          <a:prstGeom prst="rect">
            <a:avLst/>
          </a:prstGeom>
        </p:spPr>
      </p:pic>
    </p:spTree>
    <p:extLst>
      <p:ext uri="{BB962C8B-B14F-4D97-AF65-F5344CB8AC3E}">
        <p14:creationId xmlns:p14="http://schemas.microsoft.com/office/powerpoint/2010/main" val="28685063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344488" y="202327"/>
            <a:ext cx="8420100" cy="971871"/>
          </a:xfrm>
        </p:spPr>
        <p:txBody>
          <a:bodyPr/>
          <a:lstStyle/>
          <a:p>
            <a:r>
              <a:rPr lang="sv-SE">
                <a:solidFill>
                  <a:schemeClr val="accent1">
                    <a:lumMod val="75000"/>
                  </a:schemeClr>
                </a:solidFill>
              </a:rPr>
              <a:t>Gymnasieutredning 2017: En reform behövs</a:t>
            </a:r>
          </a:p>
        </p:txBody>
      </p:sp>
      <p:sp>
        <p:nvSpPr>
          <p:cNvPr id="10" name="Sisällön paikkamerkki 9"/>
          <p:cNvSpPr>
            <a:spLocks noGrp="1"/>
          </p:cNvSpPr>
          <p:nvPr>
            <p:ph sz="half" idx="1"/>
          </p:nvPr>
        </p:nvSpPr>
        <p:spPr>
          <a:xfrm>
            <a:off x="344488" y="1340768"/>
            <a:ext cx="5616624" cy="5227652"/>
          </a:xfrm>
        </p:spPr>
        <p:txBody>
          <a:bodyPr/>
          <a:lstStyle/>
          <a:p>
            <a:r>
              <a:rPr lang="sv-SE" dirty="0"/>
              <a:t>Finland har förlorat sin topplacering i jämförelsen av utbildningsnivån, kompetensbehovet ökar</a:t>
            </a:r>
          </a:p>
          <a:p>
            <a:r>
              <a:rPr lang="sv-SE" dirty="0"/>
              <a:t>Förändringar i den grundläggande utbildningen och den högre utbildningen</a:t>
            </a:r>
          </a:p>
          <a:p>
            <a:r>
              <a:rPr lang="sv-SE" dirty="0"/>
              <a:t>Utmaningar i välbefinnandet, handledningen och stödet för </a:t>
            </a:r>
            <a:r>
              <a:rPr lang="sv-SE" dirty="0" smtClean="0"/>
              <a:t>lärande </a:t>
            </a:r>
            <a:endParaRPr lang="sv-SE" dirty="0"/>
          </a:p>
          <a:p>
            <a:r>
              <a:rPr lang="sv-SE" dirty="0"/>
              <a:t>Högskole- och arbetslivssamarbete, karriärplanering</a:t>
            </a:r>
          </a:p>
          <a:p>
            <a:r>
              <a:rPr lang="sv-SE" dirty="0"/>
              <a:t>Långsam övergång till högre utbildning</a:t>
            </a:r>
          </a:p>
          <a:p>
            <a:r>
              <a:rPr lang="sv-SE" dirty="0"/>
              <a:t>Kompetens som behövs i högre utbildning</a:t>
            </a:r>
          </a:p>
          <a:p>
            <a:pPr>
              <a:buFont typeface="Arial" panose="020B0604020202020204" pitchFamily="34" charset="0"/>
              <a:buChar char="•"/>
            </a:pPr>
            <a:r>
              <a:rPr lang="sv-SE" dirty="0"/>
              <a:t>Internationalisering, språkkunskaper</a:t>
            </a:r>
          </a:p>
          <a:p>
            <a:pPr marL="0" indent="0">
              <a:buNone/>
            </a:pPr>
            <a:endParaRPr lang="fi-FI" dirty="0"/>
          </a:p>
          <a:p>
            <a:endParaRPr lang="fi-FI" dirty="0"/>
          </a:p>
          <a:p>
            <a:endParaRPr lang="fi-FI" dirty="0"/>
          </a:p>
        </p:txBody>
      </p:sp>
      <p:pic>
        <p:nvPicPr>
          <p:cNvPr id="14" name="Picture 2" descr="C:\Users\silanti1\AppData\Local\Microsoft\Windows\Temporary Internet Files\Content.Outlook\7H8OT2SN\lukio-7.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996880" y="1412776"/>
            <a:ext cx="3672408" cy="419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56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5A8173-7FAB-46B5-8143-350E906ECD47}"/>
              </a:ext>
            </a:extLst>
          </p:cNvPr>
          <p:cNvSpPr>
            <a:spLocks noGrp="1"/>
          </p:cNvSpPr>
          <p:nvPr>
            <p:ph type="sldNum" sz="quarter" idx="16"/>
          </p:nvPr>
        </p:nvSpPr>
        <p:spPr/>
        <p:txBody>
          <a:bodyPr/>
          <a:lstStyle/>
          <a:p>
            <a:fld id="{9CDC3FFB-3268-453B-B185-AB33BF655EEC}" type="slidenum">
              <a:rPr lang="fi-FI" smtClean="0"/>
              <a:t>4</a:t>
            </a:fld>
            <a:endParaRPr lang="fi-FI" smtClean="0"/>
          </a:p>
        </p:txBody>
      </p:sp>
      <p:sp>
        <p:nvSpPr>
          <p:cNvPr id="3" name="Date Placeholder 2">
            <a:extLst>
              <a:ext uri="{FF2B5EF4-FFF2-40B4-BE49-F238E27FC236}">
                <a16:creationId xmlns:a16="http://schemas.microsoft.com/office/drawing/2014/main" id="{947FD62A-25B6-42A5-AE04-05F2EA2F642A}"/>
              </a:ext>
            </a:extLst>
          </p:cNvPr>
          <p:cNvSpPr>
            <a:spLocks noGrp="1"/>
          </p:cNvSpPr>
          <p:nvPr>
            <p:ph type="dt" sz="half" idx="14"/>
          </p:nvPr>
        </p:nvSpPr>
        <p:spPr/>
        <p:txBody>
          <a:bodyPr/>
          <a:lstStyle/>
          <a:p>
            <a:r>
              <a:rPr lang="sv-SE"/>
              <a:t>@fountainpark</a:t>
            </a:r>
          </a:p>
        </p:txBody>
      </p:sp>
      <p:sp>
        <p:nvSpPr>
          <p:cNvPr id="4" name="Content Placeholder 3">
            <a:extLst>
              <a:ext uri="{FF2B5EF4-FFF2-40B4-BE49-F238E27FC236}">
                <a16:creationId xmlns:a16="http://schemas.microsoft.com/office/drawing/2014/main" id="{ACB5632F-BA86-4DC7-9252-45CD7A7100FD}"/>
              </a:ext>
            </a:extLst>
          </p:cNvPr>
          <p:cNvSpPr>
            <a:spLocks noGrp="1"/>
          </p:cNvSpPr>
          <p:nvPr>
            <p:ph sz="half" idx="1"/>
          </p:nvPr>
        </p:nvSpPr>
        <p:spPr>
          <a:xfrm>
            <a:off x="838201" y="5138523"/>
            <a:ext cx="8030817" cy="894529"/>
          </a:xfr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a:lstStyle/>
          <a:p>
            <a:pPr marL="0" indent="0" algn="ctr">
              <a:buNone/>
            </a:pPr>
            <a:r>
              <a:rPr lang="sv-SE">
                <a:solidFill>
                  <a:schemeClr val="tx2"/>
                </a:solidFill>
              </a:rPr>
              <a:t>Behörighet för fortsatta studier</a:t>
            </a:r>
          </a:p>
          <a:p>
            <a:pPr marL="0" indent="0" algn="ctr">
              <a:buNone/>
            </a:pPr>
            <a:r>
              <a:rPr lang="sv-SE" sz="2800" b="1">
                <a:solidFill>
                  <a:schemeClr val="accent6"/>
                </a:solidFill>
              </a:rPr>
              <a:t>A l l m ä n b i l d n i n g</a:t>
            </a:r>
          </a:p>
          <a:p>
            <a:pPr algn="ctr"/>
            <a:endParaRPr lang="fi-FI" dirty="0">
              <a:solidFill>
                <a:schemeClr val="tx2"/>
              </a:solidFill>
            </a:endParaRPr>
          </a:p>
        </p:txBody>
      </p:sp>
      <p:sp>
        <p:nvSpPr>
          <p:cNvPr id="5" name="Title 4">
            <a:extLst>
              <a:ext uri="{FF2B5EF4-FFF2-40B4-BE49-F238E27FC236}">
                <a16:creationId xmlns:a16="http://schemas.microsoft.com/office/drawing/2014/main" id="{993B82E7-69DB-4495-86BA-1806B1AF5ED1}"/>
              </a:ext>
            </a:extLst>
          </p:cNvPr>
          <p:cNvSpPr>
            <a:spLocks noGrp="1"/>
          </p:cNvSpPr>
          <p:nvPr>
            <p:ph type="title"/>
          </p:nvPr>
        </p:nvSpPr>
        <p:spPr>
          <a:xfrm>
            <a:off x="3730191" y="202121"/>
            <a:ext cx="2307021" cy="707772"/>
          </a:xfrm>
        </p:spPr>
        <p:txBody>
          <a:bodyPr/>
          <a:lstStyle/>
          <a:p>
            <a:pPr algn="ctr"/>
            <a:r>
              <a:rPr lang="sv-SE">
                <a:solidFill>
                  <a:schemeClr val="accent1">
                    <a:lumMod val="75000"/>
                  </a:schemeClr>
                </a:solidFill>
              </a:rPr>
              <a:t>Det nya gymnasiet</a:t>
            </a:r>
          </a:p>
        </p:txBody>
      </p:sp>
      <p:sp>
        <p:nvSpPr>
          <p:cNvPr id="7" name="TextBox 6">
            <a:extLst>
              <a:ext uri="{FF2B5EF4-FFF2-40B4-BE49-F238E27FC236}">
                <a16:creationId xmlns:a16="http://schemas.microsoft.com/office/drawing/2014/main" id="{84B6F0AF-757F-4C4B-9344-E126105F650F}"/>
              </a:ext>
            </a:extLst>
          </p:cNvPr>
          <p:cNvSpPr txBox="1"/>
          <p:nvPr/>
        </p:nvSpPr>
        <p:spPr>
          <a:xfrm>
            <a:off x="838201" y="4320251"/>
            <a:ext cx="2544417"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sv-SE" sz="2000">
                <a:solidFill>
                  <a:schemeClr val="tx2"/>
                </a:solidFill>
              </a:rPr>
              <a:t>Hantering av information och förmåga att tänka</a:t>
            </a:r>
          </a:p>
        </p:txBody>
      </p:sp>
      <p:sp>
        <p:nvSpPr>
          <p:cNvPr id="8" name="TextBox 7">
            <a:extLst>
              <a:ext uri="{FF2B5EF4-FFF2-40B4-BE49-F238E27FC236}">
                <a16:creationId xmlns:a16="http://schemas.microsoft.com/office/drawing/2014/main" id="{C2D9B295-478C-460E-8197-F4C64BD5784B}"/>
              </a:ext>
            </a:extLst>
          </p:cNvPr>
          <p:cNvSpPr txBox="1"/>
          <p:nvPr/>
        </p:nvSpPr>
        <p:spPr>
          <a:xfrm>
            <a:off x="3359565" y="4326829"/>
            <a:ext cx="2961923"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sv-SE" sz="2000" dirty="0">
                <a:solidFill>
                  <a:schemeClr val="tx2"/>
                </a:solidFill>
              </a:rPr>
              <a:t>Samarbets- och kommunikationsförmåga</a:t>
            </a:r>
          </a:p>
        </p:txBody>
      </p:sp>
      <p:sp>
        <p:nvSpPr>
          <p:cNvPr id="9" name="TextBox 8">
            <a:extLst>
              <a:ext uri="{FF2B5EF4-FFF2-40B4-BE49-F238E27FC236}">
                <a16:creationId xmlns:a16="http://schemas.microsoft.com/office/drawing/2014/main" id="{C0E4C22F-4345-4DA6-970E-2323B2609BF9}"/>
              </a:ext>
            </a:extLst>
          </p:cNvPr>
          <p:cNvSpPr txBox="1"/>
          <p:nvPr/>
        </p:nvSpPr>
        <p:spPr>
          <a:xfrm>
            <a:off x="6294785" y="4310312"/>
            <a:ext cx="2574232"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sv-SE" sz="2000">
                <a:solidFill>
                  <a:schemeClr val="tx2"/>
                </a:solidFill>
              </a:rPr>
              <a:t>Kreativitet och problemlösning</a:t>
            </a:r>
          </a:p>
        </p:txBody>
      </p:sp>
      <p:sp>
        <p:nvSpPr>
          <p:cNvPr id="10" name="TextBox 9">
            <a:extLst>
              <a:ext uri="{FF2B5EF4-FFF2-40B4-BE49-F238E27FC236}">
                <a16:creationId xmlns:a16="http://schemas.microsoft.com/office/drawing/2014/main" id="{31E2AE6D-C8EA-4EC9-A5D2-FE192D4A08BF}"/>
              </a:ext>
            </a:extLst>
          </p:cNvPr>
          <p:cNvSpPr txBox="1"/>
          <p:nvPr/>
        </p:nvSpPr>
        <p:spPr>
          <a:xfrm>
            <a:off x="861393" y="3498621"/>
            <a:ext cx="2521224"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sv-SE" sz="2000">
                <a:solidFill>
                  <a:schemeClr val="tx2"/>
                </a:solidFill>
              </a:rPr>
              <a:t>Internationalisering och multikulturalism</a:t>
            </a:r>
          </a:p>
        </p:txBody>
      </p:sp>
      <p:sp>
        <p:nvSpPr>
          <p:cNvPr id="11" name="TextBox 10">
            <a:extLst>
              <a:ext uri="{FF2B5EF4-FFF2-40B4-BE49-F238E27FC236}">
                <a16:creationId xmlns:a16="http://schemas.microsoft.com/office/drawing/2014/main" id="{DF364CAD-320E-4C99-8008-54121C2905A4}"/>
              </a:ext>
            </a:extLst>
          </p:cNvPr>
          <p:cNvSpPr txBox="1"/>
          <p:nvPr/>
        </p:nvSpPr>
        <p:spPr>
          <a:xfrm>
            <a:off x="3521762" y="3495304"/>
            <a:ext cx="2633873"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sv-SE" sz="2000">
                <a:solidFill>
                  <a:schemeClr val="tx2"/>
                </a:solidFill>
              </a:rPr>
              <a:t>Samhällelig kompetens</a:t>
            </a:r>
          </a:p>
        </p:txBody>
      </p:sp>
      <p:sp>
        <p:nvSpPr>
          <p:cNvPr id="12" name="TextBox 11">
            <a:extLst>
              <a:ext uri="{FF2B5EF4-FFF2-40B4-BE49-F238E27FC236}">
                <a16:creationId xmlns:a16="http://schemas.microsoft.com/office/drawing/2014/main" id="{A164383F-ECB2-4770-BC01-2FC324D42B23}"/>
              </a:ext>
            </a:extLst>
          </p:cNvPr>
          <p:cNvSpPr txBox="1"/>
          <p:nvPr/>
        </p:nvSpPr>
        <p:spPr>
          <a:xfrm>
            <a:off x="6288149" y="3498618"/>
            <a:ext cx="2580868" cy="707886"/>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sv-SE" sz="2000">
                <a:solidFill>
                  <a:schemeClr val="tx2"/>
                </a:solidFill>
              </a:rPr>
              <a:t>Etik</a:t>
            </a:r>
          </a:p>
          <a:p>
            <a:pPr algn="ctr"/>
            <a:endParaRPr lang="fi-FI" sz="2000">
              <a:solidFill>
                <a:schemeClr val="tx2"/>
              </a:solidFill>
            </a:endParaRPr>
          </a:p>
        </p:txBody>
      </p:sp>
      <p:sp>
        <p:nvSpPr>
          <p:cNvPr id="13" name="Isosceles Triangle 12">
            <a:extLst>
              <a:ext uri="{FF2B5EF4-FFF2-40B4-BE49-F238E27FC236}">
                <a16:creationId xmlns:a16="http://schemas.microsoft.com/office/drawing/2014/main" id="{A3274240-AC7A-48A0-8466-B1CF852E1779}"/>
              </a:ext>
            </a:extLst>
          </p:cNvPr>
          <p:cNvSpPr/>
          <p:nvPr/>
        </p:nvSpPr>
        <p:spPr>
          <a:xfrm>
            <a:off x="861394" y="1490871"/>
            <a:ext cx="8007624" cy="1916853"/>
          </a:xfrm>
          <a:prstGeom prst="triangle">
            <a:avLst/>
          </a:prstGeom>
          <a:solidFill>
            <a:schemeClr val="tx2"/>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18" name="Group 17">
            <a:extLst>
              <a:ext uri="{FF2B5EF4-FFF2-40B4-BE49-F238E27FC236}">
                <a16:creationId xmlns:a16="http://schemas.microsoft.com/office/drawing/2014/main" id="{6D0E0BBD-7DC3-46E0-AD95-F72C3107199E}"/>
              </a:ext>
            </a:extLst>
          </p:cNvPr>
          <p:cNvGrpSpPr/>
          <p:nvPr/>
        </p:nvGrpSpPr>
        <p:grpSpPr>
          <a:xfrm>
            <a:off x="1496616" y="2011430"/>
            <a:ext cx="6504143" cy="1245411"/>
            <a:chOff x="1115615" y="1375327"/>
            <a:chExt cx="6504143" cy="1245411"/>
          </a:xfrm>
        </p:grpSpPr>
        <p:sp>
          <p:nvSpPr>
            <p:cNvPr id="14" name="TextBox 13">
              <a:extLst>
                <a:ext uri="{FF2B5EF4-FFF2-40B4-BE49-F238E27FC236}">
                  <a16:creationId xmlns:a16="http://schemas.microsoft.com/office/drawing/2014/main" id="{8E998072-4BC3-4E65-9E49-5D9DEF165A36}"/>
                </a:ext>
              </a:extLst>
            </p:cNvPr>
            <p:cNvSpPr txBox="1"/>
            <p:nvPr/>
          </p:nvSpPr>
          <p:spPr>
            <a:xfrm>
              <a:off x="1115615" y="2220628"/>
              <a:ext cx="2541261" cy="400110"/>
            </a:xfrm>
            <a:prstGeom prst="rect">
              <a:avLst/>
            </a:prstGeom>
            <a:noFill/>
          </p:spPr>
          <p:txBody>
            <a:bodyPr wrap="square" rtlCol="0">
              <a:spAutoFit/>
            </a:bodyPr>
            <a:lstStyle/>
            <a:p>
              <a:pPr algn="ctr"/>
              <a:r>
                <a:rPr lang="sv-SE" sz="2000" dirty="0">
                  <a:solidFill>
                    <a:schemeClr val="bg1"/>
                  </a:solidFill>
                </a:rPr>
                <a:t>Inlärningsfärdigheter</a:t>
              </a:r>
            </a:p>
          </p:txBody>
        </p:sp>
        <p:sp>
          <p:nvSpPr>
            <p:cNvPr id="15" name="TextBox 14">
              <a:extLst>
                <a:ext uri="{FF2B5EF4-FFF2-40B4-BE49-F238E27FC236}">
                  <a16:creationId xmlns:a16="http://schemas.microsoft.com/office/drawing/2014/main" id="{9AFD1E7B-3664-4E32-88B2-C539502D072B}"/>
                </a:ext>
              </a:extLst>
            </p:cNvPr>
            <p:cNvSpPr txBox="1"/>
            <p:nvPr/>
          </p:nvSpPr>
          <p:spPr>
            <a:xfrm>
              <a:off x="3525080" y="1375327"/>
              <a:ext cx="1918252" cy="400110"/>
            </a:xfrm>
            <a:prstGeom prst="rect">
              <a:avLst/>
            </a:prstGeom>
            <a:noFill/>
          </p:spPr>
          <p:txBody>
            <a:bodyPr wrap="square" rtlCol="0">
              <a:spAutoFit/>
            </a:bodyPr>
            <a:lstStyle/>
            <a:p>
              <a:r>
                <a:rPr lang="sv-SE" sz="2000">
                  <a:solidFill>
                    <a:schemeClr val="bg1"/>
                  </a:solidFill>
                </a:rPr>
                <a:t>Livskompetens</a:t>
              </a:r>
            </a:p>
          </p:txBody>
        </p:sp>
        <p:sp>
          <p:nvSpPr>
            <p:cNvPr id="16" name="TextBox 15">
              <a:extLst>
                <a:ext uri="{FF2B5EF4-FFF2-40B4-BE49-F238E27FC236}">
                  <a16:creationId xmlns:a16="http://schemas.microsoft.com/office/drawing/2014/main" id="{9C738F54-B248-46EE-8B7C-8715AC5A5F1E}"/>
                </a:ext>
              </a:extLst>
            </p:cNvPr>
            <p:cNvSpPr txBox="1"/>
            <p:nvPr/>
          </p:nvSpPr>
          <p:spPr>
            <a:xfrm>
              <a:off x="3978720" y="2033112"/>
              <a:ext cx="3641038" cy="400110"/>
            </a:xfrm>
            <a:prstGeom prst="rect">
              <a:avLst/>
            </a:prstGeom>
            <a:noFill/>
          </p:spPr>
          <p:txBody>
            <a:bodyPr wrap="square" rtlCol="0">
              <a:spAutoFit/>
            </a:bodyPr>
            <a:lstStyle/>
            <a:p>
              <a:r>
                <a:rPr lang="sv-SE" sz="2000" dirty="0">
                  <a:solidFill>
                    <a:schemeClr val="bg1"/>
                  </a:solidFill>
                </a:rPr>
                <a:t>Självkännedom och självförtroende</a:t>
              </a:r>
            </a:p>
          </p:txBody>
        </p:sp>
        <p:sp>
          <p:nvSpPr>
            <p:cNvPr id="17" name="TextBox 16">
              <a:extLst>
                <a:ext uri="{FF2B5EF4-FFF2-40B4-BE49-F238E27FC236}">
                  <a16:creationId xmlns:a16="http://schemas.microsoft.com/office/drawing/2014/main" id="{84156486-45F5-4812-A5C0-179EDE0C0A94}"/>
                </a:ext>
              </a:extLst>
            </p:cNvPr>
            <p:cNvSpPr txBox="1"/>
            <p:nvPr/>
          </p:nvSpPr>
          <p:spPr>
            <a:xfrm>
              <a:off x="2639742" y="1685768"/>
              <a:ext cx="3414455" cy="400110"/>
            </a:xfrm>
            <a:prstGeom prst="rect">
              <a:avLst/>
            </a:prstGeom>
            <a:noFill/>
          </p:spPr>
          <p:txBody>
            <a:bodyPr wrap="square" rtlCol="0">
              <a:spAutoFit/>
            </a:bodyPr>
            <a:lstStyle/>
            <a:p>
              <a:pPr algn="ctr"/>
              <a:r>
                <a:rPr lang="sv-SE" sz="2000" dirty="0">
                  <a:solidFill>
                    <a:schemeClr val="bg1"/>
                  </a:solidFill>
                </a:rPr>
                <a:t>Tekniska färdigheter</a:t>
              </a:r>
            </a:p>
          </p:txBody>
        </p:sp>
      </p:grpSp>
      <p:sp>
        <p:nvSpPr>
          <p:cNvPr id="19" name="Cloud 18">
            <a:extLst>
              <a:ext uri="{FF2B5EF4-FFF2-40B4-BE49-F238E27FC236}">
                <a16:creationId xmlns:a16="http://schemas.microsoft.com/office/drawing/2014/main" id="{E9B3EF51-455C-47EC-ADCB-79638AC63D5E}"/>
              </a:ext>
            </a:extLst>
          </p:cNvPr>
          <p:cNvSpPr/>
          <p:nvPr/>
        </p:nvSpPr>
        <p:spPr>
          <a:xfrm>
            <a:off x="6587898" y="2068874"/>
            <a:ext cx="2894937" cy="869403"/>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2"/>
                </a:solidFill>
              </a:rPr>
              <a:t>Studiehandledning</a:t>
            </a:r>
          </a:p>
        </p:txBody>
      </p:sp>
      <p:sp>
        <p:nvSpPr>
          <p:cNvPr id="20" name="Cloud 19">
            <a:extLst>
              <a:ext uri="{FF2B5EF4-FFF2-40B4-BE49-F238E27FC236}">
                <a16:creationId xmlns:a16="http://schemas.microsoft.com/office/drawing/2014/main" id="{ADB969B7-CA05-4E04-A257-B35834B7B43D}"/>
              </a:ext>
            </a:extLst>
          </p:cNvPr>
          <p:cNvSpPr/>
          <p:nvPr/>
        </p:nvSpPr>
        <p:spPr>
          <a:xfrm>
            <a:off x="6304490" y="1609814"/>
            <a:ext cx="2032885" cy="721097"/>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a:solidFill>
                  <a:schemeClr val="tx2"/>
                </a:solidFill>
              </a:rPr>
              <a:t>Valfrihet</a:t>
            </a:r>
          </a:p>
        </p:txBody>
      </p:sp>
      <p:sp>
        <p:nvSpPr>
          <p:cNvPr id="22" name="Cloud 21">
            <a:extLst>
              <a:ext uri="{FF2B5EF4-FFF2-40B4-BE49-F238E27FC236}">
                <a16:creationId xmlns:a16="http://schemas.microsoft.com/office/drawing/2014/main" id="{36A3811B-2D70-4578-B6D7-89F75E730DAA}"/>
              </a:ext>
            </a:extLst>
          </p:cNvPr>
          <p:cNvSpPr/>
          <p:nvPr/>
        </p:nvSpPr>
        <p:spPr>
          <a:xfrm>
            <a:off x="991351" y="1406827"/>
            <a:ext cx="2160100"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a:solidFill>
                  <a:schemeClr val="tx2"/>
                </a:solidFill>
              </a:rPr>
              <a:t>Gemenskap</a:t>
            </a:r>
          </a:p>
        </p:txBody>
      </p:sp>
      <p:sp>
        <p:nvSpPr>
          <p:cNvPr id="23" name="Cloud 22">
            <a:extLst>
              <a:ext uri="{FF2B5EF4-FFF2-40B4-BE49-F238E27FC236}">
                <a16:creationId xmlns:a16="http://schemas.microsoft.com/office/drawing/2014/main" id="{0E38E513-D09A-4A90-9232-888DC45BB05B}"/>
              </a:ext>
            </a:extLst>
          </p:cNvPr>
          <p:cNvSpPr/>
          <p:nvPr/>
        </p:nvSpPr>
        <p:spPr>
          <a:xfrm>
            <a:off x="585323" y="1879137"/>
            <a:ext cx="2189908" cy="947393"/>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a:solidFill>
                  <a:schemeClr val="tx2"/>
                </a:solidFill>
              </a:rPr>
              <a:t>Omväxlande lärmiljöer</a:t>
            </a:r>
          </a:p>
        </p:txBody>
      </p:sp>
      <p:sp>
        <p:nvSpPr>
          <p:cNvPr id="25" name="Cloud 24">
            <a:extLst>
              <a:ext uri="{FF2B5EF4-FFF2-40B4-BE49-F238E27FC236}">
                <a16:creationId xmlns:a16="http://schemas.microsoft.com/office/drawing/2014/main" id="{39F8985D-9420-471E-8795-1EDAE6CCFE39}"/>
              </a:ext>
            </a:extLst>
          </p:cNvPr>
          <p:cNvSpPr/>
          <p:nvPr/>
        </p:nvSpPr>
        <p:spPr>
          <a:xfrm>
            <a:off x="344488" y="492703"/>
            <a:ext cx="3082939" cy="1084757"/>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2"/>
                </a:solidFill>
              </a:rPr>
              <a:t>Verkliga inlärningssituationer och utmaningar</a:t>
            </a:r>
          </a:p>
        </p:txBody>
      </p:sp>
      <p:sp>
        <p:nvSpPr>
          <p:cNvPr id="26" name="Cloud 25">
            <a:extLst>
              <a:ext uri="{FF2B5EF4-FFF2-40B4-BE49-F238E27FC236}">
                <a16:creationId xmlns:a16="http://schemas.microsoft.com/office/drawing/2014/main" id="{D7AB6BDF-4489-48E0-90C9-4A9E1B0BC5C9}"/>
              </a:ext>
            </a:extLst>
          </p:cNvPr>
          <p:cNvSpPr/>
          <p:nvPr/>
        </p:nvSpPr>
        <p:spPr>
          <a:xfrm>
            <a:off x="2805457" y="1052783"/>
            <a:ext cx="2171598"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a:solidFill>
                  <a:schemeClr val="tx2"/>
                </a:solidFill>
              </a:rPr>
              <a:t>Projektarbete </a:t>
            </a:r>
          </a:p>
        </p:txBody>
      </p:sp>
      <p:sp>
        <p:nvSpPr>
          <p:cNvPr id="21" name="Cloud 20">
            <a:extLst>
              <a:ext uri="{FF2B5EF4-FFF2-40B4-BE49-F238E27FC236}">
                <a16:creationId xmlns:a16="http://schemas.microsoft.com/office/drawing/2014/main" id="{BADB9903-6028-4D6E-97A9-EFBB1384288E}"/>
              </a:ext>
            </a:extLst>
          </p:cNvPr>
          <p:cNvSpPr/>
          <p:nvPr/>
        </p:nvSpPr>
        <p:spPr>
          <a:xfrm>
            <a:off x="5169024" y="1152717"/>
            <a:ext cx="2078457"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2"/>
                </a:solidFill>
              </a:rPr>
              <a:t>Individualitet</a:t>
            </a:r>
          </a:p>
        </p:txBody>
      </p:sp>
      <p:sp>
        <p:nvSpPr>
          <p:cNvPr id="24" name="Cloud 23">
            <a:extLst>
              <a:ext uri="{FF2B5EF4-FFF2-40B4-BE49-F238E27FC236}">
                <a16:creationId xmlns:a16="http://schemas.microsoft.com/office/drawing/2014/main" id="{18157A05-FF87-4B24-AF4C-FD9755C627E7}"/>
              </a:ext>
            </a:extLst>
          </p:cNvPr>
          <p:cNvSpPr/>
          <p:nvPr/>
        </p:nvSpPr>
        <p:spPr>
          <a:xfrm>
            <a:off x="6061681" y="550625"/>
            <a:ext cx="2807335"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solidFill>
                  <a:schemeClr val="tx2"/>
                </a:solidFill>
              </a:rPr>
              <a:t>Fenomenbaserad </a:t>
            </a:r>
            <a:r>
              <a:rPr lang="sv-SE" sz="1600" dirty="0" smtClean="0">
                <a:solidFill>
                  <a:schemeClr val="tx2"/>
                </a:solidFill>
              </a:rPr>
              <a:t>verksamhet</a:t>
            </a:r>
            <a:endParaRPr lang="sv-SE" sz="1600" dirty="0">
              <a:solidFill>
                <a:schemeClr val="tx2"/>
              </a:solidFill>
            </a:endParaRPr>
          </a:p>
        </p:txBody>
      </p:sp>
      <p:sp>
        <p:nvSpPr>
          <p:cNvPr id="27" name="Cloud 26">
            <a:extLst>
              <a:ext uri="{FF2B5EF4-FFF2-40B4-BE49-F238E27FC236}">
                <a16:creationId xmlns:a16="http://schemas.microsoft.com/office/drawing/2014/main" id="{C10DA5DD-9188-4788-ABD5-E73D4089F2DA}"/>
              </a:ext>
            </a:extLst>
          </p:cNvPr>
          <p:cNvSpPr/>
          <p:nvPr/>
        </p:nvSpPr>
        <p:spPr>
          <a:xfrm>
            <a:off x="7085396" y="1165627"/>
            <a:ext cx="2205476" cy="706576"/>
          </a:xfrm>
          <a:prstGeom prst="cloud">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a:solidFill>
                  <a:schemeClr val="tx2"/>
                </a:solidFill>
              </a:rPr>
              <a:t>Mångsidig bedömning </a:t>
            </a:r>
          </a:p>
        </p:txBody>
      </p:sp>
    </p:spTree>
    <p:extLst>
      <p:ext uri="{BB962C8B-B14F-4D97-AF65-F5344CB8AC3E}">
        <p14:creationId xmlns:p14="http://schemas.microsoft.com/office/powerpoint/2010/main" val="1688883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ojaneju1\AppData\Local\Microsoft\Windows\Temporary Internet Files\Content.Outlook\1L8BY887\uusilukio_opetustilanne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76" y="-99392"/>
            <a:ext cx="10576498" cy="6192679"/>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p:cNvSpPr txBox="1"/>
          <p:nvPr/>
        </p:nvSpPr>
        <p:spPr>
          <a:xfrm>
            <a:off x="56456" y="2780928"/>
            <a:ext cx="6336704" cy="1200329"/>
          </a:xfrm>
          <a:prstGeom prst="rect">
            <a:avLst/>
          </a:prstGeom>
          <a:noFill/>
        </p:spPr>
        <p:txBody>
          <a:bodyPr wrap="square" rtlCol="0">
            <a:spAutoFit/>
          </a:bodyPr>
          <a:lstStyle/>
          <a:p>
            <a:r>
              <a:rPr lang="sv-SE" sz="3600">
                <a:solidFill>
                  <a:schemeClr val="accent6">
                    <a:lumMod val="75000"/>
                  </a:schemeClr>
                </a:solidFill>
              </a:rPr>
              <a:t>Den nya gymnasielagen medför positiva ändringar</a:t>
            </a:r>
          </a:p>
        </p:txBody>
      </p:sp>
    </p:spTree>
    <p:extLst>
      <p:ext uri="{BB962C8B-B14F-4D97-AF65-F5344CB8AC3E}">
        <p14:creationId xmlns:p14="http://schemas.microsoft.com/office/powerpoint/2010/main" val="3569785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endParaRPr lang="fi-FI" altLang="fi-FI" dirty="0"/>
          </a:p>
        </p:txBody>
      </p:sp>
      <p:pic>
        <p:nvPicPr>
          <p:cNvPr id="3" name="Content Placeholder 4">
            <a:extLst>
              <a:ext uri="{FF2B5EF4-FFF2-40B4-BE49-F238E27FC236}">
                <a16:creationId xmlns:a16="http://schemas.microsoft.com/office/drawing/2014/main" id="{D2E45345-36BA-A74D-8F71-90E66C0EEF42}"/>
              </a:ext>
            </a:extLst>
          </p:cNvPr>
          <p:cNvPicPr>
            <a:picLocks noChangeAspect="1"/>
          </p:cNvPicPr>
          <p:nvPr/>
        </p:nvPicPr>
        <p:blipFill>
          <a:blip r:embed="rId2"/>
          <a:stretch>
            <a:fillRect/>
          </a:stretch>
        </p:blipFill>
        <p:spPr>
          <a:xfrm>
            <a:off x="10209584" y="-1575510"/>
            <a:ext cx="5184493" cy="2916277"/>
          </a:xfrm>
          <a:prstGeom prst="rect">
            <a:avLst/>
          </a:prstGeom>
        </p:spPr>
      </p:pic>
      <p:sp>
        <p:nvSpPr>
          <p:cNvPr id="4" name="TextBox 2">
            <a:extLst>
              <a:ext uri="{FF2B5EF4-FFF2-40B4-BE49-F238E27FC236}">
                <a16:creationId xmlns:a16="http://schemas.microsoft.com/office/drawing/2014/main" id="{73B821DC-C102-F24A-A0C2-30C6930C1873}"/>
              </a:ext>
            </a:extLst>
          </p:cNvPr>
          <p:cNvSpPr txBox="1"/>
          <p:nvPr/>
        </p:nvSpPr>
        <p:spPr>
          <a:xfrm>
            <a:off x="5409429" y="1652390"/>
            <a:ext cx="4126281" cy="4093428"/>
          </a:xfrm>
          <a:prstGeom prst="rect">
            <a:avLst/>
          </a:prstGeom>
          <a:noFill/>
        </p:spPr>
        <p:txBody>
          <a:bodyPr wrap="square" rtlCol="0">
            <a:spAutoFit/>
          </a:bodyPr>
          <a:lstStyle/>
          <a:p>
            <a:endParaRPr lang="fi-FI"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200">
                <a:latin typeface="Arial" panose="020B0604020202020204" pitchFamily="34" charset="0"/>
                <a:cs typeface="Arial" panose="020B0604020202020204" pitchFamily="34" charset="0"/>
              </a:rPr>
              <a:t>Gymnasieutbildningen ska fortsättningsvis vara allmänbildande utbildning.</a:t>
            </a:r>
          </a:p>
          <a:p>
            <a:pPr marL="342900" indent="-342900">
              <a:buFont typeface="Arial" panose="020B0604020202020204" pitchFamily="34" charset="0"/>
              <a:buChar char="•"/>
            </a:pPr>
            <a:endParaRPr lang="fi-FI"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200">
                <a:latin typeface="Arial" panose="020B0604020202020204" pitchFamily="34" charset="0"/>
                <a:cs typeface="Arial" panose="020B0604020202020204" pitchFamily="34" charset="0"/>
              </a:rPr>
              <a:t>Gymnasisternas färdigheter för fortsatta studier, arbetslivet och internationaliseringen förbättras.</a:t>
            </a:r>
          </a:p>
          <a:p>
            <a:endParaRPr lang="fi-FI" sz="22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200">
                <a:latin typeface="Arial" panose="020B0604020202020204" pitchFamily="34" charset="0"/>
                <a:cs typeface="Arial" panose="020B0604020202020204" pitchFamily="34" charset="0"/>
              </a:rPr>
              <a:t>Mångsidig kompetens stärks.</a:t>
            </a:r>
          </a:p>
          <a:p>
            <a:pPr marL="342900" indent="-342900">
              <a:buFont typeface="Arial" panose="020B0604020202020204" pitchFamily="34" charset="0"/>
              <a:buChar char="•"/>
            </a:pPr>
            <a:endParaRPr lang="fi-FI" sz="2000" b="1" dirty="0" smtClean="0">
              <a:latin typeface="Arial" panose="020B0604020202020204" pitchFamily="34" charset="0"/>
              <a:cs typeface="Arial" panose="020B0604020202020204" pitchFamily="34" charset="0"/>
            </a:endParaRPr>
          </a:p>
        </p:txBody>
      </p:sp>
      <p:pic>
        <p:nvPicPr>
          <p:cNvPr id="8" name="Content Placeholder 4">
            <a:extLst>
              <a:ext uri="{FF2B5EF4-FFF2-40B4-BE49-F238E27FC236}">
                <a16:creationId xmlns:a16="http://schemas.microsoft.com/office/drawing/2014/main" id="{D2E45345-36BA-A74D-8F71-90E66C0EEF42}"/>
              </a:ext>
            </a:extLst>
          </p:cNvPr>
          <p:cNvPicPr>
            <a:picLocks noChangeAspect="1"/>
          </p:cNvPicPr>
          <p:nvPr/>
        </p:nvPicPr>
        <p:blipFill>
          <a:blip r:embed="rId3"/>
          <a:stretch>
            <a:fillRect/>
          </a:stretch>
        </p:blipFill>
        <p:spPr bwMode="auto">
          <a:xfrm>
            <a:off x="10497616" y="1340768"/>
            <a:ext cx="4032448" cy="226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iruutu 5"/>
          <p:cNvSpPr txBox="1"/>
          <p:nvPr/>
        </p:nvSpPr>
        <p:spPr>
          <a:xfrm>
            <a:off x="1064568" y="575172"/>
            <a:ext cx="7704856" cy="1077218"/>
          </a:xfrm>
          <a:prstGeom prst="rect">
            <a:avLst/>
          </a:prstGeom>
          <a:noFill/>
        </p:spPr>
        <p:txBody>
          <a:bodyPr wrap="square" rtlCol="0">
            <a:spAutoFit/>
          </a:bodyPr>
          <a:lstStyle/>
          <a:p>
            <a:pPr algn="ctr"/>
            <a:r>
              <a:rPr lang="sv-SE" sz="3200">
                <a:solidFill>
                  <a:schemeClr val="accent1">
                    <a:lumMod val="75000"/>
                  </a:schemeClr>
                </a:solidFill>
                <a:latin typeface="+mn-lt"/>
                <a:cs typeface="Arial" panose="020B0604020202020204" pitchFamily="34" charset="0"/>
              </a:rPr>
              <a:t>Den nya gymnasieutbildningen bemöter framtidens utmaningar </a:t>
            </a:r>
          </a:p>
        </p:txBody>
      </p:sp>
      <p:pic>
        <p:nvPicPr>
          <p:cNvPr id="5" name="Kuv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9" y="1988840"/>
            <a:ext cx="5112568" cy="3651172"/>
          </a:xfrm>
          <a:prstGeom prst="rect">
            <a:avLst/>
          </a:prstGeom>
        </p:spPr>
      </p:pic>
    </p:spTree>
    <p:extLst>
      <p:ext uri="{BB962C8B-B14F-4D97-AF65-F5344CB8AC3E}">
        <p14:creationId xmlns:p14="http://schemas.microsoft.com/office/powerpoint/2010/main" val="871058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D2E45345-36BA-A74D-8F71-90E66C0EEF42}"/>
              </a:ext>
            </a:extLst>
          </p:cNvPr>
          <p:cNvPicPr>
            <a:picLocks noGrp="1" noChangeAspect="1"/>
          </p:cNvPicPr>
          <p:nvPr/>
        </p:nvPicPr>
        <p:blipFill>
          <a:blip r:embed="rId2"/>
          <a:stretch>
            <a:fillRect/>
          </a:stretch>
        </p:blipFill>
        <p:spPr>
          <a:xfrm>
            <a:off x="3795" y="2167648"/>
            <a:ext cx="4320480" cy="2649850"/>
          </a:xfrm>
          <a:prstGeom prst="rect">
            <a:avLst/>
          </a:prstGeom>
        </p:spPr>
      </p:pic>
      <p:sp>
        <p:nvSpPr>
          <p:cNvPr id="4" name="Rectangle 7">
            <a:extLst>
              <a:ext uri="{FF2B5EF4-FFF2-40B4-BE49-F238E27FC236}">
                <a16:creationId xmlns:a16="http://schemas.microsoft.com/office/drawing/2014/main" id="{FAE306B9-4C51-5643-9938-3FC3356EC4C5}"/>
              </a:ext>
            </a:extLst>
          </p:cNvPr>
          <p:cNvSpPr/>
          <p:nvPr/>
        </p:nvSpPr>
        <p:spPr>
          <a:xfrm>
            <a:off x="4592960" y="922639"/>
            <a:ext cx="5256584" cy="5478423"/>
          </a:xfrm>
          <a:prstGeom prst="rect">
            <a:avLst/>
          </a:prstGeom>
        </p:spPr>
        <p:txBody>
          <a:bodyPr wrap="square">
            <a:spAutoFit/>
          </a:bodyPr>
          <a:lstStyle/>
          <a:p>
            <a:endParaRPr lang="fi-FI" dirty="0" smtClean="0">
              <a:latin typeface="+mn-lt"/>
              <a:cs typeface="Arial" panose="020B0604020202020204" pitchFamily="34" charset="0"/>
            </a:endParaRPr>
          </a:p>
          <a:p>
            <a:pPr marL="342900" indent="-342900">
              <a:buFont typeface="Arial" panose="020B0604020202020204" pitchFamily="34" charset="0"/>
              <a:buChar char="•"/>
            </a:pPr>
            <a:endParaRPr lang="fi-FI" dirty="0" smtClean="0">
              <a:latin typeface="+mn-lt"/>
              <a:cs typeface="Arial" panose="020B0604020202020204" pitchFamily="34" charset="0"/>
            </a:endParaRPr>
          </a:p>
          <a:p>
            <a:endParaRPr lang="fi-FI" dirty="0">
              <a:latin typeface="+mn-lt"/>
              <a:cs typeface="Arial" panose="020B0604020202020204" pitchFamily="34" charset="0"/>
            </a:endParaRPr>
          </a:p>
          <a:p>
            <a:pPr marL="342900" indent="-342900">
              <a:buFont typeface="Arial" panose="020B0604020202020204" pitchFamily="34" charset="0"/>
              <a:buChar char="•"/>
            </a:pPr>
            <a:r>
              <a:rPr lang="sv-SE" sz="2200" dirty="0">
                <a:latin typeface="+mn-lt"/>
                <a:cs typeface="Arial" panose="020B0604020202020204" pitchFamily="34" charset="0"/>
              </a:rPr>
              <a:t>Lärokursen </a:t>
            </a:r>
            <a:r>
              <a:rPr lang="sv-SE" sz="2200" dirty="0" smtClean="0">
                <a:latin typeface="+mn-lt"/>
                <a:cs typeface="Arial" panose="020B0604020202020204" pitchFamily="34" charset="0"/>
              </a:rPr>
              <a:t>mäts </a:t>
            </a:r>
            <a:r>
              <a:rPr lang="sv-SE" sz="2200" dirty="0">
                <a:latin typeface="+mn-lt"/>
                <a:cs typeface="Arial" panose="020B0604020202020204" pitchFamily="34" charset="0"/>
              </a:rPr>
              <a:t>i </a:t>
            </a:r>
            <a:r>
              <a:rPr lang="sv-SE" sz="2200" dirty="0" smtClean="0">
                <a:latin typeface="+mn-lt"/>
                <a:cs typeface="Arial" panose="020B0604020202020204" pitchFamily="34" charset="0"/>
              </a:rPr>
              <a:t>studiepoäng.</a:t>
            </a:r>
            <a:endParaRPr lang="sv-SE" sz="2200" dirty="0">
              <a:latin typeface="+mn-lt"/>
              <a:cs typeface="Arial" panose="020B0604020202020204" pitchFamily="34" charset="0"/>
            </a:endParaRPr>
          </a:p>
          <a:p>
            <a:pPr marL="342900" indent="-342900">
              <a:buFont typeface="Arial" panose="020B0604020202020204" pitchFamily="34" charset="0"/>
              <a:buChar char="•"/>
            </a:pPr>
            <a:r>
              <a:rPr lang="sv-SE" sz="2200" dirty="0" smtClean="0">
                <a:latin typeface="+mn-lt"/>
                <a:cs typeface="Arial" panose="020B0604020202020204" pitchFamily="34" charset="0"/>
              </a:rPr>
              <a:t>En </a:t>
            </a:r>
            <a:r>
              <a:rPr lang="sv-SE" sz="2200" dirty="0">
                <a:latin typeface="+mn-lt"/>
                <a:cs typeface="Arial" panose="020B0604020202020204" pitchFamily="34" charset="0"/>
              </a:rPr>
              <a:t>nuvarande </a:t>
            </a:r>
            <a:r>
              <a:rPr lang="sv-SE" sz="2200" dirty="0" smtClean="0">
                <a:latin typeface="+mn-lt"/>
                <a:cs typeface="Arial" panose="020B0604020202020204" pitchFamily="34" charset="0"/>
              </a:rPr>
              <a:t>kurs </a:t>
            </a:r>
            <a:r>
              <a:rPr lang="sv-SE" sz="2200" dirty="0">
                <a:latin typeface="+mn-lt"/>
                <a:cs typeface="Arial" panose="020B0604020202020204" pitchFamily="34" charset="0"/>
              </a:rPr>
              <a:t>motsvarar två studiepoäng, lärokursen för unga är 150 studiepoäng.</a:t>
            </a:r>
          </a:p>
          <a:p>
            <a:pPr marL="342900" indent="-342900">
              <a:buFont typeface="Arial" panose="020B0604020202020204" pitchFamily="34" charset="0"/>
              <a:buChar char="•"/>
            </a:pPr>
            <a:r>
              <a:rPr lang="sv-SE" sz="2200" dirty="0">
                <a:latin typeface="+mn-lt"/>
                <a:cs typeface="Arial" panose="020B0604020202020204" pitchFamily="34" charset="0"/>
              </a:rPr>
              <a:t>Mer omfattande och ämnesöverskridande </a:t>
            </a:r>
            <a:r>
              <a:rPr lang="sv-SE" sz="2200" dirty="0" smtClean="0">
                <a:latin typeface="+mn-lt"/>
                <a:cs typeface="Arial" panose="020B0604020202020204" pitchFamily="34" charset="0"/>
              </a:rPr>
              <a:t>studieavsnitt, </a:t>
            </a:r>
            <a:r>
              <a:rPr lang="sv-SE" sz="2200" dirty="0">
                <a:latin typeface="+mn-lt"/>
                <a:cs typeface="Arial" panose="020B0604020202020204" pitchFamily="34" charset="0"/>
              </a:rPr>
              <a:t>minskad uppsplittring</a:t>
            </a:r>
            <a:r>
              <a:rPr lang="sv-SE" sz="2200" dirty="0" smtClean="0">
                <a:latin typeface="+mn-lt"/>
                <a:cs typeface="Arial" panose="020B0604020202020204" pitchFamily="34" charset="0"/>
              </a:rPr>
              <a:t>.</a:t>
            </a:r>
            <a:endParaRPr lang="sv-SE" sz="2200" dirty="0">
              <a:latin typeface="+mn-lt"/>
              <a:cs typeface="Arial" panose="020B0604020202020204" pitchFamily="34" charset="0"/>
            </a:endParaRPr>
          </a:p>
          <a:p>
            <a:pPr marL="342900" indent="-342900">
              <a:buFont typeface="Arial" panose="020B0604020202020204" pitchFamily="34" charset="0"/>
              <a:buChar char="•"/>
            </a:pPr>
            <a:r>
              <a:rPr lang="sv-SE" sz="2200" dirty="0">
                <a:latin typeface="+mn-lt"/>
                <a:cs typeface="Arial" panose="020B0604020202020204" pitchFamily="34" charset="0"/>
              </a:rPr>
              <a:t>Utbildningsanordnaren beslutar om </a:t>
            </a:r>
            <a:r>
              <a:rPr lang="sv-SE" sz="2200" dirty="0" smtClean="0">
                <a:latin typeface="+mn-lt"/>
                <a:cs typeface="Arial" panose="020B0604020202020204" pitchFamily="34" charset="0"/>
              </a:rPr>
              <a:t>studieavsnitten.</a:t>
            </a:r>
            <a:endParaRPr lang="sv-SE" sz="2200" dirty="0">
              <a:latin typeface="+mn-lt"/>
              <a:cs typeface="Arial" panose="020B0604020202020204" pitchFamily="34" charset="0"/>
            </a:endParaRPr>
          </a:p>
          <a:p>
            <a:pPr marL="342900" indent="-342900">
              <a:buFont typeface="Arial" panose="020B0604020202020204" pitchFamily="34" charset="0"/>
              <a:buChar char="•"/>
            </a:pPr>
            <a:r>
              <a:rPr lang="sv-SE" sz="2200" dirty="0">
                <a:latin typeface="+mn-lt"/>
                <a:cs typeface="Arial" panose="020B0604020202020204" pitchFamily="34" charset="0"/>
              </a:rPr>
              <a:t>Undervisningens omfattning ändras inte.</a:t>
            </a:r>
          </a:p>
          <a:p>
            <a:endParaRPr lang="fi-FI" sz="2000" dirty="0">
              <a:latin typeface="+mn-lt"/>
              <a:cs typeface="Arial" panose="020B0604020202020204" pitchFamily="34" charset="0"/>
            </a:endParaRPr>
          </a:p>
          <a:p>
            <a:endParaRPr lang="fi-FI" sz="1600" b="1" dirty="0">
              <a:latin typeface="+mn-lt"/>
              <a:cs typeface="Arial" panose="020B0604020202020204" pitchFamily="34" charset="0"/>
            </a:endParaRPr>
          </a:p>
        </p:txBody>
      </p:sp>
      <p:sp>
        <p:nvSpPr>
          <p:cNvPr id="5" name="Tekstiruutu 4"/>
          <p:cNvSpPr txBox="1"/>
          <p:nvPr/>
        </p:nvSpPr>
        <p:spPr>
          <a:xfrm>
            <a:off x="848544" y="499678"/>
            <a:ext cx="8064897" cy="584775"/>
          </a:xfrm>
          <a:prstGeom prst="rect">
            <a:avLst/>
          </a:prstGeom>
          <a:noFill/>
        </p:spPr>
        <p:txBody>
          <a:bodyPr wrap="square" rtlCol="0">
            <a:spAutoFit/>
          </a:bodyPr>
          <a:lstStyle/>
          <a:p>
            <a:pPr algn="ctr"/>
            <a:r>
              <a:rPr lang="sv-SE" sz="3200">
                <a:solidFill>
                  <a:schemeClr val="accent1">
                    <a:lumMod val="75000"/>
                  </a:schemeClr>
                </a:solidFill>
                <a:latin typeface="+mn-lt"/>
              </a:rPr>
              <a:t>Flexibel uppbyggnad av gymnasieutbildningen</a:t>
            </a:r>
          </a:p>
        </p:txBody>
      </p:sp>
    </p:spTree>
    <p:extLst>
      <p:ext uri="{BB962C8B-B14F-4D97-AF65-F5344CB8AC3E}">
        <p14:creationId xmlns:p14="http://schemas.microsoft.com/office/powerpoint/2010/main" val="1684756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488504" y="260648"/>
            <a:ext cx="8420100" cy="1143000"/>
          </a:xfrm>
        </p:spPr>
        <p:txBody>
          <a:bodyPr/>
          <a:lstStyle/>
          <a:p>
            <a:r>
              <a:rPr lang="sv-SE" sz="3200" dirty="0">
                <a:solidFill>
                  <a:schemeClr val="accent1">
                    <a:lumMod val="75000"/>
                  </a:schemeClr>
                </a:solidFill>
              </a:rPr>
              <a:t>Studier som ingår i </a:t>
            </a:r>
            <a:r>
              <a:rPr lang="sv-SE" sz="3200" dirty="0" smtClean="0">
                <a:solidFill>
                  <a:schemeClr val="accent1">
                    <a:lumMod val="75000"/>
                  </a:schemeClr>
                </a:solidFill>
              </a:rPr>
              <a:t>lärokursen</a:t>
            </a:r>
            <a:endParaRPr lang="sv-SE" sz="3200" dirty="0">
              <a:solidFill>
                <a:schemeClr val="accent1">
                  <a:lumMod val="75000"/>
                </a:schemeClr>
              </a:solidFill>
            </a:endParaRPr>
          </a:p>
        </p:txBody>
      </p:sp>
      <p:sp>
        <p:nvSpPr>
          <p:cNvPr id="4" name="Sisällön paikkamerkki 3"/>
          <p:cNvSpPr>
            <a:spLocks noGrp="1"/>
          </p:cNvSpPr>
          <p:nvPr>
            <p:ph idx="1"/>
          </p:nvPr>
        </p:nvSpPr>
        <p:spPr>
          <a:xfrm>
            <a:off x="344488" y="1403648"/>
            <a:ext cx="4606900" cy="4114800"/>
          </a:xfrm>
        </p:spPr>
        <p:txBody>
          <a:bodyPr/>
          <a:lstStyle/>
          <a:p>
            <a:r>
              <a:rPr lang="sv-SE" dirty="0"/>
              <a:t>Genom förordning av statsrådet föreskrivs om </a:t>
            </a:r>
            <a:r>
              <a:rPr lang="sv-SE" dirty="0" smtClean="0"/>
              <a:t>läroämnena </a:t>
            </a:r>
            <a:r>
              <a:rPr lang="sv-SE" dirty="0"/>
              <a:t>och deras omfattning.</a:t>
            </a:r>
          </a:p>
          <a:p>
            <a:r>
              <a:rPr lang="sv-SE" dirty="0"/>
              <a:t>Utbildningsstyrelsen bestämmer om målen och det centrala innehållet för de olika läroämnena.</a:t>
            </a:r>
          </a:p>
          <a:p>
            <a:r>
              <a:rPr lang="sv-SE" dirty="0"/>
              <a:t>Tematiska studier utvecklar breda kunskaper</a:t>
            </a:r>
            <a:r>
              <a:rPr lang="sv-SE" dirty="0" smtClean="0"/>
              <a:t>.</a:t>
            </a:r>
            <a:endParaRPr lang="sv-SE" dirty="0"/>
          </a:p>
          <a:p>
            <a:r>
              <a:rPr lang="sv-SE" dirty="0"/>
              <a:t>Bedömningen sker skilt för varje </a:t>
            </a:r>
            <a:r>
              <a:rPr lang="sv-SE" dirty="0" smtClean="0"/>
              <a:t>studieavsnitt</a:t>
            </a:r>
            <a:endParaRPr lang="sv-SE" dirty="0"/>
          </a:p>
          <a:p>
            <a:pPr lvl="1"/>
            <a:r>
              <a:rPr lang="sv-SE" dirty="0"/>
              <a:t>Utbildningsstyrelsen </a:t>
            </a:r>
            <a:r>
              <a:rPr lang="sv-SE" dirty="0" smtClean="0"/>
              <a:t>utfärdar </a:t>
            </a:r>
            <a:r>
              <a:rPr lang="sv-SE" dirty="0"/>
              <a:t>närmare bestämmelser om bedömningen.</a:t>
            </a:r>
          </a:p>
          <a:p>
            <a:pPr marL="457200" lvl="1" indent="0">
              <a:buNone/>
            </a:pPr>
            <a:endParaRPr lang="fi-FI" dirty="0" smtClean="0"/>
          </a:p>
        </p:txBody>
      </p:sp>
      <p:pic>
        <p:nvPicPr>
          <p:cNvPr id="5" name="Kuva 4"/>
          <p:cNvPicPr>
            <a:picLocks noChangeAspect="1"/>
          </p:cNvPicPr>
          <p:nvPr/>
        </p:nvPicPr>
        <p:blipFill>
          <a:blip r:embed="rId2"/>
          <a:stretch>
            <a:fillRect/>
          </a:stretch>
        </p:blipFill>
        <p:spPr>
          <a:xfrm>
            <a:off x="4951388" y="1484784"/>
            <a:ext cx="4882604" cy="2747456"/>
          </a:xfrm>
          <a:prstGeom prst="rect">
            <a:avLst/>
          </a:prstGeom>
        </p:spPr>
      </p:pic>
    </p:spTree>
    <p:extLst>
      <p:ext uri="{BB962C8B-B14F-4D97-AF65-F5344CB8AC3E}">
        <p14:creationId xmlns:p14="http://schemas.microsoft.com/office/powerpoint/2010/main" val="383321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D2E45345-36BA-A74D-8F71-90E66C0EEF42}"/>
              </a:ext>
            </a:extLst>
          </p:cNvPr>
          <p:cNvPicPr>
            <a:picLocks noGrp="1" noChangeAspect="1"/>
          </p:cNvPicPr>
          <p:nvPr>
            <p:ph idx="1"/>
          </p:nvPr>
        </p:nvPicPr>
        <p:blipFill>
          <a:blip r:embed="rId2"/>
          <a:stretch>
            <a:fillRect/>
          </a:stretch>
        </p:blipFill>
        <p:spPr>
          <a:xfrm>
            <a:off x="344488" y="332656"/>
            <a:ext cx="9063028" cy="5544616"/>
          </a:xfrm>
        </p:spPr>
      </p:pic>
      <p:sp>
        <p:nvSpPr>
          <p:cNvPr id="8" name="TextBox 3">
            <a:extLst>
              <a:ext uri="{FF2B5EF4-FFF2-40B4-BE49-F238E27FC236}">
                <a16:creationId xmlns:a16="http://schemas.microsoft.com/office/drawing/2014/main" id="{B2E4A723-6FFE-5149-9A67-83F93447B777}"/>
              </a:ext>
            </a:extLst>
          </p:cNvPr>
          <p:cNvSpPr txBox="1"/>
          <p:nvPr/>
        </p:nvSpPr>
        <p:spPr>
          <a:xfrm>
            <a:off x="4850767" y="1700808"/>
            <a:ext cx="4495821" cy="5139869"/>
          </a:xfrm>
          <a:prstGeom prst="rect">
            <a:avLst/>
          </a:prstGeom>
          <a:noFill/>
        </p:spPr>
        <p:txBody>
          <a:bodyPr wrap="square" rtlCol="0">
            <a:spAutoFit/>
          </a:bodyPr>
          <a:lstStyle/>
          <a:p>
            <a:pPr marL="342900" indent="-342900">
              <a:buFont typeface="Arial" panose="020B0604020202020204" pitchFamily="34" charset="0"/>
              <a:buChar char="•"/>
            </a:pPr>
            <a:r>
              <a:rPr lang="sv-SE" sz="2000" b="1" dirty="0">
                <a:solidFill>
                  <a:schemeClr val="bg1"/>
                </a:solidFill>
                <a:latin typeface="Arial" panose="020B0604020202020204" pitchFamily="34" charset="0"/>
                <a:cs typeface="Arial" panose="020B0604020202020204" pitchFamily="34" charset="0"/>
              </a:rPr>
              <a:t>utbildningen är av högre kvalitet oberoende av vid vilket gymnasium man studerar</a:t>
            </a:r>
          </a:p>
          <a:p>
            <a:pPr marL="342900" indent="-342900">
              <a:buFont typeface="Arial" panose="020B0604020202020204" pitchFamily="34" charset="0"/>
              <a:buChar char="•"/>
            </a:pPr>
            <a:endParaRPr lang="fi-FI"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b="1" dirty="0" smtClean="0">
                <a:solidFill>
                  <a:schemeClr val="bg1"/>
                </a:solidFill>
                <a:latin typeface="Arial" panose="020B0604020202020204" pitchFamily="34" charset="0"/>
                <a:cs typeface="Arial" panose="020B0604020202020204" pitchFamily="34" charset="0"/>
              </a:rPr>
              <a:t>ökad </a:t>
            </a:r>
            <a:r>
              <a:rPr lang="sv-SE" sz="2000" b="1" dirty="0">
                <a:solidFill>
                  <a:schemeClr val="bg1"/>
                </a:solidFill>
                <a:latin typeface="Arial" panose="020B0604020202020204" pitchFamily="34" charset="0"/>
                <a:cs typeface="Arial" panose="020B0604020202020204" pitchFamily="34" charset="0"/>
              </a:rPr>
              <a:t>personlig studiehandledning</a:t>
            </a:r>
          </a:p>
          <a:p>
            <a:pPr marL="342900" indent="-342900">
              <a:buFont typeface="Arial" panose="020B0604020202020204" pitchFamily="34" charset="0"/>
              <a:buChar char="•"/>
            </a:pPr>
            <a:endParaRPr lang="fi-FI" sz="2000" b="1"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b="1" dirty="0">
                <a:solidFill>
                  <a:schemeClr val="bg1"/>
                </a:solidFill>
                <a:latin typeface="Arial" panose="020B0604020202020204" pitchFamily="34" charset="0"/>
                <a:cs typeface="Arial" panose="020B0604020202020204" pitchFamily="34" charset="0"/>
              </a:rPr>
              <a:t>i</a:t>
            </a:r>
            <a:r>
              <a:rPr lang="sv-SE" sz="2000" b="1" dirty="0" smtClean="0">
                <a:solidFill>
                  <a:schemeClr val="bg1"/>
                </a:solidFill>
                <a:latin typeface="Arial" panose="020B0604020202020204" pitchFamily="34" charset="0"/>
                <a:cs typeface="Arial" panose="020B0604020202020204" pitchFamily="34" charset="0"/>
              </a:rPr>
              <a:t>ndividuell </a:t>
            </a:r>
            <a:r>
              <a:rPr lang="sv-SE" sz="2000" b="1" dirty="0">
                <a:solidFill>
                  <a:schemeClr val="bg1"/>
                </a:solidFill>
                <a:latin typeface="Arial" panose="020B0604020202020204" pitchFamily="34" charset="0"/>
                <a:cs typeface="Arial" panose="020B0604020202020204" pitchFamily="34" charset="0"/>
              </a:rPr>
              <a:t>studieplan</a:t>
            </a:r>
          </a:p>
          <a:p>
            <a:pPr marL="342900" indent="-342900">
              <a:buFont typeface="Arial" panose="020B0604020202020204" pitchFamily="34" charset="0"/>
              <a:buChar char="•"/>
            </a:pPr>
            <a:endParaRPr lang="fi-FI" sz="2000" b="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sv-SE" sz="2000" b="1" dirty="0">
                <a:solidFill>
                  <a:schemeClr val="bg1"/>
                </a:solidFill>
                <a:latin typeface="Arial" panose="020B0604020202020204" pitchFamily="34" charset="0"/>
                <a:cs typeface="Arial" panose="020B0604020202020204" pitchFamily="34" charset="0"/>
              </a:rPr>
              <a:t>s</a:t>
            </a:r>
            <a:r>
              <a:rPr lang="sv-SE" sz="2000" b="1" dirty="0" smtClean="0">
                <a:solidFill>
                  <a:schemeClr val="bg1"/>
                </a:solidFill>
                <a:latin typeface="Arial" panose="020B0604020202020204" pitchFamily="34" charset="0"/>
                <a:cs typeface="Arial" panose="020B0604020202020204" pitchFamily="34" charset="0"/>
              </a:rPr>
              <a:t>peciallärarens stöd </a:t>
            </a:r>
            <a:r>
              <a:rPr lang="sv-SE" sz="2000" b="1" dirty="0">
                <a:solidFill>
                  <a:schemeClr val="bg1"/>
                </a:solidFill>
                <a:latin typeface="Arial" panose="020B0604020202020204" pitchFamily="34" charset="0"/>
                <a:cs typeface="Arial" panose="020B0604020202020204" pitchFamily="34" charset="0"/>
              </a:rPr>
              <a:t>för lärande </a:t>
            </a:r>
          </a:p>
          <a:p>
            <a:endParaRPr lang="fi-FI" b="1"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i-FI" b="1" dirty="0" smtClean="0">
              <a:solidFill>
                <a:schemeClr val="bg1"/>
              </a:solidFill>
              <a:latin typeface="Arial" panose="020B0604020202020204" pitchFamily="34" charset="0"/>
              <a:cs typeface="Arial" panose="020B0604020202020204" pitchFamily="34" charset="0"/>
            </a:endParaRPr>
          </a:p>
          <a:p>
            <a:endParaRPr lang="fi-FI" sz="2800" dirty="0">
              <a:solidFill>
                <a:schemeClr val="bg1"/>
              </a:solidFill>
            </a:endParaRPr>
          </a:p>
          <a:p>
            <a:endParaRPr lang="fi-FI" sz="2800" b="1" dirty="0">
              <a:solidFill>
                <a:schemeClr val="bg1"/>
              </a:solidFill>
              <a:latin typeface="Arial" panose="020B0604020202020204" pitchFamily="34" charset="0"/>
              <a:cs typeface="Arial" panose="020B0604020202020204" pitchFamily="34" charset="0"/>
            </a:endParaRPr>
          </a:p>
          <a:p>
            <a:endParaRPr lang="fi-FI" dirty="0"/>
          </a:p>
        </p:txBody>
      </p:sp>
      <p:sp>
        <p:nvSpPr>
          <p:cNvPr id="2" name="Tekstiruutu 1"/>
          <p:cNvSpPr txBox="1"/>
          <p:nvPr/>
        </p:nvSpPr>
        <p:spPr>
          <a:xfrm>
            <a:off x="344488" y="188640"/>
            <a:ext cx="3744416" cy="2308324"/>
          </a:xfrm>
          <a:prstGeom prst="rect">
            <a:avLst/>
          </a:prstGeom>
          <a:noFill/>
          <a:ln>
            <a:noFill/>
          </a:ln>
        </p:spPr>
        <p:txBody>
          <a:bodyPr wrap="square" rtlCol="0">
            <a:spAutoFit/>
          </a:bodyPr>
          <a:lstStyle/>
          <a:p>
            <a:endParaRPr lang="fi-FI" sz="3600" b="1" dirty="0" smtClean="0">
              <a:ln w="28575">
                <a:solidFill>
                  <a:schemeClr val="tx1"/>
                </a:solidFill>
              </a:ln>
              <a:solidFill>
                <a:schemeClr val="bg1"/>
              </a:solidFill>
              <a:latin typeface="+mn-lt"/>
            </a:endParaRPr>
          </a:p>
          <a:p>
            <a:r>
              <a:rPr lang="sv-SE" sz="3600" b="1" dirty="0">
                <a:ln w="28575">
                  <a:solidFill>
                    <a:schemeClr val="accent1"/>
                  </a:solidFill>
                </a:ln>
                <a:solidFill>
                  <a:schemeClr val="bg1"/>
                </a:solidFill>
                <a:latin typeface="+mn-lt"/>
              </a:rPr>
              <a:t>Stöd för välbefinnande och </a:t>
            </a:r>
            <a:r>
              <a:rPr lang="sv-SE" sz="3600" b="1" dirty="0" smtClean="0">
                <a:ln w="28575">
                  <a:solidFill>
                    <a:schemeClr val="accent1"/>
                  </a:solidFill>
                </a:ln>
                <a:solidFill>
                  <a:schemeClr val="bg1"/>
                </a:solidFill>
                <a:latin typeface="+mn-lt"/>
              </a:rPr>
              <a:t>lärande</a:t>
            </a:r>
            <a:endParaRPr lang="sv-SE" sz="3600" b="1" dirty="0">
              <a:ln w="28575">
                <a:solidFill>
                  <a:schemeClr val="accent1"/>
                </a:solidFill>
              </a:ln>
              <a:solidFill>
                <a:schemeClr val="bg1"/>
              </a:solidFill>
              <a:latin typeface="+mn-lt"/>
            </a:endParaRPr>
          </a:p>
        </p:txBody>
      </p:sp>
      <p:sp>
        <p:nvSpPr>
          <p:cNvPr id="3" name="Tekstiruutu 2"/>
          <p:cNvSpPr txBox="1"/>
          <p:nvPr/>
        </p:nvSpPr>
        <p:spPr>
          <a:xfrm>
            <a:off x="4664968" y="1111969"/>
            <a:ext cx="4575291" cy="461665"/>
          </a:xfrm>
          <a:prstGeom prst="rect">
            <a:avLst/>
          </a:prstGeom>
          <a:noFill/>
        </p:spPr>
        <p:txBody>
          <a:bodyPr wrap="none" rtlCol="0">
            <a:spAutoFit/>
          </a:bodyPr>
          <a:lstStyle/>
          <a:p>
            <a:r>
              <a:rPr lang="sv-SE" b="1">
                <a:solidFill>
                  <a:schemeClr val="bg1"/>
                </a:solidFill>
              </a:rPr>
              <a:t>Möjligheter för studerande:</a:t>
            </a:r>
          </a:p>
        </p:txBody>
      </p:sp>
    </p:spTree>
    <p:extLst>
      <p:ext uri="{BB962C8B-B14F-4D97-AF65-F5344CB8AC3E}">
        <p14:creationId xmlns:p14="http://schemas.microsoft.com/office/powerpoint/2010/main" val="1229061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KM_suomi_ruotsi">
  <a:themeElements>
    <a:clrScheme name="Mukautettu 26112015">
      <a:dk1>
        <a:srgbClr val="000000"/>
      </a:dk1>
      <a:lt1>
        <a:srgbClr val="FFFFFF"/>
      </a:lt1>
      <a:dk2>
        <a:srgbClr val="000000"/>
      </a:dk2>
      <a:lt2>
        <a:srgbClr val="808080"/>
      </a:lt2>
      <a:accent1>
        <a:srgbClr val="70A489"/>
      </a:accent1>
      <a:accent2>
        <a:srgbClr val="FC4C02"/>
      </a:accent2>
      <a:accent3>
        <a:srgbClr val="009CDE"/>
      </a:accent3>
      <a:accent4>
        <a:srgbClr val="9B26B6"/>
      </a:accent4>
      <a:accent5>
        <a:srgbClr val="FFCD00"/>
      </a:accent5>
      <a:accent6>
        <a:srgbClr val="78BE20"/>
      </a:accent6>
      <a:hlink>
        <a:srgbClr val="70A489"/>
      </a:hlink>
      <a:folHlink>
        <a:srgbClr val="004D3B"/>
      </a:folHlink>
    </a:clrScheme>
    <a:fontScheme name="OKM_vihreä suomi ruotsi">
      <a:majorFont>
        <a:latin typeface="Akzidenz Grotesk BE"/>
        <a:ea typeface="ＭＳ Ｐゴシック"/>
        <a:cs typeface=""/>
      </a:majorFont>
      <a:minorFont>
        <a:latin typeface="Akzidenz Grotesk BE M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altLang="fi-FI"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altLang="fi-FI"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KM_vihreä suomi ruots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KM_vihreä suomi ruots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KM_vihreä suomi ruots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KM_vihreä suomi ruots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KM_vihreä suomi ruots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KM_vihreä suomi ruots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KM_vihreä suomi ruotsi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KM_vihreä suomi ruots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KM_vihreä suomi ruots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KM_vihreä suomi ruots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KM_vihreä suomi ruots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KM_vihreä suomi ruots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OKM_suomi_ruotsi</Template>
  <TotalTime>30423</TotalTime>
  <Words>1028</Words>
  <Application>Microsoft Office PowerPoint</Application>
  <PresentationFormat>A4-paperi (210 x 297 mm)</PresentationFormat>
  <Paragraphs>166</Paragraphs>
  <Slides>24</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24</vt:i4>
      </vt:variant>
    </vt:vector>
  </HeadingPairs>
  <TitlesOfParts>
    <vt:vector size="30" baseType="lpstr">
      <vt:lpstr>ＭＳ Ｐゴシック</vt:lpstr>
      <vt:lpstr>Akzidenz Grotesk BE</vt:lpstr>
      <vt:lpstr>Akzidenz Grotesk BE Md</vt:lpstr>
      <vt:lpstr>Arial</vt:lpstr>
      <vt:lpstr>Courier New</vt:lpstr>
      <vt:lpstr>OKM_suomi_ruotsi</vt:lpstr>
      <vt:lpstr>Det nya gymnasiet stöder och inspirerar </vt:lpstr>
      <vt:lpstr>Utbildningen utvecklas som en helhet</vt:lpstr>
      <vt:lpstr>Gymnasieutredning 2017: En reform behövs</vt:lpstr>
      <vt:lpstr>Det nya gymnasiet</vt:lpstr>
      <vt:lpstr>PowerPoint-esitys</vt:lpstr>
      <vt:lpstr>PowerPoint-esitys</vt:lpstr>
      <vt:lpstr>PowerPoint-esitys</vt:lpstr>
      <vt:lpstr>Studier som ingår i lärokursen</vt:lpstr>
      <vt:lpstr>PowerPoint-esitys</vt:lpstr>
      <vt:lpstr>PowerPoint-esitys</vt:lpstr>
      <vt:lpstr>PowerPoint-esitys</vt:lpstr>
      <vt:lpstr>Gymnasieförordning </vt:lpstr>
      <vt:lpstr>PowerPoint-esitys</vt:lpstr>
      <vt:lpstr> Samarbetet mellan gymnasier och högskolor intensifieras i och med gymnasielagen</vt:lpstr>
      <vt:lpstr>Högskolorna har kommit överens om samarbete</vt:lpstr>
      <vt:lpstr>Ministeriet stöder utvecklingen av samarbete och verksamhetsmodeller</vt:lpstr>
      <vt:lpstr>PowerPoint-esitys</vt:lpstr>
      <vt:lpstr>PowerPoint-esitys</vt:lpstr>
      <vt:lpstr>Utveckling av studentexamen</vt:lpstr>
      <vt:lpstr>Studentexamen ska öka gymnasisternas allmänbildning  </vt:lpstr>
      <vt:lpstr>Studentexamen på engelska stöder internationaliseringen av utbildningen</vt:lpstr>
      <vt:lpstr>Examinandernas ställning förbättras och underlättas genom att normer avskaffas </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Ojanen Juha</dc:creator>
  <cp:lastModifiedBy>Töytäri Aija-Maritta (OKM)</cp:lastModifiedBy>
  <cp:revision>136</cp:revision>
  <cp:lastPrinted>2018-08-15T09:54:42Z</cp:lastPrinted>
  <dcterms:created xsi:type="dcterms:W3CDTF">2018-04-10T07:58:40Z</dcterms:created>
  <dcterms:modified xsi:type="dcterms:W3CDTF">2018-11-02T11:04:37Z</dcterms:modified>
</cp:coreProperties>
</file>