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701" r:id="rId2"/>
    <p:sldMasterId id="2147483713" r:id="rId3"/>
  </p:sldMasterIdLst>
  <p:notesMasterIdLst>
    <p:notesMasterId r:id="rId29"/>
  </p:notesMasterIdLst>
  <p:handoutMasterIdLst>
    <p:handoutMasterId r:id="rId30"/>
  </p:handoutMasterIdLst>
  <p:sldIdLst>
    <p:sldId id="424" r:id="rId4"/>
    <p:sldId id="445" r:id="rId5"/>
    <p:sldId id="327" r:id="rId6"/>
    <p:sldId id="350" r:id="rId7"/>
    <p:sldId id="442" r:id="rId8"/>
    <p:sldId id="330" r:id="rId9"/>
    <p:sldId id="447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9" r:id="rId20"/>
    <p:sldId id="434" r:id="rId21"/>
    <p:sldId id="441" r:id="rId22"/>
    <p:sldId id="443" r:id="rId23"/>
    <p:sldId id="444" r:id="rId24"/>
    <p:sldId id="435" r:id="rId25"/>
    <p:sldId id="436" r:id="rId26"/>
    <p:sldId id="437" r:id="rId27"/>
    <p:sldId id="438" r:id="rId28"/>
  </p:sldIdLst>
  <p:sldSz cx="9906000" cy="6858000" type="A4"/>
  <p:notesSz cx="6808788" cy="9940925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3" autoAdjust="0"/>
    <p:restoredTop sz="86832" autoAdjust="0"/>
  </p:normalViewPr>
  <p:slideViewPr>
    <p:cSldViewPr snapToGrid="0" snapToObjects="1">
      <p:cViewPr varScale="1">
        <p:scale>
          <a:sx n="94" d="100"/>
          <a:sy n="94" d="100"/>
        </p:scale>
        <p:origin x="-1404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tx1"/>
                </a:solidFill>
              </a:rPr>
              <a:t>Sukupuoli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Sukupuolijakauma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Tyttö</c:v>
                </c:pt>
                <c:pt idx="1">
                  <c:v>Poika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60576</c:v>
                </c:pt>
                <c:pt idx="1">
                  <c:v>59363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F5-44C1-BE1B-E169CA027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988544"/>
        <c:axId val="92990080"/>
      </c:barChart>
      <c:catAx>
        <c:axId val="9298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2990080"/>
        <c:crosses val="autoZero"/>
        <c:auto val="1"/>
        <c:lblAlgn val="ctr"/>
        <c:lblOffset val="100"/>
        <c:noMultiLvlLbl val="0"/>
      </c:catAx>
      <c:valAx>
        <c:axId val="92990080"/>
        <c:scaling>
          <c:orientation val="minMax"/>
          <c:max val="7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298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>
                <a:latin typeface="+mj-lt"/>
              </a:rPr>
              <a:t>Syyt harrastuksen puuttumiselle (n=</a:t>
            </a:r>
            <a:r>
              <a:rPr lang="fi-FI" sz="1400" b="0" i="0" u="none" strike="noStrike" baseline="0" dirty="0">
                <a:effectLst/>
                <a:latin typeface="+mj-lt"/>
              </a:rPr>
              <a:t>119939)</a:t>
            </a:r>
            <a:r>
              <a:rPr lang="fi-FI" sz="1400" b="0" i="0" u="none" strike="noStrike" baseline="0" dirty="0">
                <a:latin typeface="+mj-lt"/>
              </a:rPr>
              <a:t> </a:t>
            </a:r>
            <a:endParaRPr lang="fi-FI" sz="1400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632152207392475"/>
          <c:y val="7.8018699544825793E-2"/>
          <c:w val="0.84038454428525"/>
          <c:h val="0.47514783928455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Minulla on muuta tekemistä</c:v>
                </c:pt>
                <c:pt idx="1">
                  <c:v>Minulla ei ole aikaa</c:v>
                </c:pt>
                <c:pt idx="2">
                  <c:v>Harrastusta ei ole tarjolla</c:v>
                </c:pt>
                <c:pt idx="3">
                  <c:v>Harrastus on liian kallis</c:v>
                </c:pt>
                <c:pt idx="4">
                  <c:v>Ei ole sopivaa ryhmää</c:v>
                </c:pt>
                <c:pt idx="5">
                  <c:v>Minulla ei ole harrastuksessa kavereita</c:v>
                </c:pt>
                <c:pt idx="6">
                  <c:v>Harrastus on liian kaukana</c:v>
                </c:pt>
                <c:pt idx="7">
                  <c:v>Harrastus vaatii liikaa
</c:v>
                </c:pt>
                <c:pt idx="8">
                  <c:v>Jokin muu syy, kerro mikä</c:v>
                </c:pt>
                <c:pt idx="9">
                  <c:v>Harrastuksen kellonaika ei ole minulle sopiva</c:v>
                </c:pt>
                <c:pt idx="10">
                  <c:v>Minulla ei ole varusteita harrastamiseen</c:v>
                </c:pt>
                <c:pt idx="11">
                  <c:v>En pärjää harrastuksessa</c:v>
                </c:pt>
                <c:pt idx="12">
                  <c:v>Ei ole hyvää ohjaajaa</c:v>
                </c:pt>
                <c:pt idx="13">
                  <c:v>Minua kiusataan tai haukutaan harrastuksessa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4.1929647570848515E-2</c:v>
                </c:pt>
                <c:pt idx="1">
                  <c:v>3.0824002201118902E-2</c:v>
                </c:pt>
                <c:pt idx="2">
                  <c:v>3.0807327057921111E-2</c:v>
                </c:pt>
                <c:pt idx="3">
                  <c:v>2.9489990745295524E-2</c:v>
                </c:pt>
                <c:pt idx="4">
                  <c:v>2.7764113424324031E-2</c:v>
                </c:pt>
                <c:pt idx="5">
                  <c:v>2.564637023820442E-2</c:v>
                </c:pt>
                <c:pt idx="6">
                  <c:v>2.284494618097533E-2</c:v>
                </c:pt>
                <c:pt idx="7">
                  <c:v>2.0652164850465653E-2</c:v>
                </c:pt>
                <c:pt idx="8">
                  <c:v>1.9818407690576044E-2</c:v>
                </c:pt>
                <c:pt idx="9">
                  <c:v>1.7767365077247601E-2</c:v>
                </c:pt>
                <c:pt idx="10">
                  <c:v>1.4207222004518964E-2</c:v>
                </c:pt>
                <c:pt idx="11">
                  <c:v>1.3323439415035977E-2</c:v>
                </c:pt>
                <c:pt idx="12">
                  <c:v>1.2506357398344159E-2</c:v>
                </c:pt>
                <c:pt idx="13">
                  <c:v>7.2953751490340921E-3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72-470F-B7E8-60A4CE162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141952"/>
        <c:axId val="106156032"/>
      </c:barChart>
      <c:catAx>
        <c:axId val="1061419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t" anchorCtr="0"/>
          <a:lstStyle/>
          <a:p>
            <a:pPr algn="just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6156032"/>
        <c:crosses val="autoZero"/>
        <c:auto val="1"/>
        <c:lblAlgn val="ctr"/>
        <c:lblOffset val="100"/>
        <c:tickMarkSkip val="1"/>
        <c:noMultiLvlLbl val="0"/>
      </c:catAx>
      <c:valAx>
        <c:axId val="10615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6141952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>
                <a:latin typeface="+mj-lt"/>
              </a:rPr>
              <a:t>Syyt harrastuksen puuttumiselle</a:t>
            </a:r>
            <a:r>
              <a:rPr lang="fi-FI" sz="1400" b="0" i="0" u="none" strike="noStrike" baseline="0" dirty="0">
                <a:latin typeface="+mj-lt"/>
              </a:rPr>
              <a:t> </a:t>
            </a:r>
            <a:endParaRPr lang="fi-FI" sz="1400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3504793996140008E-2"/>
          <c:y val="0.16465820370210602"/>
          <c:w val="0.92863673085931586"/>
          <c:h val="0.72000025532617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Alakoululaiset (n=79541)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Minulla on muuta tekemistä</c:v>
                </c:pt>
                <c:pt idx="1">
                  <c:v>Harrastus on liian kallis</c:v>
                </c:pt>
                <c:pt idx="2">
                  <c:v>Harrastusta ei ole tarjolla</c:v>
                </c:pt>
                <c:pt idx="3">
                  <c:v>Minulla ei ole aikaa</c:v>
                </c:pt>
                <c:pt idx="4">
                  <c:v>Minulla ei ole harrastuksessa kavereita</c:v>
                </c:pt>
                <c:pt idx="5">
                  <c:v>Ei ole sopivaa ryhmää</c:v>
                </c:pt>
                <c:pt idx="6">
                  <c:v>Jokin muu syy, kerro mikä</c:v>
                </c:pt>
                <c:pt idx="7">
                  <c:v>Harrastus on liian kaukana</c:v>
                </c:pt>
                <c:pt idx="8">
                  <c:v>Harrastuksen kellonaika ei ole minulle sopiva</c:v>
                </c:pt>
                <c:pt idx="9">
                  <c:v>Harrastus vaatii liikaa</c:v>
                </c:pt>
                <c:pt idx="10">
                  <c:v>Minulla ei ole varusteita harrastamiseen</c:v>
                </c:pt>
                <c:pt idx="11">
                  <c:v>En pärjää harrastuksessa</c:v>
                </c:pt>
                <c:pt idx="12">
                  <c:v>Ei ole hyvää ohjaajaa</c:v>
                </c:pt>
                <c:pt idx="13">
                  <c:v>Minua kiusataan tai haukutaan harrastuksessa</c:v>
                </c:pt>
              </c:strCache>
            </c:strRef>
          </c:cat>
          <c:val>
            <c:numRef>
              <c:f>Sheet1!$B$2:$B$15</c:f>
              <c:numCache>
                <c:formatCode>0.00%</c:formatCode>
                <c:ptCount val="14"/>
                <c:pt idx="0">
                  <c:v>3.0625715040042242E-2</c:v>
                </c:pt>
                <c:pt idx="1">
                  <c:v>2.5772871852252299E-2</c:v>
                </c:pt>
                <c:pt idx="2">
                  <c:v>2.4829961906438189E-2</c:v>
                </c:pt>
                <c:pt idx="3">
                  <c:v>2.3748758501904679E-2</c:v>
                </c:pt>
                <c:pt idx="4">
                  <c:v>2.2680127229982021E-2</c:v>
                </c:pt>
                <c:pt idx="5">
                  <c:v>2.0920028664462353E-2</c:v>
                </c:pt>
                <c:pt idx="6">
                  <c:v>1.8581611998843364E-2</c:v>
                </c:pt>
                <c:pt idx="7">
                  <c:v>1.844331854012396E-2</c:v>
                </c:pt>
                <c:pt idx="8">
                  <c:v>1.7865000440024641E-2</c:v>
                </c:pt>
                <c:pt idx="9">
                  <c:v>1.599175268100728E-2</c:v>
                </c:pt>
                <c:pt idx="10">
                  <c:v>1.3075017915288971E-2</c:v>
                </c:pt>
                <c:pt idx="11">
                  <c:v>1.0925183238832804E-2</c:v>
                </c:pt>
                <c:pt idx="12">
                  <c:v>9.6931142429690347E-3</c:v>
                </c:pt>
                <c:pt idx="13">
                  <c:v>6.7512352120290163E-3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72-470F-B7E8-60A4CE1628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Yläkoululaiset (n=40701)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Minulla on muuta tekemistä</c:v>
                </c:pt>
                <c:pt idx="1">
                  <c:v>Harrastus on liian kallis</c:v>
                </c:pt>
                <c:pt idx="2">
                  <c:v>Harrastusta ei ole tarjolla</c:v>
                </c:pt>
                <c:pt idx="3">
                  <c:v>Minulla ei ole aikaa</c:v>
                </c:pt>
                <c:pt idx="4">
                  <c:v>Minulla ei ole harrastuksessa kavereita</c:v>
                </c:pt>
                <c:pt idx="5">
                  <c:v>Ei ole sopivaa ryhmää</c:v>
                </c:pt>
                <c:pt idx="6">
                  <c:v>Jokin muu syy, kerro mikä</c:v>
                </c:pt>
                <c:pt idx="7">
                  <c:v>Harrastus on liian kaukana</c:v>
                </c:pt>
                <c:pt idx="8">
                  <c:v>Harrastuksen kellonaika ei ole minulle sopiva</c:v>
                </c:pt>
                <c:pt idx="9">
                  <c:v>Harrastus vaatii liikaa</c:v>
                </c:pt>
                <c:pt idx="10">
                  <c:v>Minulla ei ole varusteita harrastamiseen</c:v>
                </c:pt>
                <c:pt idx="11">
                  <c:v>En pärjää harrastuksessa</c:v>
                </c:pt>
                <c:pt idx="12">
                  <c:v>Ei ole hyvää ohjaajaa</c:v>
                </c:pt>
                <c:pt idx="13">
                  <c:v>Minua kiusataan tai haukutaan harrastuksessa</c:v>
                </c:pt>
              </c:strCache>
            </c:strRef>
          </c:cat>
          <c:val>
            <c:numRef>
              <c:f>Sheet1!$C$2:$C$15</c:f>
              <c:numCache>
                <c:formatCode>0.00%</c:formatCode>
                <c:ptCount val="14"/>
                <c:pt idx="0">
                  <c:v>6.4186345858705876E-2</c:v>
                </c:pt>
                <c:pt idx="1">
                  <c:v>3.6808752908559832E-2</c:v>
                </c:pt>
                <c:pt idx="2">
                  <c:v>4.2576365166592404E-2</c:v>
                </c:pt>
                <c:pt idx="3">
                  <c:v>4.4754690826278531E-2</c:v>
                </c:pt>
                <c:pt idx="4">
                  <c:v>3.148670726273578E-2</c:v>
                </c:pt>
                <c:pt idx="5">
                  <c:v>4.1239665329966833E-2</c:v>
                </c:pt>
                <c:pt idx="6">
                  <c:v>2.2253576909748007E-2</c:v>
                </c:pt>
                <c:pt idx="7">
                  <c:v>3.1511460963414027E-2</c:v>
                </c:pt>
                <c:pt idx="8">
                  <c:v>1.7575127481558494E-2</c:v>
                </c:pt>
                <c:pt idx="9">
                  <c:v>2.9828209317292936E-2</c:v>
                </c:pt>
                <c:pt idx="10">
                  <c:v>1.643645725035893E-2</c:v>
                </c:pt>
                <c:pt idx="11">
                  <c:v>1.8045447794445269E-2</c:v>
                </c:pt>
                <c:pt idx="12">
                  <c:v>1.8045447794445269E-2</c:v>
                </c:pt>
                <c:pt idx="13">
                  <c:v>8.3667508292489725E-3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09-4AF7-B14E-22E60E98F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470016"/>
        <c:axId val="106475904"/>
      </c:barChart>
      <c:catAx>
        <c:axId val="10647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6475904"/>
        <c:crosses val="autoZero"/>
        <c:auto val="1"/>
        <c:lblAlgn val="ctr"/>
        <c:lblOffset val="100"/>
        <c:noMultiLvlLbl val="0"/>
      </c:catAx>
      <c:valAx>
        <c:axId val="10647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647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Haluaisin harrastaa koulussa tai lähellä koulua</c:v>
                </c:pt>
                <c:pt idx="1">
                  <c:v>Toivoisin että harrastustunteja olisi tarjolla ennen koulupäivän alkua</c:v>
                </c:pt>
                <c:pt idx="2">
                  <c:v>Toivoisin että harrastustunteja olisi tarjolla koulupäivän aikana</c:v>
                </c:pt>
                <c:pt idx="3">
                  <c:v>Toivoisin että harrastustunteja olisi tarjolla koulupäivän jälkeen ennen kuin menen kotiin</c:v>
                </c:pt>
                <c:pt idx="4">
                  <c:v>Haluaisin käyttää koulun tiloja ja välineitä harrastamiseen kavereiden kanssa ilman ohjaajaa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0.36</c:v>
                </c:pt>
                <c:pt idx="1">
                  <c:v>0.17</c:v>
                </c:pt>
                <c:pt idx="2">
                  <c:v>0.41</c:v>
                </c:pt>
                <c:pt idx="3">
                  <c:v>0.4</c:v>
                </c:pt>
                <c:pt idx="4">
                  <c:v>0.56000000000000005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F7-449C-BE61-604346B1D5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Haluaisin harrastaa koulussa tai lähellä koulua</c:v>
                </c:pt>
                <c:pt idx="1">
                  <c:v>Toivoisin että harrastustunteja olisi tarjolla ennen koulupäivän alkua</c:v>
                </c:pt>
                <c:pt idx="2">
                  <c:v>Toivoisin että harrastustunteja olisi tarjolla koulupäivän aikana</c:v>
                </c:pt>
                <c:pt idx="3">
                  <c:v>Toivoisin että harrastustunteja olisi tarjolla koulupäivän jälkeen ennen kuin menen kotiin</c:v>
                </c:pt>
                <c:pt idx="4">
                  <c:v>Haluaisin käyttää koulun tiloja ja välineitä harrastamiseen kavereiden kanssa ilman ohjaajaa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0.37</c:v>
                </c:pt>
                <c:pt idx="1">
                  <c:v>0.21</c:v>
                </c:pt>
                <c:pt idx="2">
                  <c:v>0.21</c:v>
                </c:pt>
                <c:pt idx="3">
                  <c:v>0.23</c:v>
                </c:pt>
                <c:pt idx="4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F7-449C-BE61-604346B1D5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Haluaisin harrastaa koulussa tai lähellä koulua</c:v>
                </c:pt>
                <c:pt idx="1">
                  <c:v>Toivoisin että harrastustunteja olisi tarjolla ennen koulupäivän alkua</c:v>
                </c:pt>
                <c:pt idx="2">
                  <c:v>Toivoisin että harrastustunteja olisi tarjolla koulupäivän aikana</c:v>
                </c:pt>
                <c:pt idx="3">
                  <c:v>Toivoisin että harrastustunteja olisi tarjolla koulupäivän jälkeen ennen kuin menen kotiin</c:v>
                </c:pt>
                <c:pt idx="4">
                  <c:v>Haluaisin käyttää koulun tiloja ja välineitä harrastamiseen kavereiden kanssa ilman ohjaajaa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0.27</c:v>
                </c:pt>
                <c:pt idx="1">
                  <c:v>0.62</c:v>
                </c:pt>
                <c:pt idx="2">
                  <c:v>0.38</c:v>
                </c:pt>
                <c:pt idx="3">
                  <c:v>0.36</c:v>
                </c:pt>
                <c:pt idx="4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AF7-449C-BE61-604346B1D5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8137472"/>
        <c:axId val="108147456"/>
      </c:barChart>
      <c:catAx>
        <c:axId val="108137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8147456"/>
        <c:crosses val="autoZero"/>
        <c:auto val="1"/>
        <c:lblAlgn val="ctr"/>
        <c:lblOffset val="100"/>
        <c:noMultiLvlLbl val="0"/>
      </c:catAx>
      <c:valAx>
        <c:axId val="1081474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813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1" i="0" u="none" strike="noStrike" baseline="0" dirty="0">
                <a:effectLst/>
              </a:rPr>
              <a:t>Mitä taiteen ja kulttuurin alaa harrastat tai olet harrastanut koulun kerhossa tai muualla?</a:t>
            </a:r>
            <a:endParaRPr lang="fi-FI" sz="14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Olen harrastanut koulun kerhossa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Kuvataide</c:v>
                </c:pt>
                <c:pt idx="1">
                  <c:v>Soittimen soittaminen</c:v>
                </c:pt>
                <c:pt idx="2">
                  <c:v>Tanssi</c:v>
                </c:pt>
                <c:pt idx="3">
                  <c:v>Kädentaidot, muotoilu ja käsityö</c:v>
                </c:pt>
                <c:pt idx="4">
                  <c:v>Valokuvaus</c:v>
                </c:pt>
                <c:pt idx="5">
                  <c:v>Parkour, street ja showdance</c:v>
                </c:pt>
                <c:pt idx="6">
                  <c:v>Elokuva ja animaatio</c:v>
                </c:pt>
                <c:pt idx="7">
                  <c:v>Kuorossa laulaminen</c:v>
                </c:pt>
                <c:pt idx="8">
                  <c:v>Lukeminen, kirjallisuus, runot, sanataide ja kirjoittaminen</c:v>
                </c:pt>
                <c:pt idx="9">
                  <c:v>Media- ja videotaide</c:v>
                </c:pt>
                <c:pt idx="10">
                  <c:v>Teatteri</c:v>
                </c:pt>
                <c:pt idx="11">
                  <c:v>Bändisoitto ja orkesterissa soittaminen</c:v>
                </c:pt>
                <c:pt idx="12">
                  <c:v>Sarjakuva</c:v>
                </c:pt>
                <c:pt idx="13">
                  <c:v>Muotipiirtäminen ja kuvittaminen</c:v>
                </c:pt>
                <c:pt idx="14">
                  <c:v>Musiikin tekeminen ja musiikkitekniikka</c:v>
                </c:pt>
                <c:pt idx="15">
                  <c:v>Sirkus</c:v>
                </c:pt>
                <c:pt idx="16">
                  <c:v>Historia</c:v>
                </c:pt>
                <c:pt idx="17">
                  <c:v>Arkkitehtuuri</c:v>
                </c:pt>
                <c:pt idx="18">
                  <c:v>Joku muu harrastus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0.15683065302753671</c:v>
                </c:pt>
                <c:pt idx="1">
                  <c:v>0.11549658604907084</c:v>
                </c:pt>
                <c:pt idx="2">
                  <c:v>6.2598270931812694E-2</c:v>
                </c:pt>
                <c:pt idx="3">
                  <c:v>0.13546990804425216</c:v>
                </c:pt>
                <c:pt idx="4">
                  <c:v>4.6698346797388893E-2</c:v>
                </c:pt>
                <c:pt idx="5">
                  <c:v>3.6842408023409948E-2</c:v>
                </c:pt>
                <c:pt idx="6">
                  <c:v>6.6284170772578338E-2</c:v>
                </c:pt>
                <c:pt idx="7">
                  <c:v>8.9597078758472351E-2</c:v>
                </c:pt>
                <c:pt idx="8">
                  <c:v>6.9490366739197493E-2</c:v>
                </c:pt>
                <c:pt idx="9">
                  <c:v>4.8594819464939265E-2</c:v>
                </c:pt>
                <c:pt idx="10">
                  <c:v>5.604481904809544E-2</c:v>
                </c:pt>
                <c:pt idx="11">
                  <c:v>6.2110396918690441E-2</c:v>
                </c:pt>
                <c:pt idx="12">
                  <c:v>5.0198084185778959E-2</c:v>
                </c:pt>
                <c:pt idx="13">
                  <c:v>4.3734587199559811E-2</c:v>
                </c:pt>
                <c:pt idx="14">
                  <c:v>4.9474359936306271E-2</c:v>
                </c:pt>
                <c:pt idx="15">
                  <c:v>2.5710927144036215E-2</c:v>
                </c:pt>
                <c:pt idx="16">
                  <c:v>6.1201510642022852E-2</c:v>
                </c:pt>
                <c:pt idx="17">
                  <c:v>1.7465172698396821E-2</c:v>
                </c:pt>
                <c:pt idx="18">
                  <c:v>7.1698221744241314E-2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F7-449C-BE61-604346B1D5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Olen harrastanut muualla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Kuvataide</c:v>
                </c:pt>
                <c:pt idx="1">
                  <c:v>Soittimen soittaminen</c:v>
                </c:pt>
                <c:pt idx="2">
                  <c:v>Tanssi</c:v>
                </c:pt>
                <c:pt idx="3">
                  <c:v>Kädentaidot, muotoilu ja käsityö</c:v>
                </c:pt>
                <c:pt idx="4">
                  <c:v>Valokuvaus</c:v>
                </c:pt>
                <c:pt idx="5">
                  <c:v>Parkour, street ja showdance</c:v>
                </c:pt>
                <c:pt idx="6">
                  <c:v>Elokuva ja animaatio</c:v>
                </c:pt>
                <c:pt idx="7">
                  <c:v>Kuorossa laulaminen</c:v>
                </c:pt>
                <c:pt idx="8">
                  <c:v>Lukeminen, kirjallisuus, runot, sanataide ja kirjoittaminen</c:v>
                </c:pt>
                <c:pt idx="9">
                  <c:v>Media- ja videotaide</c:v>
                </c:pt>
                <c:pt idx="10">
                  <c:v>Teatteri</c:v>
                </c:pt>
                <c:pt idx="11">
                  <c:v>Bändisoitto ja orkesterissa soittaminen</c:v>
                </c:pt>
                <c:pt idx="12">
                  <c:v>Sarjakuva</c:v>
                </c:pt>
                <c:pt idx="13">
                  <c:v>Muotipiirtäminen ja kuvittaminen</c:v>
                </c:pt>
                <c:pt idx="14">
                  <c:v>Musiikin tekeminen ja musiikkitekniikka</c:v>
                </c:pt>
                <c:pt idx="15">
                  <c:v>Sirkus</c:v>
                </c:pt>
                <c:pt idx="16">
                  <c:v>Historia</c:v>
                </c:pt>
                <c:pt idx="17">
                  <c:v>Arkkitehtuuri</c:v>
                </c:pt>
                <c:pt idx="18">
                  <c:v>Joku muu harrastus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0.16989987411316476</c:v>
                </c:pt>
                <c:pt idx="1">
                  <c:v>0.21449365980541729</c:v>
                </c:pt>
                <c:pt idx="2">
                  <c:v>0.22193932421279045</c:v>
                </c:pt>
                <c:pt idx="3">
                  <c:v>0.12504914588700197</c:v>
                </c:pt>
                <c:pt idx="4">
                  <c:v>0.15633794362604109</c:v>
                </c:pt>
                <c:pt idx="5">
                  <c:v>0.15706500262611611</c:v>
                </c:pt>
                <c:pt idx="6">
                  <c:v>9.5384538428832238E-2</c:v>
                </c:pt>
                <c:pt idx="7">
                  <c:v>7.6323437460920893E-2</c:v>
                </c:pt>
                <c:pt idx="8">
                  <c:v>9.9998332624698816E-2</c:v>
                </c:pt>
                <c:pt idx="9">
                  <c:v>9.0247521863458635E-2</c:v>
                </c:pt>
                <c:pt idx="10">
                  <c:v>7.7395226304512746E-2</c:v>
                </c:pt>
                <c:pt idx="11">
                  <c:v>6.7286263328581314E-2</c:v>
                </c:pt>
                <c:pt idx="12">
                  <c:v>7.8514952188013229E-2</c:v>
                </c:pt>
                <c:pt idx="13">
                  <c:v>7.7750377243661892E-2</c:v>
                </c:pt>
                <c:pt idx="14">
                  <c:v>7.4211539904459403E-2</c:v>
                </c:pt>
                <c:pt idx="15">
                  <c:v>7.7132781432108652E-2</c:v>
                </c:pt>
                <c:pt idx="16">
                  <c:v>4.431833529249931E-2</c:v>
                </c:pt>
                <c:pt idx="17">
                  <c:v>4.7220652110480286E-2</c:v>
                </c:pt>
                <c:pt idx="18">
                  <c:v>0.35005602381011924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F7-449C-BE61-604346B1D5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8208512"/>
        <c:axId val="108210048"/>
      </c:barChart>
      <c:catAx>
        <c:axId val="108208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8210048"/>
        <c:crosses val="autoZero"/>
        <c:auto val="1"/>
        <c:lblAlgn val="ctr"/>
        <c:lblOffset val="100"/>
        <c:noMultiLvlLbl val="0"/>
      </c:catAx>
      <c:valAx>
        <c:axId val="1082100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820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1" i="0" u="none" strike="noStrike" baseline="0" dirty="0">
                <a:effectLst/>
              </a:rPr>
              <a:t>Mitä liikuntalajeja harrastat tai olet harrastanut koulun kerhossa tai muualla?</a:t>
            </a:r>
            <a:endParaRPr lang="fi-FI" sz="14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Olen harrastanut koulun kerhossa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Ulkopalloilulajit kuten jalkapallo, pesäpallo</c:v>
                </c:pt>
                <c:pt idx="1">
                  <c:v>Sisäpalloilulajit kuten sähly, koripallo, lentopallo</c:v>
                </c:pt>
                <c:pt idx="2">
                  <c:v>Lumilajit kuten hiihto, lumilautailu, laskettelu</c:v>
                </c:pt>
                <c:pt idx="3">
                  <c:v>Uinti</c:v>
                </c:pt>
                <c:pt idx="4">
                  <c:v>Jäälajit kuten jääkiekko, luistelu</c:v>
                </c:pt>
                <c:pt idx="5">
                  <c:v>Voimistelu / jumppa / tanssi / cheerleading</c:v>
                </c:pt>
                <c:pt idx="6">
                  <c:v>Yleisurheilu (esim. juoksu, pituushyppy, keihäs)</c:v>
                </c:pt>
                <c:pt idx="7">
                  <c:v>Muut lajit: ratsastus, golf, keilailu</c:v>
                </c:pt>
                <c:pt idx="8">
                  <c:v>Mailapelit kuten tennis, pöytätennis ja sulkapallo</c:v>
                </c:pt>
                <c:pt idx="9">
                  <c:v>Kuntosali</c:v>
                </c:pt>
                <c:pt idx="10">
                  <c:v>Parkour, skeittaus ja scoottaus</c:v>
                </c:pt>
                <c:pt idx="11">
                  <c:v>Paini ja judo</c:v>
                </c:pt>
                <c:pt idx="12">
                  <c:v>Joku muu harrastus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0.12394442638121202</c:v>
                </c:pt>
                <c:pt idx="1">
                  <c:v>0.14438386314183527</c:v>
                </c:pt>
                <c:pt idx="2">
                  <c:v>7.5652152164669986E-2</c:v>
                </c:pt>
                <c:pt idx="3">
                  <c:v>9.385863992196683E-2</c:v>
                </c:pt>
                <c:pt idx="4">
                  <c:v>0.10441204178442505</c:v>
                </c:pt>
                <c:pt idx="5">
                  <c:v>6.9833846051238449E-2</c:v>
                </c:pt>
                <c:pt idx="6">
                  <c:v>8.9259268522455373E-2</c:v>
                </c:pt>
                <c:pt idx="7">
                  <c:v>2.428115282328323E-2</c:v>
                </c:pt>
                <c:pt idx="8">
                  <c:v>6.3479645516010971E-2</c:v>
                </c:pt>
                <c:pt idx="9">
                  <c:v>3.9633344171272789E-2</c:v>
                </c:pt>
                <c:pt idx="10">
                  <c:v>3.0119467440328809E-2</c:v>
                </c:pt>
                <c:pt idx="11">
                  <c:v>2.2600605257234327E-2</c:v>
                </c:pt>
                <c:pt idx="12">
                  <c:v>2.4205287247080008E-2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F7-449C-BE61-604346B1D5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Olen harrastanut muualla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Ulkopalloilulajit kuten jalkapallo, pesäpallo</c:v>
                </c:pt>
                <c:pt idx="1">
                  <c:v>Sisäpalloilulajit kuten sähly, koripallo, lentopallo</c:v>
                </c:pt>
                <c:pt idx="2">
                  <c:v>Lumilajit kuten hiihto, lumilautailu, laskettelu</c:v>
                </c:pt>
                <c:pt idx="3">
                  <c:v>Uinti</c:v>
                </c:pt>
                <c:pt idx="4">
                  <c:v>Jäälajit kuten jääkiekko, luistelu</c:v>
                </c:pt>
                <c:pt idx="5">
                  <c:v>Voimistelu / jumppa / tanssi / cheerleading</c:v>
                </c:pt>
                <c:pt idx="6">
                  <c:v>Yleisurheilu (esim. juoksu, pituushyppy, keihäs)</c:v>
                </c:pt>
                <c:pt idx="7">
                  <c:v>Muut lajit: ratsastus, golf, keilailu</c:v>
                </c:pt>
                <c:pt idx="8">
                  <c:v>Mailapelit kuten tennis, pöytätennis ja sulkapallo</c:v>
                </c:pt>
                <c:pt idx="9">
                  <c:v>Kuntosali</c:v>
                </c:pt>
                <c:pt idx="10">
                  <c:v>Parkour, skeittaus ja scoottaus</c:v>
                </c:pt>
                <c:pt idx="11">
                  <c:v>Paini ja judo</c:v>
                </c:pt>
                <c:pt idx="12">
                  <c:v>Joku muu harrastus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0.33510900466031396</c:v>
                </c:pt>
                <c:pt idx="1">
                  <c:v>0.26814146012055123</c:v>
                </c:pt>
                <c:pt idx="2">
                  <c:v>0.30260860865867995</c:v>
                </c:pt>
                <c:pt idx="3">
                  <c:v>0.28157591976590052</c:v>
                </c:pt>
                <c:pt idx="4">
                  <c:v>0.26848810744566437</c:v>
                </c:pt>
                <c:pt idx="5">
                  <c:v>0.2475927269089363</c:v>
                </c:pt>
                <c:pt idx="6">
                  <c:v>0.18967594561021769</c:v>
                </c:pt>
                <c:pt idx="7">
                  <c:v>0.21853037540954906</c:v>
                </c:pt>
                <c:pt idx="8">
                  <c:v>0.16323337418402822</c:v>
                </c:pt>
                <c:pt idx="9">
                  <c:v>0.18055190122468717</c:v>
                </c:pt>
                <c:pt idx="10">
                  <c:v>0.15812720406172623</c:v>
                </c:pt>
                <c:pt idx="11">
                  <c:v>9.6349948728209484E-2</c:v>
                </c:pt>
                <c:pt idx="12">
                  <c:v>0.13716329440012004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F7-449C-BE61-604346B1D5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7845504"/>
        <c:axId val="107847040"/>
      </c:barChart>
      <c:catAx>
        <c:axId val="107845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7847040"/>
        <c:crosses val="autoZero"/>
        <c:auto val="1"/>
        <c:lblAlgn val="ctr"/>
        <c:lblOffset val="100"/>
        <c:noMultiLvlLbl val="0"/>
      </c:catAx>
      <c:valAx>
        <c:axId val="10784704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78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tx1"/>
                </a:solidFill>
              </a:rPr>
              <a:t>Luokka-aste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Luokka-aste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  <c:pt idx="8">
                  <c:v>9.</c:v>
                </c:pt>
                <c:pt idx="9">
                  <c:v>10.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10257</c:v>
                </c:pt>
                <c:pt idx="1">
                  <c:v>12190</c:v>
                </c:pt>
                <c:pt idx="2">
                  <c:v>14270</c:v>
                </c:pt>
                <c:pt idx="3">
                  <c:v>14522</c:v>
                </c:pt>
                <c:pt idx="4">
                  <c:v>14691</c:v>
                </c:pt>
                <c:pt idx="5">
                  <c:v>13611</c:v>
                </c:pt>
                <c:pt idx="6">
                  <c:v>14424</c:v>
                </c:pt>
                <c:pt idx="7">
                  <c:v>13173</c:v>
                </c:pt>
                <c:pt idx="8">
                  <c:v>12573</c:v>
                </c:pt>
                <c:pt idx="9">
                  <c:v>228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72-47AF-8137-6C0389017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176064"/>
        <c:axId val="105063168"/>
      </c:barChart>
      <c:catAx>
        <c:axId val="10517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5063168"/>
        <c:crosses val="autoZero"/>
        <c:auto val="1"/>
        <c:lblAlgn val="ctr"/>
        <c:lblOffset val="100"/>
        <c:noMultiLvlLbl val="0"/>
      </c:catAx>
      <c:valAx>
        <c:axId val="105063168"/>
        <c:scaling>
          <c:orientation val="minMax"/>
          <c:max val="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517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Oletko vastannut tähän kyselyyn viime</a:t>
            </a:r>
            <a:r>
              <a:rPr lang="fi-FI" baseline="0" dirty="0"/>
              <a:t> vuonna?</a:t>
            </a:r>
            <a:endParaRPr lang="fi-FI" dirty="0"/>
          </a:p>
        </c:rich>
      </c:tx>
      <c:layout>
        <c:manualLayout>
          <c:xMode val="edge"/>
          <c:yMode val="edge"/>
          <c:x val="0.15654380149253508"/>
          <c:y val="2.444542254650725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51-4BF1-A67F-F9CE3E318D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 muista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51-4BF1-A67F-F9CE3E318D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51-4BF1-A67F-F9CE3E318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104896"/>
        <c:axId val="105106432"/>
      </c:barChart>
      <c:catAx>
        <c:axId val="105104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5106432"/>
        <c:crosses val="autoZero"/>
        <c:auto val="1"/>
        <c:lblAlgn val="ctr"/>
        <c:lblOffset val="100"/>
        <c:noMultiLvlLbl val="0"/>
      </c:catAx>
      <c:valAx>
        <c:axId val="105106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510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5 kiinnostuksen</a:t>
            </a:r>
            <a:r>
              <a:rPr lang="fi-FI" sz="1400" baseline="0" dirty="0"/>
              <a:t> kohteen joukossa – kulttuuri ja taide (n=</a:t>
            </a:r>
            <a:r>
              <a:rPr lang="fi-FI" sz="1400" b="0" i="0" u="none" strike="noStrike" baseline="0" dirty="0">
                <a:effectLst/>
              </a:rPr>
              <a:t>119939)</a:t>
            </a:r>
            <a:r>
              <a:rPr lang="fi-FI" sz="1862" b="0" i="0" u="none" strike="noStrike" baseline="0" dirty="0"/>
              <a:t> </a:t>
            </a:r>
            <a:endParaRPr lang="fi-FI" sz="1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Parkour, street ja showdance</c:v>
                </c:pt>
                <c:pt idx="1">
                  <c:v>Elokuva ja animaatio</c:v>
                </c:pt>
                <c:pt idx="2">
                  <c:v>Kuvataide</c:v>
                </c:pt>
                <c:pt idx="3">
                  <c:v>Valokuvaus</c:v>
                </c:pt>
                <c:pt idx="4">
                  <c:v>Tanssi</c:v>
                </c:pt>
                <c:pt idx="5">
                  <c:v>Kädentaidot, muotoilu ja käsityö</c:v>
                </c:pt>
                <c:pt idx="6">
                  <c:v>Media- ja videotaide</c:v>
                </c:pt>
                <c:pt idx="7">
                  <c:v>Soittimen soittaminen</c:v>
                </c:pt>
                <c:pt idx="8">
                  <c:v>Sirkus</c:v>
                </c:pt>
                <c:pt idx="9">
                  <c:v>Teatteri</c:v>
                </c:pt>
                <c:pt idx="10">
                  <c:v>Musiikin tekeminen ja musiikkitekniikka</c:v>
                </c:pt>
                <c:pt idx="11">
                  <c:v>Historia</c:v>
                </c:pt>
                <c:pt idx="12">
                  <c:v>Sarjakuva</c:v>
                </c:pt>
                <c:pt idx="13">
                  <c:v>Muotipiirtäminen ja kuvittaminen</c:v>
                </c:pt>
                <c:pt idx="14">
                  <c:v>Lukeminen, kirjallisuus, runot, sanataide ja kirjoittaminen</c:v>
                </c:pt>
                <c:pt idx="15">
                  <c:v>Arkkitehtuuri</c:v>
                </c:pt>
                <c:pt idx="16">
                  <c:v>Bändisoitto ja orkesterissa soittaminen</c:v>
                </c:pt>
                <c:pt idx="17">
                  <c:v>Kuorossa laulaminen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8"/>
                <c:pt idx="0">
                  <c:v>0.33847205662878632</c:v>
                </c:pt>
                <c:pt idx="1">
                  <c:v>0.32894221229124804</c:v>
                </c:pt>
                <c:pt idx="2">
                  <c:v>0.31375115683805932</c:v>
                </c:pt>
                <c:pt idx="3">
                  <c:v>0.30496335637282285</c:v>
                </c:pt>
                <c:pt idx="4">
                  <c:v>0.2352695953776503</c:v>
                </c:pt>
                <c:pt idx="5">
                  <c:v>0.23375215734665122</c:v>
                </c:pt>
                <c:pt idx="6">
                  <c:v>0.22620665504965023</c:v>
                </c:pt>
                <c:pt idx="7">
                  <c:v>0.20432886717414686</c:v>
                </c:pt>
                <c:pt idx="8">
                  <c:v>0.17796546577843736</c:v>
                </c:pt>
                <c:pt idx="9">
                  <c:v>0.1701781739050684</c:v>
                </c:pt>
                <c:pt idx="10">
                  <c:v>0.15433678786716581</c:v>
                </c:pt>
                <c:pt idx="11">
                  <c:v>0.15059321821926147</c:v>
                </c:pt>
                <c:pt idx="12">
                  <c:v>0.14961772234219062</c:v>
                </c:pt>
                <c:pt idx="13">
                  <c:v>0.14707476300452729</c:v>
                </c:pt>
                <c:pt idx="14">
                  <c:v>0.11670932724134768</c:v>
                </c:pt>
                <c:pt idx="15">
                  <c:v>0.10787150134651781</c:v>
                </c:pt>
                <c:pt idx="16">
                  <c:v>9.4948265368228854E-2</c:v>
                </c:pt>
                <c:pt idx="17">
                  <c:v>6.475791860862605E-2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72-470F-B7E8-60A4CE162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278848"/>
        <c:axId val="105280640"/>
      </c:barChart>
      <c:catAx>
        <c:axId val="10527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5280640"/>
        <c:crosses val="autoZero"/>
        <c:auto val="1"/>
        <c:lblAlgn val="ctr"/>
        <c:lblOffset val="100"/>
        <c:noMultiLvlLbl val="0"/>
      </c:catAx>
      <c:valAx>
        <c:axId val="10528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527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5 kiinnostuksen</a:t>
            </a:r>
            <a:r>
              <a:rPr lang="fi-FI" sz="1400" baseline="0" dirty="0"/>
              <a:t> kohteen joukossa – liikunta (n=</a:t>
            </a:r>
            <a:r>
              <a:rPr lang="fi-FI" sz="1400" b="0" i="0" u="none" strike="noStrike" baseline="0" dirty="0">
                <a:effectLst/>
              </a:rPr>
              <a:t>119939)</a:t>
            </a:r>
            <a:r>
              <a:rPr lang="fi-FI" sz="1862" b="0" i="0" u="none" strike="noStrike" baseline="0" dirty="0"/>
              <a:t> </a:t>
            </a:r>
            <a:endParaRPr lang="fi-FI" sz="1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Lumilajit kuten hiihto, lumilautailu, laskettelu</c:v>
                </c:pt>
                <c:pt idx="1">
                  <c:v>Ulkopalloilulajit kuten jalkapallo, pesäpallo</c:v>
                </c:pt>
                <c:pt idx="2">
                  <c:v>Sisäpalloilulajit kuten sähly, koripallo, lentopallo</c:v>
                </c:pt>
                <c:pt idx="3">
                  <c:v>Uinti</c:v>
                </c:pt>
                <c:pt idx="4">
                  <c:v>Jäälajit kuten jääkiekko, luistelu</c:v>
                </c:pt>
                <c:pt idx="5">
                  <c:v>Voimistelu / jumppa / tanssi / cheerleading</c:v>
                </c:pt>
                <c:pt idx="6">
                  <c:v>Muut lajit: ratsastus, golf, keilailu</c:v>
                </c:pt>
                <c:pt idx="7">
                  <c:v>Kuntosali</c:v>
                </c:pt>
                <c:pt idx="8">
                  <c:v>Parkour, skeittaus ja scoottaus</c:v>
                </c:pt>
                <c:pt idx="9">
                  <c:v>Yleisurheilu (esim. juoksu, pituushyppy, keihäs)</c:v>
                </c:pt>
                <c:pt idx="10">
                  <c:v>Mailapelit kuten tennis, pöytätennis ja sulkapallo</c:v>
                </c:pt>
                <c:pt idx="11">
                  <c:v>Paini ja judo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0.39327491474833043</c:v>
                </c:pt>
                <c:pt idx="1">
                  <c:v>0.38116876078673323</c:v>
                </c:pt>
                <c:pt idx="2">
                  <c:v>0.37779204428918034</c:v>
                </c:pt>
                <c:pt idx="3">
                  <c:v>0.3622924986868325</c:v>
                </c:pt>
                <c:pt idx="4">
                  <c:v>0.3410900541108397</c:v>
                </c:pt>
                <c:pt idx="5">
                  <c:v>0.30969909704099585</c:v>
                </c:pt>
                <c:pt idx="6">
                  <c:v>0.302545460609143</c:v>
                </c:pt>
                <c:pt idx="7">
                  <c:v>0.29159822909979238</c:v>
                </c:pt>
                <c:pt idx="8">
                  <c:v>0.25332877546085925</c:v>
                </c:pt>
                <c:pt idx="9">
                  <c:v>0.22679862263317185</c:v>
                </c:pt>
                <c:pt idx="10">
                  <c:v>0.22592317761528777</c:v>
                </c:pt>
                <c:pt idx="11">
                  <c:v>0.14691634914414828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72-470F-B7E8-60A4CE162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208832"/>
        <c:axId val="105210624"/>
      </c:barChart>
      <c:catAx>
        <c:axId val="10520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5210624"/>
        <c:crosses val="autoZero"/>
        <c:auto val="1"/>
        <c:lblAlgn val="ctr"/>
        <c:lblOffset val="100"/>
        <c:noMultiLvlLbl val="0"/>
      </c:catAx>
      <c:valAx>
        <c:axId val="10521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520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Kiinnostavin – kulttuuri ja taide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356282639923355"/>
          <c:y val="0.15421485069179613"/>
          <c:w val="0.80029272644696192"/>
          <c:h val="0.38917656542436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Alakoululaiset (n=79541)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Elokuva ja animaatio</c:v>
                </c:pt>
                <c:pt idx="1">
                  <c:v>Kuvataide</c:v>
                </c:pt>
                <c:pt idx="2">
                  <c:v>Parkour, street ja showdance</c:v>
                </c:pt>
                <c:pt idx="3">
                  <c:v>Valokuvaus</c:v>
                </c:pt>
                <c:pt idx="4">
                  <c:v>Media- ja videotaide</c:v>
                </c:pt>
                <c:pt idx="5">
                  <c:v>Kädentaidot, muotoilu ja käsityö</c:v>
                </c:pt>
                <c:pt idx="6">
                  <c:v>Tanssi</c:v>
                </c:pt>
                <c:pt idx="7">
                  <c:v>Sirkus</c:v>
                </c:pt>
                <c:pt idx="8">
                  <c:v>Soittimen soittaminen</c:v>
                </c:pt>
                <c:pt idx="9">
                  <c:v>Sarjakuva</c:v>
                </c:pt>
                <c:pt idx="10">
                  <c:v>Teatteri</c:v>
                </c:pt>
                <c:pt idx="11">
                  <c:v>Muotipiirtäminen ja kuvittaminen</c:v>
                </c:pt>
                <c:pt idx="12">
                  <c:v>Musiikin tekeminen ja musiikkitekniikka</c:v>
                </c:pt>
                <c:pt idx="13">
                  <c:v>Historia</c:v>
                </c:pt>
                <c:pt idx="14">
                  <c:v>Arkkitehtuuri</c:v>
                </c:pt>
                <c:pt idx="15">
                  <c:v>Lukeminen, kirjallisuus, runot, sanataide ja kirjoittaminen</c:v>
                </c:pt>
                <c:pt idx="16">
                  <c:v>Bändisoitto ja orkesterissa soittaminen</c:v>
                </c:pt>
                <c:pt idx="17">
                  <c:v>Kuorossa laulaminen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8"/>
                <c:pt idx="0">
                  <c:v>8.0700519229076825E-2</c:v>
                </c:pt>
                <c:pt idx="1">
                  <c:v>7.7054600771928938E-2</c:v>
                </c:pt>
                <c:pt idx="2">
                  <c:v>7.641342200877535E-2</c:v>
                </c:pt>
                <c:pt idx="3">
                  <c:v>6.0333664399492087E-2</c:v>
                </c:pt>
                <c:pt idx="4">
                  <c:v>5.8334695314366178E-2</c:v>
                </c:pt>
                <c:pt idx="5">
                  <c:v>5.6348298361851124E-2</c:v>
                </c:pt>
                <c:pt idx="6">
                  <c:v>5.1533171571893743E-2</c:v>
                </c:pt>
                <c:pt idx="7">
                  <c:v>4.4417344514149935E-2</c:v>
                </c:pt>
                <c:pt idx="8">
                  <c:v>3.9086760287147512E-2</c:v>
                </c:pt>
                <c:pt idx="9">
                  <c:v>3.7490099445568949E-2</c:v>
                </c:pt>
                <c:pt idx="10">
                  <c:v>3.4875095862511155E-2</c:v>
                </c:pt>
                <c:pt idx="11">
                  <c:v>3.3140141562213198E-2</c:v>
                </c:pt>
                <c:pt idx="12">
                  <c:v>3.2938987440439521E-2</c:v>
                </c:pt>
                <c:pt idx="13">
                  <c:v>2.9582228033341297E-2</c:v>
                </c:pt>
                <c:pt idx="14">
                  <c:v>2.0316566299141324E-2</c:v>
                </c:pt>
                <c:pt idx="15">
                  <c:v>1.954966620987918E-2</c:v>
                </c:pt>
                <c:pt idx="16">
                  <c:v>1.844331854012396E-2</c:v>
                </c:pt>
                <c:pt idx="17">
                  <c:v>1.2911580191347858E-2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72-470F-B7E8-60A4CE1628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Yläkoululaiset (n=40398)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Elokuva ja animaatio</c:v>
                </c:pt>
                <c:pt idx="1">
                  <c:v>Kuvataide</c:v>
                </c:pt>
                <c:pt idx="2">
                  <c:v>Parkour, street ja showdance</c:v>
                </c:pt>
                <c:pt idx="3">
                  <c:v>Valokuvaus</c:v>
                </c:pt>
                <c:pt idx="4">
                  <c:v>Media- ja videotaide</c:v>
                </c:pt>
                <c:pt idx="5">
                  <c:v>Kädentaidot, muotoilu ja käsityö</c:v>
                </c:pt>
                <c:pt idx="6">
                  <c:v>Tanssi</c:v>
                </c:pt>
                <c:pt idx="7">
                  <c:v>Sirkus</c:v>
                </c:pt>
                <c:pt idx="8">
                  <c:v>Soittimen soittaminen</c:v>
                </c:pt>
                <c:pt idx="9">
                  <c:v>Sarjakuva</c:v>
                </c:pt>
                <c:pt idx="10">
                  <c:v>Teatteri</c:v>
                </c:pt>
                <c:pt idx="11">
                  <c:v>Muotipiirtäminen ja kuvittaminen</c:v>
                </c:pt>
                <c:pt idx="12">
                  <c:v>Musiikin tekeminen ja musiikkitekniikka</c:v>
                </c:pt>
                <c:pt idx="13">
                  <c:v>Historia</c:v>
                </c:pt>
                <c:pt idx="14">
                  <c:v>Arkkitehtuuri</c:v>
                </c:pt>
                <c:pt idx="15">
                  <c:v>Lukeminen, kirjallisuus, runot, sanataide ja kirjoittaminen</c:v>
                </c:pt>
                <c:pt idx="16">
                  <c:v>Bändisoitto ja orkesterissa soittaminen</c:v>
                </c:pt>
                <c:pt idx="17">
                  <c:v>Kuorossa laulaminen</c:v>
                </c:pt>
              </c:strCache>
            </c:strRef>
          </c:cat>
          <c:val>
            <c:numRef>
              <c:f>Sheet1!$C$2:$C$19</c:f>
              <c:numCache>
                <c:formatCode>0%</c:formatCode>
                <c:ptCount val="18"/>
                <c:pt idx="0">
                  <c:v>7.8667260755482943E-2</c:v>
                </c:pt>
                <c:pt idx="1">
                  <c:v>6.802316946383484E-2</c:v>
                </c:pt>
                <c:pt idx="2">
                  <c:v>7.5647309272736274E-2</c:v>
                </c:pt>
                <c:pt idx="3">
                  <c:v>8.9781672360017828E-2</c:v>
                </c:pt>
                <c:pt idx="4">
                  <c:v>5.8146442893212538E-2</c:v>
                </c:pt>
                <c:pt idx="5">
                  <c:v>5.010149017278083E-2</c:v>
                </c:pt>
                <c:pt idx="6">
                  <c:v>6.0423783355611667E-2</c:v>
                </c:pt>
                <c:pt idx="7">
                  <c:v>3.1090648051883756E-2</c:v>
                </c:pt>
                <c:pt idx="8">
                  <c:v>4.6933016485964651E-2</c:v>
                </c:pt>
                <c:pt idx="9">
                  <c:v>2.9976731521362442E-2</c:v>
                </c:pt>
                <c:pt idx="10">
                  <c:v>3.4061092133273928E-2</c:v>
                </c:pt>
                <c:pt idx="11">
                  <c:v>3.0026238922718947E-2</c:v>
                </c:pt>
                <c:pt idx="12">
                  <c:v>3.9581167384523989E-2</c:v>
                </c:pt>
                <c:pt idx="13">
                  <c:v>4.1833754146244864E-2</c:v>
                </c:pt>
                <c:pt idx="14">
                  <c:v>2.8912322392197633E-2</c:v>
                </c:pt>
                <c:pt idx="15">
                  <c:v>2.6783504133868014E-2</c:v>
                </c:pt>
                <c:pt idx="16">
                  <c:v>2.7031041140650528E-2</c:v>
                </c:pt>
                <c:pt idx="17">
                  <c:v>1.626318134561117E-2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EF-4EBC-9EA7-93D0BD380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427328"/>
        <c:axId val="105428864"/>
      </c:barChart>
      <c:catAx>
        <c:axId val="10542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5428864"/>
        <c:crosses val="autoZero"/>
        <c:auto val="1"/>
        <c:lblAlgn val="ctr"/>
        <c:lblOffset val="100"/>
        <c:noMultiLvlLbl val="0"/>
      </c:catAx>
      <c:valAx>
        <c:axId val="10542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542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baseline="0" dirty="0">
                <a:effectLst/>
              </a:rPr>
              <a:t>5 kiinnostuksen kohteen joukossa – kulttuuri ja taide</a:t>
            </a:r>
            <a:endParaRPr lang="fi-FI" sz="11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725218076393669"/>
          <c:y val="0.1766846083363916"/>
          <c:w val="0.81577252628327857"/>
          <c:h val="0.34299594443565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Alakoululaiset (n=79541)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Parkour, street ja showdance</c:v>
                </c:pt>
                <c:pt idx="1">
                  <c:v>Elokuva ja animaatio</c:v>
                </c:pt>
                <c:pt idx="2">
                  <c:v>Kuvataide</c:v>
                </c:pt>
                <c:pt idx="3">
                  <c:v>Valokuvaus</c:v>
                </c:pt>
                <c:pt idx="4">
                  <c:v>Kädentaidot, muotoilu ja käsityö</c:v>
                </c:pt>
                <c:pt idx="5">
                  <c:v>Tanssi</c:v>
                </c:pt>
                <c:pt idx="6">
                  <c:v>Media- ja videotaide</c:v>
                </c:pt>
                <c:pt idx="7">
                  <c:v>Soittimen soittaminen</c:v>
                </c:pt>
                <c:pt idx="8">
                  <c:v>Sirkus</c:v>
                </c:pt>
                <c:pt idx="9">
                  <c:v>Teatteri</c:v>
                </c:pt>
                <c:pt idx="10">
                  <c:v>Sarjakuva</c:v>
                </c:pt>
                <c:pt idx="11">
                  <c:v>Muotipiirtäminen ja kuvittaminen</c:v>
                </c:pt>
                <c:pt idx="12">
                  <c:v>Musiikin tekeminen ja musiikkitekniikka</c:v>
                </c:pt>
                <c:pt idx="13">
                  <c:v>Historia</c:v>
                </c:pt>
                <c:pt idx="14">
                  <c:v>Lukeminen, kirjallisuus, runot, sanataide ja kirjoittaminen</c:v>
                </c:pt>
                <c:pt idx="15">
                  <c:v>Arkkitehtuuri</c:v>
                </c:pt>
                <c:pt idx="16">
                  <c:v>Bändisoitto ja orkesterissa soittaminen</c:v>
                </c:pt>
                <c:pt idx="17">
                  <c:v>Kuorossa laulaminen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8"/>
                <c:pt idx="0">
                  <c:v>0.36079506166631048</c:v>
                </c:pt>
                <c:pt idx="1">
                  <c:v>0.34183628568914143</c:v>
                </c:pt>
                <c:pt idx="2">
                  <c:v>0.3379892131102199</c:v>
                </c:pt>
                <c:pt idx="3">
                  <c:v>0.28829157289951096</c:v>
                </c:pt>
                <c:pt idx="4">
                  <c:v>0.24506858098339221</c:v>
                </c:pt>
                <c:pt idx="5">
                  <c:v>0.23996429514338516</c:v>
                </c:pt>
                <c:pt idx="6">
                  <c:v>0.22046491746394942</c:v>
                </c:pt>
                <c:pt idx="7">
                  <c:v>0.21230560339950466</c:v>
                </c:pt>
                <c:pt idx="8">
                  <c:v>0.19750820331652857</c:v>
                </c:pt>
                <c:pt idx="9">
                  <c:v>0.1782351240240882</c:v>
                </c:pt>
                <c:pt idx="10">
                  <c:v>0.15809456758149884</c:v>
                </c:pt>
                <c:pt idx="11">
                  <c:v>0.14587445468374802</c:v>
                </c:pt>
                <c:pt idx="12">
                  <c:v>0.14519555952276184</c:v>
                </c:pt>
                <c:pt idx="13">
                  <c:v>0.14491897260532305</c:v>
                </c:pt>
                <c:pt idx="14">
                  <c:v>0.11203027369532693</c:v>
                </c:pt>
                <c:pt idx="15">
                  <c:v>9.6126525942595645E-2</c:v>
                </c:pt>
                <c:pt idx="16">
                  <c:v>8.3089224425139233E-2</c:v>
                </c:pt>
                <c:pt idx="17">
                  <c:v>5.7907242805597114E-2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72-470F-B7E8-60A4CE1628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Yläkoululaiset (n=40398)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Parkour, street ja showdance</c:v>
                </c:pt>
                <c:pt idx="1">
                  <c:v>Elokuva ja animaatio</c:v>
                </c:pt>
                <c:pt idx="2">
                  <c:v>Kuvataide</c:v>
                </c:pt>
                <c:pt idx="3">
                  <c:v>Valokuvaus</c:v>
                </c:pt>
                <c:pt idx="4">
                  <c:v>Kädentaidot, muotoilu ja käsityö</c:v>
                </c:pt>
                <c:pt idx="5">
                  <c:v>Tanssi</c:v>
                </c:pt>
                <c:pt idx="6">
                  <c:v>Media- ja videotaide</c:v>
                </c:pt>
                <c:pt idx="7">
                  <c:v>Soittimen soittaminen</c:v>
                </c:pt>
                <c:pt idx="8">
                  <c:v>Sirkus</c:v>
                </c:pt>
                <c:pt idx="9">
                  <c:v>Teatteri</c:v>
                </c:pt>
                <c:pt idx="10">
                  <c:v>Sarjakuva</c:v>
                </c:pt>
                <c:pt idx="11">
                  <c:v>Muotipiirtäminen ja kuvittaminen</c:v>
                </c:pt>
                <c:pt idx="12">
                  <c:v>Musiikin tekeminen ja musiikkitekniikka</c:v>
                </c:pt>
                <c:pt idx="13">
                  <c:v>Historia</c:v>
                </c:pt>
                <c:pt idx="14">
                  <c:v>Lukeminen, kirjallisuus, runot, sanataide ja kirjoittaminen</c:v>
                </c:pt>
                <c:pt idx="15">
                  <c:v>Arkkitehtuuri</c:v>
                </c:pt>
                <c:pt idx="16">
                  <c:v>Bändisoitto ja orkesterissa soittaminen</c:v>
                </c:pt>
                <c:pt idx="17">
                  <c:v>Kuorossa laulaminen</c:v>
                </c:pt>
              </c:strCache>
            </c:strRef>
          </c:cat>
          <c:val>
            <c:numRef>
              <c:f>Sheet1!$C$2:$C$19</c:f>
              <c:numCache>
                <c:formatCode>0%</c:formatCode>
                <c:ptCount val="18"/>
                <c:pt idx="0">
                  <c:v>0.29451953066983516</c:v>
                </c:pt>
                <c:pt idx="1">
                  <c:v>0.30355463141739691</c:v>
                </c:pt>
                <c:pt idx="2">
                  <c:v>0.2660280211891678</c:v>
                </c:pt>
                <c:pt idx="3">
                  <c:v>0.33778899945541857</c:v>
                </c:pt>
                <c:pt idx="4">
                  <c:v>0.2114708648943017</c:v>
                </c:pt>
                <c:pt idx="5">
                  <c:v>0.22602604089311351</c:v>
                </c:pt>
                <c:pt idx="6">
                  <c:v>0.23751175800782218</c:v>
                </c:pt>
                <c:pt idx="7">
                  <c:v>0.18862319916827566</c:v>
                </c:pt>
                <c:pt idx="8">
                  <c:v>0.13948710332194664</c:v>
                </c:pt>
                <c:pt idx="9">
                  <c:v>0.15431457002821922</c:v>
                </c:pt>
                <c:pt idx="10">
                  <c:v>0.13292737264221002</c:v>
                </c:pt>
                <c:pt idx="11">
                  <c:v>0.1494380909946037</c:v>
                </c:pt>
                <c:pt idx="12">
                  <c:v>0.17233526412198624</c:v>
                </c:pt>
                <c:pt idx="13">
                  <c:v>0.16176543393237289</c:v>
                </c:pt>
                <c:pt idx="14">
                  <c:v>0.12592207535026487</c:v>
                </c:pt>
                <c:pt idx="15">
                  <c:v>0.13099658398930641</c:v>
                </c:pt>
                <c:pt idx="16">
                  <c:v>0.11829793554136343</c:v>
                </c:pt>
                <c:pt idx="17">
                  <c:v>7.8246447843952668E-2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13-4A02-84C3-9B8D93C1D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342080"/>
        <c:axId val="105343616"/>
      </c:barChart>
      <c:catAx>
        <c:axId val="10534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5343616"/>
        <c:crosses val="autoZero"/>
        <c:auto val="1"/>
        <c:lblAlgn val="ctr"/>
        <c:lblOffset val="100"/>
        <c:noMultiLvlLbl val="0"/>
      </c:catAx>
      <c:valAx>
        <c:axId val="10534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534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Kiinnostavin </a:t>
            </a:r>
            <a:r>
              <a:rPr lang="fi-FI" sz="1400" baseline="0" dirty="0"/>
              <a:t>– liikunta</a:t>
            </a:r>
            <a:endParaRPr lang="fi-FI" sz="1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9158121901428989E-2"/>
          <c:y val="0.15894786889625301"/>
          <c:w val="0.88454558180227461"/>
          <c:h val="0.42587072014196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Alakoululaiset (n=79541)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Uinti</c:v>
                </c:pt>
                <c:pt idx="1">
                  <c:v>Jäälajit kuten jääkiekko, luistelu</c:v>
                </c:pt>
                <c:pt idx="2">
                  <c:v>Voimistelu / jumppa / tanssi / cheerleading</c:v>
                </c:pt>
                <c:pt idx="3">
                  <c:v>Lumilajit kuten hiihto, lumilautailu, laskettelu</c:v>
                </c:pt>
                <c:pt idx="4">
                  <c:v>Ulkopalloilulajit kuten jalkapallo, pesäpallo</c:v>
                </c:pt>
                <c:pt idx="5">
                  <c:v>Muut lajit: ratsastus, golf, keilailu</c:v>
                </c:pt>
                <c:pt idx="6">
                  <c:v>Parkour, skeittaus ja scoottaus</c:v>
                </c:pt>
                <c:pt idx="7">
                  <c:v>Sisäpalloilulajit kuten sähly, koripallo, lentopallo</c:v>
                </c:pt>
                <c:pt idx="8">
                  <c:v>Kuntosali</c:v>
                </c:pt>
                <c:pt idx="9">
                  <c:v>Yleisurheilu (esim. juoksu, pituushyppy, keihäs)</c:v>
                </c:pt>
                <c:pt idx="10">
                  <c:v>Paini ja judo</c:v>
                </c:pt>
                <c:pt idx="11">
                  <c:v>Mailapelit kuten tennis, pöytätennis ja sulkapallo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0.11197998516488351</c:v>
                </c:pt>
                <c:pt idx="1">
                  <c:v>0.10801976339246426</c:v>
                </c:pt>
                <c:pt idx="2">
                  <c:v>9.0242767880715599E-2</c:v>
                </c:pt>
                <c:pt idx="3">
                  <c:v>8.9387862863177486E-2</c:v>
                </c:pt>
                <c:pt idx="4">
                  <c:v>8.8055216806426875E-2</c:v>
                </c:pt>
                <c:pt idx="5">
                  <c:v>6.199318590412492E-2</c:v>
                </c:pt>
                <c:pt idx="6">
                  <c:v>5.5204234294263334E-2</c:v>
                </c:pt>
                <c:pt idx="7">
                  <c:v>5.4135603022340682E-2</c:v>
                </c:pt>
                <c:pt idx="8">
                  <c:v>3.2913843175217811E-2</c:v>
                </c:pt>
                <c:pt idx="9">
                  <c:v>2.762097534604795E-2</c:v>
                </c:pt>
                <c:pt idx="10">
                  <c:v>2.3396738788800744E-2</c:v>
                </c:pt>
                <c:pt idx="11">
                  <c:v>2.3233301064859633E-2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72-470F-B7E8-60A4CE1628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Yläkoululaiset (n= 40398)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Uinti</c:v>
                </c:pt>
                <c:pt idx="1">
                  <c:v>Jäälajit kuten jääkiekko, luistelu</c:v>
                </c:pt>
                <c:pt idx="2">
                  <c:v>Voimistelu / jumppa / tanssi / cheerleading</c:v>
                </c:pt>
                <c:pt idx="3">
                  <c:v>Lumilajit kuten hiihto, lumilautailu, laskettelu</c:v>
                </c:pt>
                <c:pt idx="4">
                  <c:v>Ulkopalloilulajit kuten jalkapallo, pesäpallo</c:v>
                </c:pt>
                <c:pt idx="5">
                  <c:v>Muut lajit: ratsastus, golf, keilailu</c:v>
                </c:pt>
                <c:pt idx="6">
                  <c:v>Parkour, skeittaus ja scoottaus</c:v>
                </c:pt>
                <c:pt idx="7">
                  <c:v>Sisäpalloilulajit kuten sähly, koripallo, lentopallo</c:v>
                </c:pt>
                <c:pt idx="8">
                  <c:v>Kuntosali</c:v>
                </c:pt>
                <c:pt idx="9">
                  <c:v>Yleisurheilu (esim. juoksu, pituushyppy, keihäs)</c:v>
                </c:pt>
                <c:pt idx="10">
                  <c:v>Paini ja judo</c:v>
                </c:pt>
                <c:pt idx="11">
                  <c:v>Mailapelit kuten tennis, pöytätennis ja sulkapallo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4.4680429724243777E-2</c:v>
                </c:pt>
                <c:pt idx="1">
                  <c:v>0.10693598693004604</c:v>
                </c:pt>
                <c:pt idx="2">
                  <c:v>8.0796079013812569E-2</c:v>
                </c:pt>
                <c:pt idx="3">
                  <c:v>8.9682657557304812E-2</c:v>
                </c:pt>
                <c:pt idx="4">
                  <c:v>9.5994851230258929E-2</c:v>
                </c:pt>
                <c:pt idx="5">
                  <c:v>7.834546264666567E-2</c:v>
                </c:pt>
                <c:pt idx="6">
                  <c:v>3.5125501262438734E-2</c:v>
                </c:pt>
                <c:pt idx="7">
                  <c:v>8.0697064211099553E-2</c:v>
                </c:pt>
                <c:pt idx="8">
                  <c:v>0.11738204861626814</c:v>
                </c:pt>
                <c:pt idx="9">
                  <c:v>2.8342987276597852E-2</c:v>
                </c:pt>
                <c:pt idx="10">
                  <c:v>2.7526115154215554E-2</c:v>
                </c:pt>
                <c:pt idx="11">
                  <c:v>4.7997425615129465E-2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9E-401A-9C82-A29218606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564032"/>
        <c:axId val="105565568"/>
      </c:barChart>
      <c:catAx>
        <c:axId val="10556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5565568"/>
        <c:crosses val="autoZero"/>
        <c:auto val="1"/>
        <c:lblAlgn val="ctr"/>
        <c:lblOffset val="100"/>
        <c:noMultiLvlLbl val="0"/>
      </c:catAx>
      <c:valAx>
        <c:axId val="10556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556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baseline="0" dirty="0">
                <a:effectLst/>
              </a:rPr>
              <a:t>5 kiinnostuksen kohteen joukossa – liikunta</a:t>
            </a:r>
            <a:endParaRPr lang="fi-FI" sz="11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656302203896048"/>
          <c:y val="0.16835828210835868"/>
          <c:w val="0.88028677340230188"/>
          <c:h val="0.33492785694720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Alakoululaiset (n=79541)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Uinti</c:v>
                </c:pt>
                <c:pt idx="1">
                  <c:v>Lumilajit kuten hiihto, lumilautailu, laskettelu</c:v>
                </c:pt>
                <c:pt idx="2">
                  <c:v>Ulkopalloilulajit kuten jalkapallo, pesäpallo</c:v>
                </c:pt>
                <c:pt idx="3">
                  <c:v>Sisäpalloilulajit kuten sähly, koripallo, lentopallo</c:v>
                </c:pt>
                <c:pt idx="4">
                  <c:v>Jäälajit kuten jääkiekko, luistelu</c:v>
                </c:pt>
                <c:pt idx="5">
                  <c:v>Voimistelu / jumppa / tanssi / cheerleading</c:v>
                </c:pt>
                <c:pt idx="6">
                  <c:v>Muut lajit: ratsastus, golf, keilailu</c:v>
                </c:pt>
                <c:pt idx="7">
                  <c:v>Parkour, skeittaus ja scoottaus</c:v>
                </c:pt>
                <c:pt idx="8">
                  <c:v>Yleisurheilu (esim. juoksu, pituushyppy, keihäs)</c:v>
                </c:pt>
                <c:pt idx="9">
                  <c:v>Kuntosali</c:v>
                </c:pt>
                <c:pt idx="10">
                  <c:v>Mailapelit kuten tennis, pöytätennis ja sulkapallo</c:v>
                </c:pt>
                <c:pt idx="11">
                  <c:v>Paini ja judo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0.44219962032159515</c:v>
                </c:pt>
                <c:pt idx="1">
                  <c:v>0.41579814183880009</c:v>
                </c:pt>
                <c:pt idx="2">
                  <c:v>0.37403351730554052</c:v>
                </c:pt>
                <c:pt idx="3">
                  <c:v>0.37233627940307512</c:v>
                </c:pt>
                <c:pt idx="4">
                  <c:v>0.35515017412403665</c:v>
                </c:pt>
                <c:pt idx="5">
                  <c:v>0.33494675701839305</c:v>
                </c:pt>
                <c:pt idx="6">
                  <c:v>0.3027369532693831</c:v>
                </c:pt>
                <c:pt idx="7">
                  <c:v>0.29487937038759887</c:v>
                </c:pt>
                <c:pt idx="8">
                  <c:v>0.23533775034259061</c:v>
                </c:pt>
                <c:pt idx="9">
                  <c:v>0.21228045913428295</c:v>
                </c:pt>
                <c:pt idx="10">
                  <c:v>0.18063640135276146</c:v>
                </c:pt>
                <c:pt idx="11">
                  <c:v>0.144315510240002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72-470F-B7E8-60A4CE1628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Yläkoululaiset (n=40398)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Uinti</c:v>
                </c:pt>
                <c:pt idx="1">
                  <c:v>Lumilajit kuten hiihto, lumilautailu, laskettelu</c:v>
                </c:pt>
                <c:pt idx="2">
                  <c:v>Ulkopalloilulajit kuten jalkapallo, pesäpallo</c:v>
                </c:pt>
                <c:pt idx="3">
                  <c:v>Sisäpalloilulajit kuten sähly, koripallo, lentopallo</c:v>
                </c:pt>
                <c:pt idx="4">
                  <c:v>Jäälajit kuten jääkiekko, luistelu</c:v>
                </c:pt>
                <c:pt idx="5">
                  <c:v>Voimistelu / jumppa / tanssi / cheerleading</c:v>
                </c:pt>
                <c:pt idx="6">
                  <c:v>Muut lajit: ratsastus, golf, keilailu</c:v>
                </c:pt>
                <c:pt idx="7">
                  <c:v>Parkour, skeittaus ja scoottaus</c:v>
                </c:pt>
                <c:pt idx="8">
                  <c:v>Yleisurheilu (esim. juoksu, pituushyppy, keihäs)</c:v>
                </c:pt>
                <c:pt idx="9">
                  <c:v>Kuntosali</c:v>
                </c:pt>
                <c:pt idx="10">
                  <c:v>Mailapelit kuten tennis, pöytätennis ja sulkapallo</c:v>
                </c:pt>
                <c:pt idx="11">
                  <c:v>Paini ja judo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0.20496064161592159</c:v>
                </c:pt>
                <c:pt idx="1">
                  <c:v>0.34892816476063171</c:v>
                </c:pt>
                <c:pt idx="2">
                  <c:v>0.39521758502896182</c:v>
                </c:pt>
                <c:pt idx="3">
                  <c:v>0.38853408584583393</c:v>
                </c:pt>
                <c:pt idx="4">
                  <c:v>0.31340660428734096</c:v>
                </c:pt>
                <c:pt idx="5">
                  <c:v>0.25998811822367446</c:v>
                </c:pt>
                <c:pt idx="6">
                  <c:v>0.30216842417941481</c:v>
                </c:pt>
                <c:pt idx="7">
                  <c:v>0.17151839199960395</c:v>
                </c:pt>
                <c:pt idx="8">
                  <c:v>0.2099856428536066</c:v>
                </c:pt>
                <c:pt idx="9">
                  <c:v>0.44776969156888957</c:v>
                </c:pt>
                <c:pt idx="10">
                  <c:v>0.31508985593346206</c:v>
                </c:pt>
                <c:pt idx="11">
                  <c:v>0.15203722956582008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BD-4F0C-8931-80425F0C6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605760"/>
        <c:axId val="105615744"/>
      </c:barChart>
      <c:catAx>
        <c:axId val="10560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5615744"/>
        <c:crosses val="autoZero"/>
        <c:auto val="1"/>
        <c:lblAlgn val="ctr"/>
        <c:lblOffset val="10"/>
        <c:noMultiLvlLbl val="0"/>
      </c:catAx>
      <c:valAx>
        <c:axId val="10561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560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640EA9A-124A-493B-877D-85189DAF77EA}" type="datetimeFigureOut">
              <a:rPr lang="fi-FI"/>
              <a:pPr/>
              <a:t>7.4.2017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D415D1C-84B7-4B25-BE41-203DC28D7608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384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92ED9D0-081D-4745-B8F6-2F0A41A598E2}" type="datetimeFigureOut">
              <a:rPr lang="fi-FI"/>
              <a:pPr/>
              <a:t>7.4.2017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32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E7A10FC-5E35-4E62-A12C-B10EDB5842B5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7048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fi-FI" dirty="0"/>
              <a:t>Muita yleisimpiä syitä harrastusten puuttumiselle ovat, että sopivaa harrastusta ei ole vielä löytynyt, harrastaminen on mieluisampaa omalla ajalla tai harrastaminen on jouduttu lopettamaan loukkaantumisen takia.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Arial" panose="020B0604020202020204" pitchFamily="34" charset="0"/>
              <a:buNone/>
            </a:pPr>
            <a:r>
              <a:rPr lang="fi-FI" dirty="0"/>
              <a:t>Lopetetuin harrastus on jalkapallo. Muita yleisiä lopetettuja harrastuksia ovat muut palloilulajit, uinti, tanssi ja ratsastus.</a:t>
            </a:r>
            <a:endParaRPr lang="fi-FI" sz="1100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10FC-5E35-4E62-A12C-B10EDB5842B5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813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0555" y="3054628"/>
            <a:ext cx="8420100" cy="6141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50555" y="3780290"/>
            <a:ext cx="6934200" cy="44591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3"/>
          </p:nvPr>
        </p:nvSpPr>
        <p:spPr>
          <a:xfrm>
            <a:off x="1150556" y="4374366"/>
            <a:ext cx="4511675" cy="90328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35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367380"/>
            <a:ext cx="695397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3"/>
          </p:nvPr>
        </p:nvSpPr>
        <p:spPr>
          <a:xfrm>
            <a:off x="495301" y="367382"/>
            <a:ext cx="2259013" cy="441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ECD515E4-797F-466E-B40D-CC848EEBB1B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6F96D6FA-B7D2-4C5E-9D02-C565D1080DB2}" type="datetime1">
              <a:rPr lang="fi-FI" smtClean="0"/>
              <a:pPr/>
              <a:t>7.4.2017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414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D1C26BC1-45F2-4192-963B-20C6EC0C76A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FA0BC38A-F009-4E69-A904-37860FDC0F12}" type="datetime1">
              <a:rPr lang="fi-FI" smtClean="0"/>
              <a:pPr/>
              <a:t>7.4.2017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511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2972" y="1435100"/>
            <a:ext cx="5537729" cy="4691064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883E3B85-E440-451C-9C8C-CE1164A3F52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4C0E7600-E605-459C-989C-D9C9C3719CA0}" type="datetime1">
              <a:rPr lang="fi-FI" smtClean="0"/>
              <a:pPr/>
              <a:t>7.4.2017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2656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41645" y="764704"/>
            <a:ext cx="5943600" cy="396287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E900AAAD-645B-4A33-A8C5-4793ACAD3A3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C6D4FFD4-CE95-4E3B-85CE-771C32E674F6}" type="datetime1">
              <a:rPr lang="fi-FI" smtClean="0"/>
              <a:pPr/>
              <a:t>7.4.2017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4576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0555" y="3054628"/>
            <a:ext cx="8420100" cy="6141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50555" y="3780290"/>
            <a:ext cx="6934200" cy="44591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3"/>
          </p:nvPr>
        </p:nvSpPr>
        <p:spPr>
          <a:xfrm>
            <a:off x="1150556" y="4374366"/>
            <a:ext cx="4511675" cy="90328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5875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sisält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495300" y="367380"/>
            <a:ext cx="8915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Sisällön paikkamerkki 6"/>
          <p:cNvSpPr>
            <a:spLocks noGrp="1"/>
          </p:cNvSpPr>
          <p:nvPr>
            <p:ph sz="quarter" idx="13"/>
          </p:nvPr>
        </p:nvSpPr>
        <p:spPr>
          <a:xfrm>
            <a:off x="495301" y="260649"/>
            <a:ext cx="2259013" cy="441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C8D9731A-674C-4804-A634-E77FD1170DE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4C522BAA-CE39-4439-9CBB-657420F380B6}" type="datetime1">
              <a:rPr lang="fi-FI" smtClean="0"/>
              <a:pPr/>
              <a:t>7.4.2017</a:t>
            </a:fld>
            <a:endParaRPr lang="fi-FI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5"/>
          <a:stretch/>
        </p:blipFill>
        <p:spPr bwMode="auto">
          <a:xfrm>
            <a:off x="340976" y="6165304"/>
            <a:ext cx="2115747" cy="2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" y="6160344"/>
            <a:ext cx="2445544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759152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0419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C8D9731A-674C-4804-A634-E77FD1170DE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4C522BAA-CE39-4439-9CBB-657420F380B6}" type="datetime1">
              <a:rPr lang="fi-FI" smtClean="0"/>
              <a:pPr/>
              <a:t>7.4.2017</a:t>
            </a:fld>
            <a:endParaRPr lang="fi-FI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5"/>
          <a:stretch/>
        </p:blipFill>
        <p:spPr bwMode="auto">
          <a:xfrm>
            <a:off x="340976" y="6165304"/>
            <a:ext cx="2115747" cy="2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" y="6160344"/>
            <a:ext cx="2445544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84039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506" y="2854681"/>
            <a:ext cx="8420100" cy="673099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506" y="3598336"/>
            <a:ext cx="8420100" cy="385233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731596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Kaksi sisältökohdett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416425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87026" y="1600203"/>
            <a:ext cx="4212468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95300" y="367380"/>
            <a:ext cx="8915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Sisällön paikkamerkki 6"/>
          <p:cNvSpPr>
            <a:spLocks noGrp="1"/>
          </p:cNvSpPr>
          <p:nvPr>
            <p:ph sz="quarter" idx="13"/>
          </p:nvPr>
        </p:nvSpPr>
        <p:spPr>
          <a:xfrm>
            <a:off x="495300" y="260649"/>
            <a:ext cx="4535709" cy="441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C8D9731A-674C-4804-A634-E77FD1170DE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4C522BAA-CE39-4439-9CBB-657420F380B6}" type="datetime1">
              <a:rPr lang="fi-FI" smtClean="0"/>
              <a:pPr/>
              <a:t>7.4.2017</a:t>
            </a:fld>
            <a:endParaRPr lang="fi-FI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" y="6160344"/>
            <a:ext cx="2445544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159456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Kaksi sisältökohdett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82203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338416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C8D9731A-674C-4804-A634-E77FD1170DE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4C522BAA-CE39-4439-9CBB-657420F380B6}" type="datetime1">
              <a:rPr lang="fi-FI" smtClean="0"/>
              <a:pPr/>
              <a:t>7.4.2017</a:t>
            </a:fld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7"/>
          </p:nvPr>
        </p:nvSpPr>
        <p:spPr>
          <a:xfrm>
            <a:off x="5031009" y="1628800"/>
            <a:ext cx="4416425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5"/>
          <a:stretch/>
        </p:blipFill>
        <p:spPr bwMode="auto">
          <a:xfrm>
            <a:off x="340976" y="6165304"/>
            <a:ext cx="2115747" cy="2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" y="6160344"/>
            <a:ext cx="2445544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11933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495300" y="367380"/>
            <a:ext cx="6895056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Sisällön paikkamerkki 6"/>
          <p:cNvSpPr>
            <a:spLocks noGrp="1"/>
          </p:cNvSpPr>
          <p:nvPr>
            <p:ph sz="quarter" idx="13"/>
          </p:nvPr>
        </p:nvSpPr>
        <p:spPr>
          <a:xfrm>
            <a:off x="495300" y="304752"/>
            <a:ext cx="4026596" cy="441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E2F9E3B7-FF5E-4977-874D-7C73241CF8BC}" type="datetime1">
              <a:rPr lang="fi-FI" smtClean="0"/>
              <a:pPr/>
              <a:t>7.4.2017</a:t>
            </a:fld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74130E08-6205-447E-A24D-FA28F4CD01B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634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in otsikk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367380"/>
            <a:ext cx="8915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3"/>
          </p:nvPr>
        </p:nvSpPr>
        <p:spPr>
          <a:xfrm>
            <a:off x="495300" y="260649"/>
            <a:ext cx="4223674" cy="441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C8D9731A-674C-4804-A634-E77FD1170DE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4C522BAA-CE39-4439-9CBB-657420F380B6}" type="datetime1">
              <a:rPr lang="fi-FI" smtClean="0"/>
              <a:pPr/>
              <a:t>7.4.2017</a:t>
            </a:fld>
            <a:endParaRPr lang="fi-FI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5"/>
          <a:stretch/>
        </p:blipFill>
        <p:spPr bwMode="auto">
          <a:xfrm>
            <a:off x="340976" y="6165304"/>
            <a:ext cx="2115747" cy="2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" y="6160344"/>
            <a:ext cx="2445544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46993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C8D9731A-674C-4804-A634-E77FD1170DE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4C522BAA-CE39-4439-9CBB-657420F380B6}" type="datetime1">
              <a:rPr lang="fi-FI" smtClean="0"/>
              <a:pPr/>
              <a:t>7.4.2017</a:t>
            </a:fld>
            <a:endParaRPr lang="fi-FI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5"/>
          <a:stretch/>
        </p:blipFill>
        <p:spPr bwMode="auto">
          <a:xfrm>
            <a:off x="340976" y="6165304"/>
            <a:ext cx="2115747" cy="2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" y="6160344"/>
            <a:ext cx="2445544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817304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Otsikollinen sisält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2972" y="1435100"/>
            <a:ext cx="5537729" cy="472524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7252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C8D9731A-674C-4804-A634-E77FD1170DE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4C522BAA-CE39-4439-9CBB-657420F380B6}" type="datetime1">
              <a:rPr lang="fi-FI" smtClean="0"/>
              <a:pPr/>
              <a:t>7.4.2017</a:t>
            </a:fld>
            <a:endParaRPr lang="fi-FI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5"/>
          <a:stretch/>
        </p:blipFill>
        <p:spPr bwMode="auto">
          <a:xfrm>
            <a:off x="340976" y="6165304"/>
            <a:ext cx="2115747" cy="2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" y="6160344"/>
            <a:ext cx="2445544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8943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tsikollinen ku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7259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C8D9731A-674C-4804-A634-E77FD1170DE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4C522BAA-CE39-4439-9CBB-657420F380B6}" type="datetime1">
              <a:rPr lang="fi-FI" smtClean="0"/>
              <a:pPr/>
              <a:t>7.4.2017</a:t>
            </a:fld>
            <a:endParaRPr lang="fi-FI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5"/>
          <a:stretch/>
        </p:blipFill>
        <p:spPr bwMode="auto">
          <a:xfrm>
            <a:off x="340976" y="6165304"/>
            <a:ext cx="2115747" cy="2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" y="6160344"/>
            <a:ext cx="2445544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795244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ollinen ku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C8D9731A-674C-4804-A634-E77FD1170DE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4C522BAA-CE39-4439-9CBB-657420F380B6}" type="datetime1">
              <a:rPr lang="fi-FI" smtClean="0"/>
              <a:pPr/>
              <a:t>7.4.2017</a:t>
            </a:fld>
            <a:endParaRPr lang="fi-FI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5"/>
          <a:stretch/>
        </p:blipFill>
        <p:spPr bwMode="auto">
          <a:xfrm>
            <a:off x="340976" y="6165304"/>
            <a:ext cx="2115747" cy="2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" y="6160344"/>
            <a:ext cx="2445544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971308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Otsikollinen ku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44625"/>
            <a:ext cx="9633520" cy="656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738161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Otsikollinen ku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-1"/>
            <a:ext cx="9633520" cy="6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378115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Otsikollinen ku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93366"/>
            <a:ext cx="9633520" cy="65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497314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0555" y="3054626"/>
            <a:ext cx="8420100" cy="6141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50555" y="3780288"/>
            <a:ext cx="6934200" cy="44591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3"/>
          </p:nvPr>
        </p:nvSpPr>
        <p:spPr>
          <a:xfrm>
            <a:off x="1150555" y="4374366"/>
            <a:ext cx="4511675" cy="90328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DBA1A1C-B3B3-43DB-9EB7-FEA24897825C}" type="datetime1">
              <a:rPr lang="fi-FI"/>
              <a:pPr/>
              <a:t>7.4.2017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>
          <a:xfrm>
            <a:off x="3384550" y="6194425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8BBE209-3CA1-4FB7-9C06-1B1649EFFCF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1554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495300" y="367380"/>
            <a:ext cx="8915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Sisällön paikkamerkki 6"/>
          <p:cNvSpPr>
            <a:spLocks noGrp="1"/>
          </p:cNvSpPr>
          <p:nvPr>
            <p:ph sz="quarter" idx="13"/>
          </p:nvPr>
        </p:nvSpPr>
        <p:spPr>
          <a:xfrm>
            <a:off x="495300" y="367380"/>
            <a:ext cx="2259013" cy="441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2F9E3B7-FF5E-4977-874D-7C73241CF8BC}" type="datetime1">
              <a:rPr lang="fi-FI"/>
              <a:pPr/>
              <a:t>7.4.2017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>
          <a:xfrm>
            <a:off x="3384550" y="6194425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4130E08-6205-447E-A24D-FA28F4CD01B1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363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6932634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11F90622-FD49-467C-A341-B8B03056492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C5EF306B-62DF-4F85-8189-645B70EE7445}" type="datetime1">
              <a:rPr lang="fi-FI" smtClean="0"/>
              <a:pPr/>
              <a:t>7.4.2017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32504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95300" y="367380"/>
            <a:ext cx="8915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Sisällön paikkamerkki 6"/>
          <p:cNvSpPr>
            <a:spLocks noGrp="1"/>
          </p:cNvSpPr>
          <p:nvPr>
            <p:ph sz="quarter" idx="13"/>
          </p:nvPr>
        </p:nvSpPr>
        <p:spPr>
          <a:xfrm>
            <a:off x="495300" y="367380"/>
            <a:ext cx="2259013" cy="441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530B2AD-41E4-4F6E-B7E1-DF89471939CA}" type="datetime1">
              <a:rPr lang="fi-FI"/>
              <a:pPr/>
              <a:t>7.4.2017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5"/>
          </p:nvPr>
        </p:nvSpPr>
        <p:spPr>
          <a:xfrm>
            <a:off x="3384550" y="6194425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3A7B79-C1CB-46B4-87B7-242898291761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1172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367380"/>
            <a:ext cx="8915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3"/>
          </p:nvPr>
        </p:nvSpPr>
        <p:spPr>
          <a:xfrm>
            <a:off x="495300" y="367380"/>
            <a:ext cx="2259013" cy="441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F96D6FA-B7D2-4C5E-9D02-C565D1080DB2}" type="datetime1">
              <a:rPr lang="fi-FI"/>
              <a:pPr/>
              <a:t>7.4.2017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>
          <a:xfrm>
            <a:off x="3384550" y="6194425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CD515E4-797F-466E-B40D-CC848EEBB1B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187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san ylätunnis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9CDC3FFB-3268-453B-B185-AB33BF655EE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r>
              <a:rPr lang="fi-FI"/>
              <a:t>2.2.2016</a:t>
            </a:r>
          </a:p>
        </p:txBody>
      </p:sp>
      <p:sp>
        <p:nvSpPr>
          <p:cNvPr id="6" name="Sisällön paikkamerkki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338416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693263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059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OKM_1a_val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3938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31825" y="1268413"/>
            <a:ext cx="8929688" cy="43211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fi-FI" altLang="fi-FI" noProof="0" dirty="0"/>
              <a:t>Muokkaa </a:t>
            </a:r>
            <a:r>
              <a:rPr lang="fi-FI" altLang="fi-FI" noProof="0" dirty="0" err="1"/>
              <a:t>perustyyl</a:t>
            </a:r>
            <a:r>
              <a:rPr lang="fi-FI" altLang="fi-FI" noProof="0" dirty="0"/>
              <a:t>. </a:t>
            </a:r>
            <a:r>
              <a:rPr lang="fi-FI" altLang="fi-FI" noProof="0" dirty="0" err="1"/>
              <a:t>napsautt</a:t>
            </a:r>
            <a:r>
              <a:rPr lang="fi-FI" altLang="fi-FI" noProof="0" dirty="0"/>
              <a:t>.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392863" y="188913"/>
            <a:ext cx="2311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720975" y="188913"/>
            <a:ext cx="31369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z="1000">
                <a:latin typeface="Akzidenz Grotesk BE" pitchFamily="34" charset="0"/>
              </a:defRPr>
            </a:lvl1pPr>
          </a:lstStyle>
          <a:p>
            <a:fld id="{ADD7C8B2-3045-4FE3-8494-AD2372654DF6}" type="slidenum">
              <a:rPr lang="fi-FI" altLang="fi-FI" smtClean="0">
                <a:solidFill>
                  <a:srgbClr val="000000"/>
                </a:solidFill>
              </a:rPr>
              <a:pPr/>
              <a:t>‹#›</a:t>
            </a:fld>
            <a:endParaRPr lang="fi-FI" altLang="fi-FI" dirty="0">
              <a:solidFill>
                <a:srgbClr val="000000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476672"/>
            <a:ext cx="2376000" cy="130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60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+mj-lt"/>
              </a:defRPr>
            </a:lvl1pPr>
          </a:lstStyle>
          <a:p>
            <a:fld id="{DFF07A49-115B-43C1-AE25-5A4E22FBC404}" type="slidenum">
              <a:rPr lang="fi-FI" altLang="fi-FI" smtClean="0">
                <a:solidFill>
                  <a:srgbClr val="000000"/>
                </a:solidFill>
              </a:rPr>
              <a:pPr/>
              <a:t>‹#›</a:t>
            </a:fld>
            <a:endParaRPr lang="fi-FI" alt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67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3000" b="0" cap="all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442AE-1B80-4E57-BB98-595AC821BFB6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16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C6DDF-5292-4465-ABD5-7800B6B11442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99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D3905-1254-4F4A-A856-09BCD3A3D4D3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94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6E594-3422-4F08-ACAA-63DE5BB6951C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741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16524-618B-4AD1-8311-8DE9EF704437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0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506" y="2854681"/>
            <a:ext cx="8420100" cy="673099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506" y="3598336"/>
            <a:ext cx="8420100" cy="385233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67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62D16-B3D4-450C-85AB-99FC8B67C925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497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A081B-3342-43C2-A9B8-E1B8B514F416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56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E8378-5292-4B6E-AD55-8389A6CDDD3F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78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>
            <a:lvl1pPr>
              <a:defRPr sz="18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9733A-BA66-43FB-BEBE-767E39D5EF69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72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0555" y="3054628"/>
            <a:ext cx="8420100" cy="6141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50555" y="3780290"/>
            <a:ext cx="6934200" cy="44591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3"/>
          </p:nvPr>
        </p:nvSpPr>
        <p:spPr>
          <a:xfrm>
            <a:off x="1150556" y="4374366"/>
            <a:ext cx="4511675" cy="90328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2985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495300" y="367380"/>
            <a:ext cx="6895056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Sisällön paikkamerkki 6"/>
          <p:cNvSpPr>
            <a:spLocks noGrp="1"/>
          </p:cNvSpPr>
          <p:nvPr>
            <p:ph sz="quarter" idx="13"/>
          </p:nvPr>
        </p:nvSpPr>
        <p:spPr>
          <a:xfrm>
            <a:off x="495300" y="304752"/>
            <a:ext cx="4026596" cy="441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BBBEFE0F-8B1A-4BDF-8119-8CAFC745A02B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‹#›</a:t>
            </a:fld>
            <a:endParaRPr lang="fi-FI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232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6932634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‹#›</a:t>
            </a:fld>
            <a:endParaRPr lang="fi-FI" dirty="0">
              <a:solidFill>
                <a:srgbClr val="565656"/>
              </a:solidFill>
            </a:endParaRP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7E7AF73A-07D4-4C36-BB4E-DA92BC2F8A57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87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506" y="2854681"/>
            <a:ext cx="8420100" cy="673099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506" y="3598336"/>
            <a:ext cx="8420100" cy="385233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29917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Osan ylätunnis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506" y="2854681"/>
            <a:ext cx="8420100" cy="673099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506" y="3598336"/>
            <a:ext cx="8420100" cy="385233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‹#›</a:t>
            </a:fld>
            <a:endParaRPr lang="fi-FI" dirty="0">
              <a:solidFill>
                <a:srgbClr val="565656"/>
              </a:solidFill>
            </a:endParaRP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7E7AF73A-07D4-4C36-BB4E-DA92BC2F8A57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24866"/>
      </p:ext>
    </p:extLst>
  </p:cSld>
  <p:clrMapOvr>
    <a:masterClrMapping/>
  </p:clrMapOvr>
  <p:hf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‹#›</a:t>
            </a:fld>
            <a:endParaRPr lang="fi-FI" dirty="0">
              <a:solidFill>
                <a:srgbClr val="565656"/>
              </a:solidFill>
            </a:endParaRP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7E7AF73A-07D4-4C36-BB4E-DA92BC2F8A57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  <p:sp>
        <p:nvSpPr>
          <p:cNvPr id="6" name="Sisällön paikkamerkki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338416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693263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1168828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Osan ylätunnis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506" y="2854681"/>
            <a:ext cx="8420100" cy="673099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506" y="3598336"/>
            <a:ext cx="8420100" cy="385233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C8D9731A-674C-4804-A634-E77FD1170DE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4C522BAA-CE39-4439-9CBB-657420F380B6}" type="datetime1">
              <a:rPr lang="fi-FI" smtClean="0"/>
              <a:pPr/>
              <a:t>7.4.2017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543905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6576" y="1600203"/>
            <a:ext cx="4285946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95300" y="367380"/>
            <a:ext cx="6907583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Sisällön paikkamerkki 6"/>
          <p:cNvSpPr>
            <a:spLocks noGrp="1"/>
          </p:cNvSpPr>
          <p:nvPr>
            <p:ph sz="quarter" idx="13"/>
          </p:nvPr>
        </p:nvSpPr>
        <p:spPr>
          <a:xfrm>
            <a:off x="495300" y="304752"/>
            <a:ext cx="3926388" cy="441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isällön paikkamerkki 2"/>
          <p:cNvSpPr>
            <a:spLocks noGrp="1"/>
          </p:cNvSpPr>
          <p:nvPr>
            <p:ph sz="half" idx="14"/>
          </p:nvPr>
        </p:nvSpPr>
        <p:spPr>
          <a:xfrm>
            <a:off x="5110664" y="1586634"/>
            <a:ext cx="4285946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‹#›</a:t>
            </a:fld>
            <a:endParaRPr lang="fi-FI">
              <a:solidFill>
                <a:srgbClr val="565656"/>
              </a:solidFill>
            </a:endParaRPr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17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B791260A-BE08-42B2-B7C3-B741C5218E15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835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338416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09018" y="1600203"/>
            <a:ext cx="4368485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‹#›</a:t>
            </a:fld>
            <a:endParaRPr lang="fi-FI">
              <a:solidFill>
                <a:srgbClr val="565656"/>
              </a:solidFill>
            </a:endParaRP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7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9210A436-6720-4FAC-B859-4FDB8324AD9B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  <p:sp>
        <p:nvSpPr>
          <p:cNvPr id="7" name="Sisällön paikkamerkki 4"/>
          <p:cNvSpPr>
            <a:spLocks noGrp="1"/>
          </p:cNvSpPr>
          <p:nvPr>
            <p:ph sz="half" idx="18"/>
          </p:nvPr>
        </p:nvSpPr>
        <p:spPr>
          <a:xfrm>
            <a:off x="543540" y="4850089"/>
            <a:ext cx="4331452" cy="1263749"/>
          </a:xfrm>
        </p:spPr>
        <p:txBody>
          <a:bodyPr/>
          <a:lstStyle>
            <a:lvl1pPr marL="0" indent="0">
              <a:defRPr/>
            </a:lvl1pPr>
          </a:lstStyle>
          <a:p>
            <a:pPr marL="0" indent="0"/>
            <a:r>
              <a:rPr lang="fi-FI" dirty="0"/>
              <a:t>Teksti</a:t>
            </a:r>
          </a:p>
        </p:txBody>
      </p:sp>
      <p:sp>
        <p:nvSpPr>
          <p:cNvPr id="9" name="Sisällön paikkamerkki 4"/>
          <p:cNvSpPr>
            <a:spLocks noGrp="1"/>
          </p:cNvSpPr>
          <p:nvPr>
            <p:ph sz="half" idx="19"/>
          </p:nvPr>
        </p:nvSpPr>
        <p:spPr>
          <a:xfrm>
            <a:off x="5109018" y="4869161"/>
            <a:ext cx="4331452" cy="1263749"/>
          </a:xfrm>
        </p:spPr>
        <p:txBody>
          <a:bodyPr/>
          <a:lstStyle>
            <a:lvl1pPr marL="0" indent="0">
              <a:defRPr/>
            </a:lvl1pPr>
          </a:lstStyle>
          <a:p>
            <a:pPr marL="0" indent="0"/>
            <a:r>
              <a:rPr lang="fi-FI" dirty="0"/>
              <a:t>Teksti</a:t>
            </a:r>
          </a:p>
        </p:txBody>
      </p:sp>
    </p:spTree>
    <p:extLst>
      <p:ext uri="{BB962C8B-B14F-4D97-AF65-F5344CB8AC3E}">
        <p14:creationId xmlns:p14="http://schemas.microsoft.com/office/powerpoint/2010/main" val="32425312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338416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09018" y="1600203"/>
            <a:ext cx="4368485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‹#›</a:t>
            </a:fld>
            <a:endParaRPr lang="fi-FI">
              <a:solidFill>
                <a:srgbClr val="565656"/>
              </a:solidFill>
            </a:endParaRP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7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9210A436-6720-4FAC-B859-4FDB8324AD9B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880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367380"/>
            <a:ext cx="695397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3"/>
          </p:nvPr>
        </p:nvSpPr>
        <p:spPr>
          <a:xfrm>
            <a:off x="495301" y="367382"/>
            <a:ext cx="2259013" cy="441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‹#›</a:t>
            </a:fld>
            <a:endParaRPr lang="fi-FI">
              <a:solidFill>
                <a:srgbClr val="565656"/>
              </a:solidFill>
            </a:endParaRP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198EBE80-3C43-4C46-B655-FD1A590E76A7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39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‹#›</a:t>
            </a:fld>
            <a:endParaRPr lang="fi-FI">
              <a:solidFill>
                <a:srgbClr val="565656"/>
              </a:solidFill>
            </a:endParaRP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9F7840FD-96C7-4F6F-B7E5-A651E7766EAC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241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2972" y="1435100"/>
            <a:ext cx="5537729" cy="4691064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‹#›</a:t>
            </a:fld>
            <a:endParaRPr lang="fi-FI">
              <a:solidFill>
                <a:srgbClr val="565656"/>
              </a:solidFill>
            </a:endParaRP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02457CA2-5890-49BE-8797-DD8D72A6A267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879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41645" y="764704"/>
            <a:ext cx="5943600" cy="396287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‹#›</a:t>
            </a:fld>
            <a:endParaRPr lang="fi-FI" dirty="0">
              <a:solidFill>
                <a:srgbClr val="565656"/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0529B3C4-64CB-4825-A28B-0090922534AF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 dirty="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104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0555" y="3054628"/>
            <a:ext cx="8420100" cy="6141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50555" y="3780290"/>
            <a:ext cx="6934200" cy="44591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3"/>
          </p:nvPr>
        </p:nvSpPr>
        <p:spPr>
          <a:xfrm>
            <a:off x="1150556" y="4374366"/>
            <a:ext cx="4511675" cy="90328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2472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sisält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495300" y="367380"/>
            <a:ext cx="8915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Sisällön paikkamerkki 6"/>
          <p:cNvSpPr>
            <a:spLocks noGrp="1"/>
          </p:cNvSpPr>
          <p:nvPr>
            <p:ph sz="quarter" idx="13"/>
          </p:nvPr>
        </p:nvSpPr>
        <p:spPr>
          <a:xfrm>
            <a:off x="495301" y="260649"/>
            <a:ext cx="2259013" cy="441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‹#›</a:t>
            </a:fld>
            <a:endParaRPr lang="fi-FI">
              <a:solidFill>
                <a:srgbClr val="565656"/>
              </a:solidFill>
            </a:endParaRPr>
          </a:p>
        </p:txBody>
      </p:sp>
      <p:sp>
        <p:nvSpPr>
          <p:cNvPr id="11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7F46B144-2E9C-48DA-B620-08433CD6C553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5"/>
          <a:stretch/>
        </p:blipFill>
        <p:spPr bwMode="auto">
          <a:xfrm>
            <a:off x="340976" y="6165304"/>
            <a:ext cx="2115747" cy="2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" y="6160344"/>
            <a:ext cx="2445544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6519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0419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‹#›</a:t>
            </a:fld>
            <a:endParaRPr lang="fi-FI">
              <a:solidFill>
                <a:srgbClr val="565656"/>
              </a:solidFill>
            </a:endParaRP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C41C5AB-5CE3-4285-9985-641AB8B8F8C3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5"/>
          <a:stretch/>
        </p:blipFill>
        <p:spPr bwMode="auto">
          <a:xfrm>
            <a:off x="340976" y="6165304"/>
            <a:ext cx="2115747" cy="2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" y="6160344"/>
            <a:ext cx="2445544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43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san ylätunnis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9CDC3FFB-3268-453B-B185-AB33BF655EE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r>
              <a:rPr lang="fi-FI"/>
              <a:t>2.2.2016</a:t>
            </a:r>
          </a:p>
        </p:txBody>
      </p:sp>
      <p:sp>
        <p:nvSpPr>
          <p:cNvPr id="6" name="Sisällön paikkamerkki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338416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693263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45168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506" y="2854681"/>
            <a:ext cx="8420100" cy="673099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506" y="3598336"/>
            <a:ext cx="8420100" cy="385233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0034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Kaksi sisältökohdett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416425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87026" y="1600203"/>
            <a:ext cx="4212468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95300" y="367380"/>
            <a:ext cx="8915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Sisällön paikkamerkki 6"/>
          <p:cNvSpPr>
            <a:spLocks noGrp="1"/>
          </p:cNvSpPr>
          <p:nvPr>
            <p:ph sz="quarter" idx="13"/>
          </p:nvPr>
        </p:nvSpPr>
        <p:spPr>
          <a:xfrm>
            <a:off x="495300" y="260649"/>
            <a:ext cx="4535709" cy="441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‹#›</a:t>
            </a:fld>
            <a:endParaRPr lang="fi-FI">
              <a:solidFill>
                <a:srgbClr val="565656"/>
              </a:solidFill>
            </a:endParaRP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281C5D71-F978-4FCD-AF0A-A5A7D620078D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" y="6160344"/>
            <a:ext cx="2445544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251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ksi sisältökohdett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82203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338416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‹#›</a:t>
            </a:fld>
            <a:endParaRPr lang="fi-FI">
              <a:solidFill>
                <a:srgbClr val="565656"/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BDCAD9AB-0B3C-404F-BA16-9405B3A9228C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  <p:sp>
        <p:nvSpPr>
          <p:cNvPr id="7" name="Sisällön paikkamerkki 2"/>
          <p:cNvSpPr>
            <a:spLocks noGrp="1"/>
          </p:cNvSpPr>
          <p:nvPr>
            <p:ph sz="half" idx="17"/>
          </p:nvPr>
        </p:nvSpPr>
        <p:spPr>
          <a:xfrm>
            <a:off x="5031009" y="1628800"/>
            <a:ext cx="4416425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5"/>
          <a:stretch/>
        </p:blipFill>
        <p:spPr bwMode="auto">
          <a:xfrm>
            <a:off x="340976" y="6165304"/>
            <a:ext cx="2115747" cy="2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" y="6160344"/>
            <a:ext cx="2445544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1425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in otsikk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367380"/>
            <a:ext cx="8915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3"/>
          </p:nvPr>
        </p:nvSpPr>
        <p:spPr>
          <a:xfrm>
            <a:off x="495300" y="260649"/>
            <a:ext cx="4223674" cy="441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‹#›</a:t>
            </a:fld>
            <a:endParaRPr lang="fi-FI">
              <a:solidFill>
                <a:srgbClr val="565656"/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49162FB-D794-48CD-A134-183E8532C78D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5"/>
          <a:stretch/>
        </p:blipFill>
        <p:spPr bwMode="auto">
          <a:xfrm>
            <a:off x="340976" y="6165304"/>
            <a:ext cx="2115747" cy="2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" y="6160344"/>
            <a:ext cx="2445544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3298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‹#›</a:t>
            </a:fld>
            <a:endParaRPr lang="fi-FI">
              <a:solidFill>
                <a:srgbClr val="565656"/>
              </a:solidFill>
            </a:endParaRP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7FE3D63A-AF50-4AE4-B47E-B5E632F44FB5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5"/>
          <a:stretch/>
        </p:blipFill>
        <p:spPr bwMode="auto">
          <a:xfrm>
            <a:off x="340976" y="6165304"/>
            <a:ext cx="2115747" cy="2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" y="6160344"/>
            <a:ext cx="2445544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5669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Otsikollinen sisält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2972" y="1435100"/>
            <a:ext cx="5537729" cy="472524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7252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‹#›</a:t>
            </a:fld>
            <a:endParaRPr lang="fi-FI">
              <a:solidFill>
                <a:srgbClr val="565656"/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2DCA83CE-6398-4FF4-9466-0CABECB57B64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5"/>
          <a:stretch/>
        </p:blipFill>
        <p:spPr bwMode="auto">
          <a:xfrm>
            <a:off x="340976" y="6165304"/>
            <a:ext cx="2115747" cy="2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" y="6160344"/>
            <a:ext cx="2445544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0810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tsikollinen ku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7259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‹#›</a:t>
            </a:fld>
            <a:endParaRPr lang="fi-FI">
              <a:solidFill>
                <a:srgbClr val="565656"/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AB2B049C-B06A-47D8-B450-16A3DAEA1454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5"/>
          <a:stretch/>
        </p:blipFill>
        <p:spPr bwMode="auto">
          <a:xfrm>
            <a:off x="340976" y="6165304"/>
            <a:ext cx="2115747" cy="2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" y="6160344"/>
            <a:ext cx="2445544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5503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ollinen ku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‹#›</a:t>
            </a:fld>
            <a:endParaRPr lang="fi-FI">
              <a:solidFill>
                <a:srgbClr val="565656"/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9A128FFF-5CAD-4B72-8E06-87F7AAFC1B35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5"/>
          <a:stretch/>
        </p:blipFill>
        <p:spPr bwMode="auto">
          <a:xfrm>
            <a:off x="340976" y="6165304"/>
            <a:ext cx="2115747" cy="2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" y="6160344"/>
            <a:ext cx="2445544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95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6576" y="1600203"/>
            <a:ext cx="4285946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95300" y="367380"/>
            <a:ext cx="6907583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Sisällön paikkamerkki 6"/>
          <p:cNvSpPr>
            <a:spLocks noGrp="1"/>
          </p:cNvSpPr>
          <p:nvPr>
            <p:ph sz="quarter" idx="13"/>
          </p:nvPr>
        </p:nvSpPr>
        <p:spPr>
          <a:xfrm>
            <a:off x="495300" y="304752"/>
            <a:ext cx="3926388" cy="441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isällön paikkamerkki 2"/>
          <p:cNvSpPr>
            <a:spLocks noGrp="1"/>
          </p:cNvSpPr>
          <p:nvPr>
            <p:ph sz="half" idx="14"/>
          </p:nvPr>
        </p:nvSpPr>
        <p:spPr>
          <a:xfrm>
            <a:off x="5110664" y="1586634"/>
            <a:ext cx="4285946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063A7B79-C1CB-46B4-87B7-24289829176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17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5530B2AD-41E4-4F6E-B7E1-DF89471939CA}" type="datetime1">
              <a:rPr lang="fi-FI" smtClean="0"/>
              <a:pPr/>
              <a:t>7.4.2017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748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338416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09018" y="1600203"/>
            <a:ext cx="4368485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C8D9731A-674C-4804-A634-E77FD1170DE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7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4C522BAA-CE39-4439-9CBB-657420F380B6}" type="datetime1">
              <a:rPr lang="fi-FI" smtClean="0"/>
              <a:pPr/>
              <a:t>7.4.2017</a:t>
            </a:fld>
            <a:endParaRPr lang="fi-FI"/>
          </a:p>
        </p:txBody>
      </p:sp>
      <p:sp>
        <p:nvSpPr>
          <p:cNvPr id="7" name="Sisällön paikkamerkki 4"/>
          <p:cNvSpPr>
            <a:spLocks noGrp="1"/>
          </p:cNvSpPr>
          <p:nvPr>
            <p:ph sz="half" idx="18"/>
          </p:nvPr>
        </p:nvSpPr>
        <p:spPr>
          <a:xfrm>
            <a:off x="543540" y="4850089"/>
            <a:ext cx="4331452" cy="1263749"/>
          </a:xfrm>
        </p:spPr>
        <p:txBody>
          <a:bodyPr/>
          <a:lstStyle/>
          <a:p>
            <a:pPr marL="0" lvl="0" indent="0"/>
            <a:r>
              <a:rPr lang="en-US"/>
              <a:t>Click to edit Master text styles</a:t>
            </a:r>
          </a:p>
        </p:txBody>
      </p:sp>
      <p:sp>
        <p:nvSpPr>
          <p:cNvPr id="9" name="Sisällön paikkamerkki 4"/>
          <p:cNvSpPr>
            <a:spLocks noGrp="1"/>
          </p:cNvSpPr>
          <p:nvPr>
            <p:ph sz="half" idx="19"/>
          </p:nvPr>
        </p:nvSpPr>
        <p:spPr>
          <a:xfrm>
            <a:off x="5109018" y="4869161"/>
            <a:ext cx="4331452" cy="1263749"/>
          </a:xfrm>
        </p:spPr>
        <p:txBody>
          <a:bodyPr/>
          <a:lstStyle/>
          <a:p>
            <a:pPr marL="0" lvl="0" indent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364172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338416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09018" y="1600203"/>
            <a:ext cx="4368485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C8D9731A-674C-4804-A634-E77FD1170DE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7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4C522BAA-CE39-4439-9CBB-657420F380B6}" type="datetime1">
              <a:rPr lang="fi-FI" smtClean="0"/>
              <a:pPr/>
              <a:t>7.4.2017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567154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69326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perustyylejä naps.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4C522BAA-CE39-4439-9CBB-657420F380B6}" type="datetime1">
              <a:rPr lang="fi-FI" smtClean="0"/>
              <a:pPr/>
              <a:t>7.4.2017</a:t>
            </a:fld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C8D9731A-674C-4804-A634-E77FD1170DE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20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670" r:id="rId28"/>
    <p:sldLayoutId id="2147483662" r:id="rId29"/>
    <p:sldLayoutId id="2147483664" r:id="rId30"/>
    <p:sldLayoutId id="2147483666" r:id="rId31"/>
    <p:sldLayoutId id="2147483672" r:id="rId3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  <a:ea typeface="MS PGothic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Tx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OKM_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505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</a:t>
            </a:r>
            <a:r>
              <a:rPr lang="fi-FI" altLang="fi-FI" dirty="0" err="1"/>
              <a:t>perustyyl</a:t>
            </a:r>
            <a:r>
              <a:rPr lang="fi-FI" altLang="fi-FI" dirty="0"/>
              <a:t>. </a:t>
            </a:r>
            <a:r>
              <a:rPr lang="fi-FI" altLang="fi-FI" dirty="0" err="1"/>
              <a:t>napsautt</a:t>
            </a:r>
            <a:r>
              <a:rPr lang="fi-FI" altLang="fi-FI" dirty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3663" y="549275"/>
            <a:ext cx="20637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 defTabSz="914400" eaLnBrk="0" hangingPunct="0"/>
            <a:endParaRPr lang="fi-FI" altLang="fi-FI">
              <a:ea typeface="ＭＳ Ｐゴシック" pitchFamily="1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37325" y="115888"/>
            <a:ext cx="322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 defTabSz="914400" eaLnBrk="0" hangingPunct="0"/>
            <a:endParaRPr lang="fi-FI" altLang="fi-FI">
              <a:ea typeface="ＭＳ Ｐゴシック" pitchFamily="1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defTabSz="914400" eaLnBrk="0" hangingPunct="0"/>
            <a:fld id="{3A3A8BCA-ED9D-4C0A-ACE8-BD417F5EF6C3}" type="slidenum">
              <a:rPr lang="fi-FI" altLang="fi-FI" smtClean="0">
                <a:solidFill>
                  <a:srgbClr val="000000"/>
                </a:solidFill>
                <a:ea typeface="ＭＳ Ｐゴシック" pitchFamily="1" charset="-128"/>
              </a:rPr>
              <a:pPr defTabSz="914400" eaLnBrk="0" hangingPunct="0"/>
              <a:t>‹#›</a:t>
            </a:fld>
            <a:endParaRPr lang="fi-FI" altLang="fi-FI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04" y="5157192"/>
            <a:ext cx="1728000" cy="94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2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000000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000000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000000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000000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j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69326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perustyylejä naps.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099300" y="6175942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96410CF-3D11-4820-92A0-5F552F65C970}" type="datetime1">
              <a:rPr lang="fi-FI" smtClean="0">
                <a:solidFill>
                  <a:srgbClr val="565656"/>
                </a:solidFill>
                <a:latin typeface="Trebuchet MS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7.4.2017</a:t>
            </a:fld>
            <a:endParaRPr lang="fi-FI">
              <a:solidFill>
                <a:srgbClr val="565656"/>
              </a:solidFill>
              <a:latin typeface="Trebuchet MS"/>
              <a:ea typeface="+mn-ea"/>
            </a:endParaRP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792429" y="6194427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9CDC3FFB-3268-453B-B185-AB33BF655EEC}" type="slidenum">
              <a:rPr lang="fi-FI" smtClean="0">
                <a:solidFill>
                  <a:srgbClr val="565656"/>
                </a:solidFill>
                <a:latin typeface="Trebuchet MS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>
              <a:solidFill>
                <a:srgbClr val="565656"/>
              </a:solidFill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572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  <a:ea typeface="MS PGothic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Tx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0511" y="188641"/>
            <a:ext cx="8929563" cy="5616624"/>
          </a:xfrm>
        </p:spPr>
        <p:txBody>
          <a:bodyPr/>
          <a:lstStyle/>
          <a:p>
            <a:r>
              <a:rPr lang="fi-FI" altLang="fi-FI" dirty="0"/>
              <a:t/>
            </a:r>
            <a:br>
              <a:rPr lang="fi-FI" altLang="fi-FI" dirty="0"/>
            </a:br>
            <a:r>
              <a:rPr lang="fi-FI" altLang="fi-FI" dirty="0"/>
              <a:t/>
            </a:r>
            <a:br>
              <a:rPr lang="fi-FI" altLang="fi-FI" dirty="0"/>
            </a:br>
            <a:r>
              <a:rPr lang="fi-FI" altLang="fi-FI" dirty="0"/>
              <a:t>        Valtakunnallinen Koululaiskysely 2017:</a:t>
            </a:r>
            <a:br>
              <a:rPr lang="fi-FI" altLang="fi-FI" dirty="0"/>
            </a:br>
            <a:r>
              <a:rPr lang="fi-FI" altLang="fi-FI" dirty="0"/>
              <a:t/>
            </a:r>
            <a:br>
              <a:rPr lang="fi-FI" altLang="fi-FI" dirty="0"/>
            </a:br>
            <a:r>
              <a:rPr lang="fi-FI" altLang="fi-FI" b="1" dirty="0"/>
              <a:t>Koululaisilla paljon kiinnostusta harrastaa monipuolisesti - mieleinen harrastus löytymättä joka viidennellä</a:t>
            </a:r>
            <a:br>
              <a:rPr lang="fi-FI" altLang="fi-FI" b="1" dirty="0"/>
            </a:br>
            <a:r>
              <a:rPr lang="fi-FI" altLang="fi-FI" sz="2400" dirty="0"/>
              <a:t/>
            </a:r>
            <a:br>
              <a:rPr lang="fi-FI" altLang="fi-FI" sz="2400" dirty="0"/>
            </a:br>
            <a:r>
              <a:rPr lang="fi-FI" altLang="fi-FI" sz="2000" dirty="0"/>
              <a:t>Neuvotteleva virkamies Iina Berden, OKM</a:t>
            </a:r>
            <a:br>
              <a:rPr lang="fi-FI" altLang="fi-FI" sz="2000" dirty="0"/>
            </a:br>
            <a:r>
              <a:rPr lang="fi-FI" altLang="fi-FI" sz="2000" dirty="0"/>
              <a:t>Varatoimitusjohtaja Tuomo Lähdeniemi, Fountain Park</a:t>
            </a:r>
            <a:br>
              <a:rPr lang="fi-FI" altLang="fi-FI" sz="2000" dirty="0"/>
            </a:br>
            <a:endParaRPr lang="fi-FI" altLang="fi-FI" sz="2000" dirty="0"/>
          </a:p>
        </p:txBody>
      </p:sp>
    </p:spTree>
    <p:extLst>
      <p:ext uri="{BB962C8B-B14F-4D97-AF65-F5344CB8AC3E}">
        <p14:creationId xmlns:p14="http://schemas.microsoft.com/office/powerpoint/2010/main" val="117326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Kiinnostavimmat harrastukset ala- ja yläkouluissa</a:t>
            </a:r>
          </a:p>
        </p:txBody>
      </p:sp>
    </p:spTree>
    <p:extLst>
      <p:ext uri="{BB962C8B-B14F-4D97-AF65-F5344CB8AC3E}">
        <p14:creationId xmlns:p14="http://schemas.microsoft.com/office/powerpoint/2010/main" val="108083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6938"/>
            <a:ext cx="6399354" cy="1143000"/>
          </a:xfrm>
        </p:spPr>
        <p:txBody>
          <a:bodyPr/>
          <a:lstStyle/>
          <a:p>
            <a:r>
              <a:rPr lang="fi-FI" sz="2800" dirty="0"/>
              <a:t>Valokuvaus erottuu yläkoululaisia kiinnostavimpana taiteenalana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963646"/>
              </p:ext>
            </p:extLst>
          </p:nvPr>
        </p:nvGraphicFramePr>
        <p:xfrm>
          <a:off x="414670" y="1355652"/>
          <a:ext cx="8653130" cy="5185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11</a:t>
            </a:fld>
            <a:endParaRPr lang="fi-FI" dirty="0">
              <a:solidFill>
                <a:srgbClr val="56565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7AF73A-07D4-4C36-BB4E-DA92BC2F8A57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98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6938"/>
            <a:ext cx="6399354" cy="1143000"/>
          </a:xfrm>
        </p:spPr>
        <p:txBody>
          <a:bodyPr/>
          <a:lstStyle/>
          <a:p>
            <a:r>
              <a:rPr lang="fi-FI" sz="2800" dirty="0"/>
              <a:t>Alakoululaiset toivovat parkouria, tanssia, elokuvan tekemistä ja kuvataidetta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947647"/>
              </p:ext>
            </p:extLst>
          </p:nvPr>
        </p:nvGraphicFramePr>
        <p:xfrm>
          <a:off x="510363" y="1600201"/>
          <a:ext cx="8557437" cy="4940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12</a:t>
            </a:fld>
            <a:endParaRPr lang="fi-FI" dirty="0">
              <a:solidFill>
                <a:srgbClr val="56565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7AF73A-07D4-4C36-BB4E-DA92BC2F8A57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76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Yläkoululaiset haluavat päästä kuntosaleille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142567"/>
              </p:ext>
            </p:extLst>
          </p:nvPr>
        </p:nvGraphicFramePr>
        <p:xfrm>
          <a:off x="495300" y="1369792"/>
          <a:ext cx="8572500" cy="503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13</a:t>
            </a:fld>
            <a:endParaRPr lang="fi-FI" dirty="0">
              <a:solidFill>
                <a:srgbClr val="56565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7AF73A-07D4-4C36-BB4E-DA92BC2F8A57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3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Alakoululaisille lisää uintia, lumilajeja ja joukkuelajeja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633967"/>
              </p:ext>
            </p:extLst>
          </p:nvPr>
        </p:nvGraphicFramePr>
        <p:xfrm>
          <a:off x="361507" y="1447083"/>
          <a:ext cx="8932562" cy="4996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14</a:t>
            </a:fld>
            <a:endParaRPr lang="fi-FI" dirty="0">
              <a:solidFill>
                <a:srgbClr val="56565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7AF73A-07D4-4C36-BB4E-DA92BC2F8A57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44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3" y="2854680"/>
            <a:ext cx="7882135" cy="718336"/>
          </a:xfrm>
        </p:spPr>
        <p:txBody>
          <a:bodyPr/>
          <a:lstStyle/>
          <a:p>
            <a:r>
              <a:rPr lang="fi-FI" dirty="0"/>
              <a:t>Harrastaminen nyt</a:t>
            </a:r>
          </a:p>
        </p:txBody>
      </p:sp>
    </p:spTree>
    <p:extLst>
      <p:ext uri="{BB962C8B-B14F-4D97-AF65-F5344CB8AC3E}">
        <p14:creationId xmlns:p14="http://schemas.microsoft.com/office/powerpoint/2010/main" val="2510510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8937"/>
            <a:ext cx="6261100" cy="1143000"/>
          </a:xfrm>
        </p:spPr>
        <p:txBody>
          <a:bodyPr/>
          <a:lstStyle/>
          <a:p>
            <a:r>
              <a:rPr lang="fi-FI" dirty="0"/>
              <a:t>Neljällä viidestä on harrastus, josta pitää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16</a:t>
            </a:fld>
            <a:endParaRPr lang="fi-FI" dirty="0">
              <a:solidFill>
                <a:srgbClr val="56565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7AF73A-07D4-4C36-BB4E-DA92BC2F8A57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589" y="2218963"/>
            <a:ext cx="6012733" cy="167717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052713" y="4494887"/>
            <a:ext cx="748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i-FI" sz="1600" dirty="0"/>
              <a:t>26500 koululaista kertoo, että mieluisaa harrastusta ei ole tai sellaisen on lopettanut.</a:t>
            </a:r>
          </a:p>
        </p:txBody>
      </p:sp>
      <p:sp>
        <p:nvSpPr>
          <p:cNvPr id="3" name="Oval 2"/>
          <p:cNvSpPr/>
          <p:nvPr/>
        </p:nvSpPr>
        <p:spPr>
          <a:xfrm>
            <a:off x="6146360" y="3585952"/>
            <a:ext cx="637213" cy="352395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val 7"/>
          <p:cNvSpPr/>
          <p:nvPr/>
        </p:nvSpPr>
        <p:spPr>
          <a:xfrm>
            <a:off x="6146360" y="3029412"/>
            <a:ext cx="637213" cy="352395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9818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8937"/>
            <a:ext cx="6399354" cy="1143000"/>
          </a:xfrm>
        </p:spPr>
        <p:txBody>
          <a:bodyPr/>
          <a:lstStyle/>
          <a:p>
            <a:r>
              <a:rPr lang="fi-FI" sz="2400" dirty="0"/>
              <a:t>Harrastuksen puuttumisen syynä tarjonta, hinta, sopimaton ryhmä, kavereiden puute, välimatka ja vaativuus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228724"/>
              </p:ext>
            </p:extLst>
          </p:nvPr>
        </p:nvGraphicFramePr>
        <p:xfrm>
          <a:off x="425302" y="1531937"/>
          <a:ext cx="9250326" cy="490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17</a:t>
            </a:fld>
            <a:endParaRPr lang="fi-FI" dirty="0">
              <a:solidFill>
                <a:srgbClr val="56565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7AF73A-07D4-4C36-BB4E-DA92BC2F8A57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81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294"/>
            <a:ext cx="6399354" cy="1143000"/>
          </a:xfrm>
        </p:spPr>
        <p:txBody>
          <a:bodyPr/>
          <a:lstStyle/>
          <a:p>
            <a:r>
              <a:rPr lang="fi-FI" sz="2800" dirty="0"/>
              <a:t>Yläkoululaisilla harrastamisen estää tarjonnan puute, sopimattomat ryhmät ja kustannukset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306379"/>
              </p:ext>
            </p:extLst>
          </p:nvPr>
        </p:nvGraphicFramePr>
        <p:xfrm>
          <a:off x="698709" y="1524294"/>
          <a:ext cx="8519719" cy="485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18</a:t>
            </a:fld>
            <a:endParaRPr lang="fi-FI" dirty="0">
              <a:solidFill>
                <a:srgbClr val="56565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7AF73A-07D4-4C36-BB4E-DA92BC2F8A57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7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294"/>
            <a:ext cx="6399354" cy="1143000"/>
          </a:xfrm>
        </p:spPr>
        <p:txBody>
          <a:bodyPr/>
          <a:lstStyle/>
          <a:p>
            <a:r>
              <a:rPr lang="fi-FI" sz="2800" dirty="0"/>
              <a:t>Koulujen tiloja halutaan käyttää harrastamiseen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19</a:t>
            </a:fld>
            <a:endParaRPr lang="fi-FI" dirty="0">
              <a:solidFill>
                <a:srgbClr val="56565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7AF73A-07D4-4C36-BB4E-DA92BC2F8A57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229840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533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80217" y="1777708"/>
            <a:ext cx="7872397" cy="3421612"/>
          </a:xfrm>
        </p:spPr>
        <p:txBody>
          <a:bodyPr/>
          <a:lstStyle/>
          <a:p>
            <a:r>
              <a:rPr lang="fi-FI" sz="2400" i="1" dirty="0">
                <a:solidFill>
                  <a:schemeClr val="tx2"/>
                </a:solidFill>
              </a:rPr>
              <a:t>Toivoisin, että ne ovat monipuolisia. Ja että olisivat mukavat ohjaajat. Sekä olisi VALTAVAN hienoa jos itse saisi ehdottaa mitä tehdään. Halvat harrastetunnit olisivat kivoja, että kaikki voisivat osallistua :) Mukavaa olisi, jos ystävien keskenkin saisi perustaa ns. Kerhon, kuten kirjakerhon :) Ja te tyypit vaikutatte tosi kivoilta, kun jaksatte käyttää aikaanne meihin :) Suurkiitos :))</a:t>
            </a:r>
          </a:p>
          <a:p>
            <a:endParaRPr lang="fi-FI" sz="2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47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294"/>
            <a:ext cx="6399354" cy="1143000"/>
          </a:xfrm>
        </p:spPr>
        <p:txBody>
          <a:bodyPr/>
          <a:lstStyle/>
          <a:p>
            <a:r>
              <a:rPr lang="fi-FI" sz="2800" dirty="0"/>
              <a:t>Taiteen ja kulttuurin harrastaminen koulussa ja muualla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20</a:t>
            </a:fld>
            <a:endParaRPr lang="fi-FI" dirty="0">
              <a:solidFill>
                <a:srgbClr val="56565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7AF73A-07D4-4C36-BB4E-DA92BC2F8A57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655036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0813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294"/>
            <a:ext cx="6399354" cy="1143000"/>
          </a:xfrm>
        </p:spPr>
        <p:txBody>
          <a:bodyPr/>
          <a:lstStyle/>
          <a:p>
            <a:r>
              <a:rPr lang="fi-FI" sz="2800" dirty="0"/>
              <a:t>Liikunnan harrastaminen koulussa ja muualla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21</a:t>
            </a:fld>
            <a:endParaRPr lang="fi-FI" dirty="0">
              <a:solidFill>
                <a:srgbClr val="56565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7AF73A-07D4-4C36-BB4E-DA92BC2F8A57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933196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933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3" y="2854680"/>
            <a:ext cx="7882135" cy="718336"/>
          </a:xfrm>
        </p:spPr>
        <p:txBody>
          <a:bodyPr/>
          <a:lstStyle/>
          <a:p>
            <a:r>
              <a:rPr lang="fi-FI" dirty="0"/>
              <a:t>Terveisiä harrastetuntien järjestäjille</a:t>
            </a:r>
          </a:p>
        </p:txBody>
      </p:sp>
    </p:spTree>
    <p:extLst>
      <p:ext uri="{BB962C8B-B14F-4D97-AF65-F5344CB8AC3E}">
        <p14:creationId xmlns:p14="http://schemas.microsoft.com/office/powerpoint/2010/main" val="1165036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tsikko 8"/>
          <p:cNvSpPr>
            <a:spLocks noGrp="1"/>
          </p:cNvSpPr>
          <p:nvPr>
            <p:ph type="title"/>
          </p:nvPr>
        </p:nvSpPr>
        <p:spPr>
          <a:xfrm>
            <a:off x="2154466" y="366713"/>
            <a:ext cx="5030782" cy="1143000"/>
          </a:xfrm>
        </p:spPr>
        <p:txBody>
          <a:bodyPr/>
          <a:lstStyle/>
          <a:p>
            <a:r>
              <a:rPr lang="fi-FI" dirty="0"/>
              <a:t>Harrastaminen innostaa</a:t>
            </a:r>
          </a:p>
        </p:txBody>
      </p:sp>
      <p:sp>
        <p:nvSpPr>
          <p:cNvPr id="20485" name="Sisällön paikkamerkki 9"/>
          <p:cNvSpPr>
            <a:spLocks noGrp="1"/>
          </p:cNvSpPr>
          <p:nvPr>
            <p:ph sz="quarter" idx="13"/>
          </p:nvPr>
        </p:nvSpPr>
        <p:spPr>
          <a:xfrm>
            <a:off x="2303992" y="1312920"/>
            <a:ext cx="6753464" cy="1107968"/>
          </a:xfrm>
        </p:spPr>
        <p:txBody>
          <a:bodyPr/>
          <a:lstStyle/>
          <a:p>
            <a:pPr marL="0" indent="0"/>
            <a:r>
              <a:rPr lang="sv-SE" i="1" dirty="0"/>
              <a:t>Lämna ingen utanför och var snäll mot alla.</a:t>
            </a:r>
          </a:p>
          <a:p>
            <a:pPr marL="0" indent="0"/>
            <a:r>
              <a:rPr lang="sv-SE" b="1" dirty="0"/>
              <a:t>Poika 2. luokka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026892" y="2625293"/>
            <a:ext cx="255420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i="1" dirty="0">
                <a:solidFill>
                  <a:srgbClr val="565656"/>
                </a:solidFill>
                <a:latin typeface="Trebuchet MS"/>
                <a:ea typeface="+mn-ea"/>
              </a:rPr>
              <a:t>Toivon että olisi 2 jalkapallokenttää, että pienetkin voisi pelata. Toivon, että aina olisi hyvä jää kaukalossa, kesälläkin.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>
                <a:solidFill>
                  <a:srgbClr val="565656"/>
                </a:solidFill>
                <a:latin typeface="Trebuchet MS"/>
                <a:ea typeface="+mn-ea"/>
              </a:rPr>
              <a:t>Poika, 1. luokka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sz="1400" i="1" dirty="0">
              <a:solidFill>
                <a:srgbClr val="565656"/>
              </a:solidFill>
              <a:latin typeface="Trebuchet MS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i="1" dirty="0">
                <a:solidFill>
                  <a:srgbClr val="565656"/>
                </a:solidFill>
                <a:latin typeface="Trebuchet MS"/>
                <a:ea typeface="+mn-ea"/>
              </a:rPr>
              <a:t>Toivoisin, että kaikki olisivat kavereita keskenään, eikä ketään kiusattaisi.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>
                <a:solidFill>
                  <a:srgbClr val="565656"/>
                </a:solidFill>
                <a:latin typeface="Trebuchet MS"/>
                <a:ea typeface="+mn-ea"/>
              </a:rPr>
              <a:t>Tyttö, 1. luokka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sz="1400" i="1" dirty="0">
              <a:solidFill>
                <a:srgbClr val="565656"/>
              </a:solidFill>
              <a:latin typeface="Trebuchet MS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i="1" dirty="0">
                <a:solidFill>
                  <a:srgbClr val="565656"/>
                </a:solidFill>
                <a:latin typeface="Trebuchet MS"/>
                <a:ea typeface="+mn-ea"/>
              </a:rPr>
              <a:t>Käyn tällä hetkellä hauskoissa kerhoissa! Toivoisin myös temppukerhoa.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>
                <a:solidFill>
                  <a:srgbClr val="565656"/>
                </a:solidFill>
                <a:latin typeface="Trebuchet MS"/>
                <a:ea typeface="+mn-ea"/>
              </a:rPr>
              <a:t>Tyttö, 1. </a:t>
            </a:r>
            <a:r>
              <a:rPr lang="fi-FI" sz="1400" b="1">
                <a:solidFill>
                  <a:srgbClr val="565656"/>
                </a:solidFill>
                <a:latin typeface="Trebuchet MS"/>
                <a:ea typeface="+mn-ea"/>
              </a:rPr>
              <a:t>luokka</a:t>
            </a:r>
            <a:endParaRPr lang="fi-FI" sz="1400" b="1" dirty="0">
              <a:solidFill>
                <a:srgbClr val="565656"/>
              </a:solidFill>
              <a:latin typeface="Trebuchet MS"/>
              <a:ea typeface="+mn-ea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3955129" y="2407928"/>
            <a:ext cx="2150521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300" i="1" dirty="0">
                <a:solidFill>
                  <a:srgbClr val="565656"/>
                </a:solidFill>
                <a:latin typeface="Trebuchet MS"/>
                <a:ea typeface="+mn-ea"/>
              </a:rPr>
              <a:t>Kiitos näistä vaihtoehdoista. Saan varmasti harrastaa jotakin mieluisaa, milloin mitäkin.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300" b="1" dirty="0">
                <a:solidFill>
                  <a:srgbClr val="565656"/>
                </a:solidFill>
                <a:latin typeface="Trebuchet MS"/>
                <a:ea typeface="+mn-ea"/>
              </a:rPr>
              <a:t>Tyttö, 2. luokka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sz="1300" i="1" dirty="0">
              <a:solidFill>
                <a:srgbClr val="565656"/>
              </a:solidFill>
              <a:latin typeface="Trebuchet MS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300" i="1" dirty="0">
                <a:solidFill>
                  <a:srgbClr val="565656"/>
                </a:solidFill>
                <a:latin typeface="Trebuchet MS"/>
                <a:ea typeface="+mn-ea"/>
              </a:rPr>
              <a:t>Kiitos musiikki opettajien olette tosi mukavia ja hauskoja eli tarkoitan että olette parhaita.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300" b="1" dirty="0">
                <a:solidFill>
                  <a:srgbClr val="565656"/>
                </a:solidFill>
                <a:latin typeface="Trebuchet MS"/>
                <a:ea typeface="+mn-ea"/>
              </a:rPr>
              <a:t>Poika, 2. luokka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sz="1300" b="1" dirty="0">
              <a:solidFill>
                <a:srgbClr val="565656"/>
              </a:solidFill>
              <a:latin typeface="Trebuchet MS"/>
              <a:ea typeface="+mn-ea"/>
            </a:endParaRPr>
          </a:p>
          <a:p>
            <a:pPr marL="0" indent="0"/>
            <a:r>
              <a:rPr lang="fi-FI" sz="1300" i="1" dirty="0"/>
              <a:t>Heippa! Tykkään tosi paljon harrastuksista! Toivosin että  harrastetunnilla ei kiusattaisi ketään.</a:t>
            </a:r>
          </a:p>
          <a:p>
            <a:pPr marL="0" indent="0"/>
            <a:r>
              <a:rPr lang="fi-FI" sz="1300" b="1" dirty="0"/>
              <a:t>Tyttö 2. luokka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sz="1200" b="1" dirty="0">
              <a:solidFill>
                <a:srgbClr val="565656"/>
              </a:solidFill>
              <a:latin typeface="Trebuchet MS"/>
              <a:ea typeface="+mn-ea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75" y="452918"/>
            <a:ext cx="1186293" cy="1285151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6546896" y="2624132"/>
            <a:ext cx="215052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300" i="1" dirty="0">
                <a:solidFill>
                  <a:srgbClr val="565656"/>
                </a:solidFill>
                <a:latin typeface="Trebuchet MS"/>
                <a:ea typeface="+mn-ea"/>
              </a:rPr>
              <a:t>Haluaisin, että harrastetunnit alkaisivat heti koulun jälkeen. Asun kaukana koulusta enkä pysty tulemaan takaisin koululle myöhemmin ja vaikka parin tunnin odottaminen koululla on ilman kavereita tylsää.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>
                <a:solidFill>
                  <a:srgbClr val="565656"/>
                </a:solidFill>
                <a:latin typeface="Trebuchet MS"/>
                <a:ea typeface="+mn-ea"/>
              </a:rPr>
              <a:t>Poika, 3. luokka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sz="1400" b="1" dirty="0">
              <a:solidFill>
                <a:srgbClr val="565656"/>
              </a:solidFill>
              <a:latin typeface="Trebuchet MS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i="1" dirty="0">
                <a:solidFill>
                  <a:srgbClr val="565656"/>
                </a:solidFill>
                <a:latin typeface="Trebuchet MS"/>
                <a:ea typeface="+mn-ea"/>
              </a:rPr>
              <a:t>Kiitos, että haluaisit että lapsilla on hyvä olo liikunnan kanssa ja että lapset harrastaa ja liikkuu!!!!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>
                <a:solidFill>
                  <a:srgbClr val="565656"/>
                </a:solidFill>
                <a:latin typeface="Trebuchet MS"/>
                <a:ea typeface="+mn-ea"/>
              </a:rPr>
              <a:t>Tyttö, 3. luokka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sz="1400" b="1" dirty="0">
              <a:solidFill>
                <a:srgbClr val="565656"/>
              </a:solidFill>
              <a:latin typeface="Trebuchet MS"/>
              <a:ea typeface="+mn-ea"/>
            </a:endParaRPr>
          </a:p>
        </p:txBody>
      </p:sp>
      <p:cxnSp>
        <p:nvCxnSpPr>
          <p:cNvPr id="8" name="Suora yhdysviiva 7"/>
          <p:cNvCxnSpPr/>
          <p:nvPr/>
        </p:nvCxnSpPr>
        <p:spPr>
          <a:xfrm>
            <a:off x="3647151" y="2670868"/>
            <a:ext cx="0" cy="34944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/>
        </p:nvCxnSpPr>
        <p:spPr>
          <a:xfrm>
            <a:off x="6252732" y="2670868"/>
            <a:ext cx="0" cy="34944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54EF12-DD98-4317-987C-AF28A7463332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 dirty="0">
              <a:solidFill>
                <a:srgbClr val="565656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23</a:t>
            </a:fld>
            <a:endParaRPr lang="fi-FI" dirty="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81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tsikko 8"/>
          <p:cNvSpPr>
            <a:spLocks noGrp="1"/>
          </p:cNvSpPr>
          <p:nvPr>
            <p:ph type="title"/>
          </p:nvPr>
        </p:nvSpPr>
        <p:spPr>
          <a:xfrm>
            <a:off x="2154466" y="366713"/>
            <a:ext cx="5030782" cy="1143000"/>
          </a:xfrm>
        </p:spPr>
        <p:txBody>
          <a:bodyPr/>
          <a:lstStyle/>
          <a:p>
            <a:r>
              <a:rPr lang="fi-FI" dirty="0"/>
              <a:t>Harrastaminen innostaa</a:t>
            </a:r>
          </a:p>
        </p:txBody>
      </p:sp>
      <p:sp>
        <p:nvSpPr>
          <p:cNvPr id="20485" name="Sisällön paikkamerkki 9"/>
          <p:cNvSpPr>
            <a:spLocks noGrp="1"/>
          </p:cNvSpPr>
          <p:nvPr>
            <p:ph sz="quarter" idx="13"/>
          </p:nvPr>
        </p:nvSpPr>
        <p:spPr>
          <a:xfrm>
            <a:off x="2303992" y="1312920"/>
            <a:ext cx="6753464" cy="1107968"/>
          </a:xfrm>
        </p:spPr>
        <p:txBody>
          <a:bodyPr/>
          <a:lstStyle/>
          <a:p>
            <a:pPr marL="0" indent="0"/>
            <a:r>
              <a:rPr lang="fi-FI" dirty="0"/>
              <a:t>Minä ja ystäväni haluaisimme valokuvausta ja musiikin tekemistä. Historia olisi myös hauskaa.</a:t>
            </a:r>
          </a:p>
          <a:p>
            <a:pPr marL="0" indent="0"/>
            <a:r>
              <a:rPr lang="fi-FI" b="1" dirty="0"/>
              <a:t>Poika, 4. luokka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026892" y="2625293"/>
            <a:ext cx="25542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i="1" dirty="0">
                <a:solidFill>
                  <a:srgbClr val="565656"/>
                </a:solidFill>
                <a:latin typeface="Trebuchet MS"/>
                <a:ea typeface="+mn-ea"/>
              </a:rPr>
              <a:t>Toivoisin koululle enemmän musikaalisia kerhoja esim. kerho jossa tehdään itse musiikkia ja nauhoitetaan tai esitetään olisin niihin innokas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>
                <a:solidFill>
                  <a:srgbClr val="565656"/>
                </a:solidFill>
                <a:latin typeface="Trebuchet MS"/>
                <a:ea typeface="+mn-ea"/>
              </a:rPr>
              <a:t>Tyttö, 4. luokka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sz="1400" i="1" dirty="0">
              <a:solidFill>
                <a:srgbClr val="565656"/>
              </a:solidFill>
              <a:latin typeface="Trebuchet MS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i="1" dirty="0">
                <a:solidFill>
                  <a:srgbClr val="565656"/>
                </a:solidFill>
                <a:latin typeface="Trebuchet MS"/>
                <a:ea typeface="+mn-ea"/>
              </a:rPr>
              <a:t>Haluaisin että ketään ei kiusattaisi. Se olisi yksi suurin toive.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>
                <a:solidFill>
                  <a:srgbClr val="565656"/>
                </a:solidFill>
                <a:latin typeface="Trebuchet MS"/>
                <a:ea typeface="+mn-ea"/>
              </a:rPr>
              <a:t>Tyttö, 4. luokka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sz="1400" b="1" dirty="0">
              <a:solidFill>
                <a:srgbClr val="565656"/>
              </a:solidFill>
              <a:latin typeface="Trebuchet MS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i="1" dirty="0">
                <a:solidFill>
                  <a:srgbClr val="565656"/>
                </a:solidFill>
                <a:latin typeface="Trebuchet MS"/>
              </a:rPr>
              <a:t>Ei kiusata ja jos joku on jossakin lajissa todella huono ei tarvi mollata.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>
                <a:solidFill>
                  <a:srgbClr val="565656"/>
                </a:solidFill>
                <a:latin typeface="Trebuchet MS"/>
              </a:rPr>
              <a:t>Poika, 5. luokka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sz="1400" b="1" dirty="0">
              <a:solidFill>
                <a:srgbClr val="565656"/>
              </a:solidFill>
              <a:latin typeface="Trebuchet MS"/>
              <a:ea typeface="+mn-ea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3941315" y="2540648"/>
            <a:ext cx="21505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300" i="1" dirty="0">
                <a:solidFill>
                  <a:srgbClr val="565656"/>
                </a:solidFill>
                <a:latin typeface="Trebuchet MS"/>
                <a:ea typeface="+mn-ea"/>
              </a:rPr>
              <a:t>Että koulussa voisi olla vaikka kahdessa viikossa yksi tunti, missä voisi tehdä kaikkea mitä löytää koulun liikuntavarastosta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300" b="1" dirty="0">
                <a:solidFill>
                  <a:srgbClr val="565656"/>
                </a:solidFill>
                <a:latin typeface="Trebuchet MS"/>
                <a:ea typeface="+mn-ea"/>
              </a:rPr>
              <a:t>Poika, 5. luokka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sz="1300" b="1" dirty="0">
              <a:solidFill>
                <a:srgbClr val="565656"/>
              </a:solidFill>
              <a:latin typeface="Trebuchet MS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300" i="1" dirty="0">
                <a:solidFill>
                  <a:srgbClr val="565656"/>
                </a:solidFill>
                <a:latin typeface="Trebuchet MS"/>
                <a:ea typeface="+mn-ea"/>
              </a:rPr>
              <a:t>Yhteistä toimintaa kaikille&lt;3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300" b="1" dirty="0">
                <a:solidFill>
                  <a:srgbClr val="565656"/>
                </a:solidFill>
                <a:latin typeface="Trebuchet MS"/>
                <a:ea typeface="+mn-ea"/>
              </a:rPr>
              <a:t>Tyttö 5. luokka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sz="1300" b="1" dirty="0">
              <a:solidFill>
                <a:srgbClr val="565656"/>
              </a:solidFill>
              <a:latin typeface="Trebuchet MS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300" i="1" dirty="0"/>
              <a:t>Toivoisin että liikuntaa olisi enemmän esimerkiksi 3-4 kertaa viikossa koska koulussa istutaan aivan liian paljon.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300" b="1" dirty="0"/>
              <a:t>Tyttö, 5. luokka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sz="1300" b="1" dirty="0">
              <a:solidFill>
                <a:srgbClr val="565656"/>
              </a:solidFill>
              <a:latin typeface="Trebuchet MS"/>
              <a:ea typeface="+mn-ea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75" y="452918"/>
            <a:ext cx="1186293" cy="1285151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6546896" y="2624132"/>
            <a:ext cx="21505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i="1" dirty="0">
                <a:solidFill>
                  <a:srgbClr val="565656"/>
                </a:solidFill>
                <a:latin typeface="Trebuchet MS"/>
                <a:ea typeface="+mn-ea"/>
              </a:rPr>
              <a:t>Joku soitinorkesteri on varmaan mahdoton, mutta se olisi hauskaa. Tai sitten joku kuoro, jossa voi soittaa myös viulua.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>
                <a:solidFill>
                  <a:srgbClr val="565656"/>
                </a:solidFill>
                <a:latin typeface="Trebuchet MS"/>
                <a:ea typeface="+mn-ea"/>
              </a:rPr>
              <a:t>Tyttö, 6. luokka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sz="1400" b="1" dirty="0">
              <a:solidFill>
                <a:srgbClr val="565656"/>
              </a:solidFill>
              <a:latin typeface="Trebuchet MS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i="1" dirty="0">
                <a:solidFill>
                  <a:srgbClr val="565656"/>
                </a:solidFill>
                <a:latin typeface="Trebuchet MS"/>
                <a:ea typeface="+mn-ea"/>
              </a:rPr>
              <a:t>Toivon että liikunta tunnit kestäisivät kauemmin ja olisi enemmän pelejä ja leikkejä ps. Toivottavasti nämä asiat toteutuvat vielä kun olen koulussa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>
                <a:solidFill>
                  <a:srgbClr val="565656"/>
                </a:solidFill>
                <a:latin typeface="Trebuchet MS"/>
                <a:ea typeface="+mn-ea"/>
              </a:rPr>
              <a:t>Poika, 6. luokka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sz="1400" b="1" dirty="0">
              <a:solidFill>
                <a:srgbClr val="565656"/>
              </a:solidFill>
              <a:latin typeface="Trebuchet MS"/>
              <a:ea typeface="+mn-ea"/>
            </a:endParaRPr>
          </a:p>
        </p:txBody>
      </p:sp>
      <p:cxnSp>
        <p:nvCxnSpPr>
          <p:cNvPr id="8" name="Suora yhdysviiva 7"/>
          <p:cNvCxnSpPr/>
          <p:nvPr/>
        </p:nvCxnSpPr>
        <p:spPr>
          <a:xfrm>
            <a:off x="3647151" y="2670868"/>
            <a:ext cx="0" cy="34944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/>
        </p:nvCxnSpPr>
        <p:spPr>
          <a:xfrm>
            <a:off x="6252732" y="2670868"/>
            <a:ext cx="0" cy="34944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54EF12-DD98-4317-987C-AF28A7463332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 dirty="0">
              <a:solidFill>
                <a:srgbClr val="565656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24</a:t>
            </a:fld>
            <a:endParaRPr lang="fi-FI" dirty="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00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tsikko 8"/>
          <p:cNvSpPr>
            <a:spLocks noGrp="1"/>
          </p:cNvSpPr>
          <p:nvPr>
            <p:ph type="title"/>
          </p:nvPr>
        </p:nvSpPr>
        <p:spPr>
          <a:xfrm>
            <a:off x="2154466" y="366713"/>
            <a:ext cx="5030782" cy="1143000"/>
          </a:xfrm>
        </p:spPr>
        <p:txBody>
          <a:bodyPr/>
          <a:lstStyle/>
          <a:p>
            <a:r>
              <a:rPr lang="fi-FI" dirty="0"/>
              <a:t>Harrastaminen innostaa</a:t>
            </a:r>
          </a:p>
        </p:txBody>
      </p:sp>
      <p:sp>
        <p:nvSpPr>
          <p:cNvPr id="20485" name="Sisällön paikkamerkki 9"/>
          <p:cNvSpPr>
            <a:spLocks noGrp="1"/>
          </p:cNvSpPr>
          <p:nvPr>
            <p:ph sz="quarter" idx="13"/>
          </p:nvPr>
        </p:nvSpPr>
        <p:spPr>
          <a:xfrm>
            <a:off x="2303992" y="1244245"/>
            <a:ext cx="6753464" cy="987648"/>
          </a:xfrm>
        </p:spPr>
        <p:txBody>
          <a:bodyPr/>
          <a:lstStyle/>
          <a:p>
            <a:pPr marL="0" indent="0"/>
            <a:r>
              <a:rPr lang="fi-FI" sz="1600" i="1" dirty="0"/>
              <a:t>Haluaisin ehdottomasti että koulun tiloja, kuten liikuntasalia voisi käyttää kavereiden kanssa muutenkin kuin koulupäivän aikana! Koulussa olisi mahtavaa saada ns. yksilöllistä opastusta myös urheilijan arkeen, kuten itselle sopivaan ruokavalioon.</a:t>
            </a:r>
          </a:p>
          <a:p>
            <a:pPr marL="0" indent="0"/>
            <a:r>
              <a:rPr lang="fi-FI" sz="1600" b="1" dirty="0"/>
              <a:t>Poika, 7. luokka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026892" y="2625294"/>
            <a:ext cx="25542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i="1" dirty="0">
                <a:solidFill>
                  <a:srgbClr val="565656"/>
                </a:solidFill>
                <a:latin typeface="Trebuchet MS"/>
                <a:ea typeface="+mn-ea"/>
              </a:rPr>
              <a:t>Hei! Aktiivisemmin voisi järjestää nuorille elämään ja erityisesti taloustieteisiin valmistavaa kerhotoimintaa.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>
                <a:solidFill>
                  <a:srgbClr val="565656"/>
                </a:solidFill>
                <a:latin typeface="Trebuchet MS"/>
                <a:ea typeface="+mn-ea"/>
              </a:rPr>
              <a:t>Poika, 7. luokka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sz="1400" i="1" dirty="0">
              <a:solidFill>
                <a:srgbClr val="565656"/>
              </a:solidFill>
              <a:latin typeface="Trebuchet MS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sv-SE" sz="1400" i="1" dirty="0">
                <a:solidFill>
                  <a:srgbClr val="565656"/>
                </a:solidFill>
                <a:latin typeface="Trebuchet MS"/>
                <a:ea typeface="+mn-ea"/>
              </a:rPr>
              <a:t>Varierande och roliga timmar där man också lyssnar på vad gruppen vill göra.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>
                <a:solidFill>
                  <a:srgbClr val="565656"/>
                </a:solidFill>
                <a:latin typeface="Trebuchet MS"/>
                <a:ea typeface="+mn-ea"/>
              </a:rPr>
              <a:t>Tyttö, 7. luokka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sz="1400" i="1" dirty="0">
              <a:solidFill>
                <a:srgbClr val="565656"/>
              </a:solidFill>
              <a:latin typeface="Trebuchet MS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i="1" dirty="0">
                <a:solidFill>
                  <a:srgbClr val="565656"/>
                </a:solidFill>
                <a:latin typeface="Trebuchet MS"/>
                <a:ea typeface="+mn-ea"/>
              </a:rPr>
              <a:t>Toivon että oppilaat saisivat itse päättää mitä harrastettaisiin.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>
                <a:solidFill>
                  <a:srgbClr val="565656"/>
                </a:solidFill>
                <a:latin typeface="Trebuchet MS"/>
                <a:ea typeface="+mn-ea"/>
              </a:rPr>
              <a:t>Tyttö, 7. luokka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941315" y="2540648"/>
            <a:ext cx="215052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i="1" dirty="0">
                <a:solidFill>
                  <a:srgbClr val="565656"/>
                </a:solidFill>
                <a:latin typeface="Trebuchet MS"/>
                <a:ea typeface="+mn-ea"/>
              </a:rPr>
              <a:t>Harrastusvaihtoehtoja tulisi olla enemmän. Ne eivät saisi maksaa ollenkaan sillä kaikilla ei ole mahdollisuutta maksaa koko harrastusta.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>
                <a:solidFill>
                  <a:srgbClr val="565656"/>
                </a:solidFill>
                <a:latin typeface="Trebuchet MS"/>
                <a:ea typeface="+mn-ea"/>
              </a:rPr>
              <a:t>Poika, 8. luokka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sz="1400" i="1" dirty="0">
              <a:solidFill>
                <a:srgbClr val="565656"/>
              </a:solidFill>
              <a:latin typeface="Trebuchet MS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i="1" dirty="0">
                <a:solidFill>
                  <a:srgbClr val="565656"/>
                </a:solidFill>
                <a:latin typeface="Trebuchet MS"/>
                <a:ea typeface="+mn-ea"/>
              </a:rPr>
              <a:t>Olisi kiva jos koulussa olisi enemmän liikuntaa, vaikka välitunneilla jotain toimintaa salissa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>
                <a:solidFill>
                  <a:srgbClr val="565656"/>
                </a:solidFill>
                <a:latin typeface="Trebuchet MS"/>
                <a:ea typeface="+mn-ea"/>
              </a:rPr>
              <a:t>Tyttö, 8. luokka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sz="1400" b="1" dirty="0">
              <a:solidFill>
                <a:srgbClr val="565656"/>
              </a:solidFill>
              <a:latin typeface="Trebuchet MS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sz="1400" b="1" dirty="0">
              <a:solidFill>
                <a:srgbClr val="565656"/>
              </a:solidFill>
              <a:latin typeface="Trebuchet MS"/>
              <a:ea typeface="+mn-ea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75" y="452918"/>
            <a:ext cx="1186293" cy="1285151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6546896" y="2624132"/>
            <a:ext cx="21505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i="1" dirty="0"/>
              <a:t>Enemmän eri oppilaiden ideoita koska se innostaa oppilaita liikkumaan ja kokeilemaan lajeja vapaa-ajallakin.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>
                <a:solidFill>
                  <a:srgbClr val="565656"/>
                </a:solidFill>
                <a:latin typeface="Trebuchet MS"/>
                <a:ea typeface="+mn-ea"/>
              </a:rPr>
              <a:t>Poika, 9. luokka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sz="1400" b="1" dirty="0">
              <a:solidFill>
                <a:srgbClr val="565656"/>
              </a:solidFill>
              <a:latin typeface="Trebuchet MS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i="1" dirty="0"/>
              <a:t>Koulun jälkeen olisi mukava harrastaa jotain, jos koululla olisi kerhoja. Esimerkiksi taidejuttuja ja varsinkin urheilua.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>
                <a:solidFill>
                  <a:srgbClr val="565656"/>
                </a:solidFill>
                <a:latin typeface="Trebuchet MS"/>
                <a:ea typeface="+mn-ea"/>
              </a:rPr>
              <a:t>Tyttö, 9. luokka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sz="1400" b="1" dirty="0">
              <a:solidFill>
                <a:srgbClr val="565656"/>
              </a:solidFill>
              <a:latin typeface="Trebuchet MS"/>
              <a:ea typeface="+mn-ea"/>
            </a:endParaRPr>
          </a:p>
        </p:txBody>
      </p:sp>
      <p:cxnSp>
        <p:nvCxnSpPr>
          <p:cNvPr id="8" name="Suora yhdysviiva 7"/>
          <p:cNvCxnSpPr/>
          <p:nvPr/>
        </p:nvCxnSpPr>
        <p:spPr>
          <a:xfrm>
            <a:off x="3647151" y="2670868"/>
            <a:ext cx="0" cy="34944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/>
        </p:nvCxnSpPr>
        <p:spPr>
          <a:xfrm>
            <a:off x="6252732" y="2670868"/>
            <a:ext cx="0" cy="34944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54EF12-DD98-4317-987C-AF28A7463332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 dirty="0">
              <a:solidFill>
                <a:srgbClr val="565656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25</a:t>
            </a:fld>
            <a:endParaRPr lang="fi-FI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0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Tavoite ja tunnusluvut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3881704" y="6194427"/>
            <a:ext cx="2133600" cy="365125"/>
          </a:xfrm>
          <a:prstGeom prst="rect">
            <a:avLst/>
          </a:prstGeom>
        </p:spPr>
        <p:txBody>
          <a:bodyPr/>
          <a:lstStyle/>
          <a:p>
            <a:fld id="{9CDC3FFB-3268-453B-B185-AB33BF655EEC}" type="slidenum">
              <a:rPr lang="fi-FI" smtClean="0"/>
              <a:t>3</a:t>
            </a:fld>
            <a:endParaRPr lang="fi-FI"/>
          </a:p>
        </p:txBody>
      </p:sp>
      <p:sp>
        <p:nvSpPr>
          <p:cNvPr id="2" name="Suorakulmio 1"/>
          <p:cNvSpPr/>
          <p:nvPr/>
        </p:nvSpPr>
        <p:spPr>
          <a:xfrm>
            <a:off x="645178" y="1430379"/>
            <a:ext cx="8621815" cy="2142639"/>
          </a:xfrm>
          <a:prstGeom prst="rect">
            <a:avLst/>
          </a:prstGeom>
          <a:solidFill>
            <a:srgbClr val="72CE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0" name="Kuva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84" y="1801951"/>
            <a:ext cx="1082642" cy="1388701"/>
          </a:xfrm>
          <a:prstGeom prst="rect">
            <a:avLst/>
          </a:prstGeom>
        </p:spPr>
      </p:pic>
      <p:pic>
        <p:nvPicPr>
          <p:cNvPr id="45" name="Kuva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82" y="1976057"/>
            <a:ext cx="993663" cy="993663"/>
          </a:xfrm>
          <a:prstGeom prst="rect">
            <a:avLst/>
          </a:prstGeom>
        </p:spPr>
      </p:pic>
      <p:pic>
        <p:nvPicPr>
          <p:cNvPr id="51" name="Kuva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66" y="1893588"/>
            <a:ext cx="1500961" cy="1224846"/>
          </a:xfrm>
          <a:prstGeom prst="rect">
            <a:avLst/>
          </a:prstGeom>
        </p:spPr>
      </p:pic>
      <p:pic>
        <p:nvPicPr>
          <p:cNvPr id="53" name="Kuva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93" y="2136150"/>
            <a:ext cx="1072910" cy="726245"/>
          </a:xfrm>
          <a:prstGeom prst="rect">
            <a:avLst/>
          </a:prstGeom>
        </p:spPr>
      </p:pic>
      <p:pic>
        <p:nvPicPr>
          <p:cNvPr id="55" name="Kuva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31" y="1884485"/>
            <a:ext cx="1344071" cy="1310515"/>
          </a:xfrm>
          <a:prstGeom prst="rect">
            <a:avLst/>
          </a:prstGeom>
        </p:spPr>
      </p:pic>
      <p:sp>
        <p:nvSpPr>
          <p:cNvPr id="79" name="Sisällön paikkamerkki 4"/>
          <p:cNvSpPr txBox="1">
            <a:spLocks/>
          </p:cNvSpPr>
          <p:nvPr/>
        </p:nvSpPr>
        <p:spPr bwMode="auto">
          <a:xfrm>
            <a:off x="495300" y="3860800"/>
            <a:ext cx="1868191" cy="233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i-FI" sz="1600" dirty="0">
                <a:solidFill>
                  <a:schemeClr val="accent2"/>
                </a:solidFill>
              </a:rPr>
              <a:t>Tavoite:</a:t>
            </a:r>
          </a:p>
          <a:p>
            <a:pPr marL="0" indent="0"/>
            <a:r>
              <a:rPr lang="fi-FI" sz="1400" dirty="0"/>
              <a:t>Koululaisten kuuleminen harrastustoiveista, taiteen ja kulttuurin sekä liikunnan kärkihankkeiden haun suuntaaminen.</a:t>
            </a:r>
          </a:p>
          <a:p>
            <a:pPr marL="0" indent="0"/>
            <a:endParaRPr lang="fi-FI" sz="1600" dirty="0"/>
          </a:p>
        </p:txBody>
      </p:sp>
      <p:grpSp>
        <p:nvGrpSpPr>
          <p:cNvPr id="18439" name="Ryhmitä 18438"/>
          <p:cNvGrpSpPr/>
          <p:nvPr/>
        </p:nvGrpSpPr>
        <p:grpSpPr>
          <a:xfrm>
            <a:off x="2363491" y="1412876"/>
            <a:ext cx="5177628" cy="2284273"/>
            <a:chOff x="2147698" y="1412875"/>
            <a:chExt cx="5609097" cy="2141224"/>
          </a:xfrm>
        </p:grpSpPr>
        <p:cxnSp>
          <p:nvCxnSpPr>
            <p:cNvPr id="12" name="Suora yhdysviiva 11"/>
            <p:cNvCxnSpPr/>
            <p:nvPr/>
          </p:nvCxnSpPr>
          <p:spPr>
            <a:xfrm>
              <a:off x="4017397" y="1412875"/>
              <a:ext cx="0" cy="214122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/>
            <p:cNvCxnSpPr/>
            <p:nvPr/>
          </p:nvCxnSpPr>
          <p:spPr>
            <a:xfrm>
              <a:off x="5887096" y="1412875"/>
              <a:ext cx="0" cy="214122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/>
            <p:cNvCxnSpPr/>
            <p:nvPr/>
          </p:nvCxnSpPr>
          <p:spPr>
            <a:xfrm>
              <a:off x="2147698" y="1412875"/>
              <a:ext cx="0" cy="214122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yhdysviiva 16"/>
            <p:cNvCxnSpPr/>
            <p:nvPr/>
          </p:nvCxnSpPr>
          <p:spPr>
            <a:xfrm>
              <a:off x="7756795" y="1412875"/>
              <a:ext cx="0" cy="214122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Ryhmitä 91"/>
          <p:cNvGrpSpPr/>
          <p:nvPr/>
        </p:nvGrpSpPr>
        <p:grpSpPr>
          <a:xfrm>
            <a:off x="2363491" y="3843447"/>
            <a:ext cx="5177628" cy="2350978"/>
            <a:chOff x="2147698" y="1412875"/>
            <a:chExt cx="5609097" cy="2141224"/>
          </a:xfrm>
        </p:grpSpPr>
        <p:cxnSp>
          <p:nvCxnSpPr>
            <p:cNvPr id="93" name="Suora yhdysviiva 92"/>
            <p:cNvCxnSpPr/>
            <p:nvPr/>
          </p:nvCxnSpPr>
          <p:spPr>
            <a:xfrm>
              <a:off x="4017397" y="1412875"/>
              <a:ext cx="0" cy="2141224"/>
            </a:xfrm>
            <a:prstGeom prst="line">
              <a:avLst/>
            </a:prstGeom>
            <a:ln>
              <a:solidFill>
                <a:srgbClr val="72CEE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uora yhdysviiva 93"/>
            <p:cNvCxnSpPr/>
            <p:nvPr/>
          </p:nvCxnSpPr>
          <p:spPr>
            <a:xfrm>
              <a:off x="5887096" y="1412875"/>
              <a:ext cx="0" cy="2141224"/>
            </a:xfrm>
            <a:prstGeom prst="line">
              <a:avLst/>
            </a:prstGeom>
            <a:ln>
              <a:solidFill>
                <a:srgbClr val="72CEE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uora yhdysviiva 94"/>
            <p:cNvCxnSpPr/>
            <p:nvPr/>
          </p:nvCxnSpPr>
          <p:spPr>
            <a:xfrm>
              <a:off x="2147698" y="1412875"/>
              <a:ext cx="0" cy="2141224"/>
            </a:xfrm>
            <a:prstGeom prst="line">
              <a:avLst/>
            </a:prstGeom>
            <a:ln>
              <a:solidFill>
                <a:srgbClr val="72CEE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uora yhdysviiva 95"/>
            <p:cNvCxnSpPr/>
            <p:nvPr/>
          </p:nvCxnSpPr>
          <p:spPr>
            <a:xfrm>
              <a:off x="7756795" y="1412875"/>
              <a:ext cx="0" cy="2141224"/>
            </a:xfrm>
            <a:prstGeom prst="line">
              <a:avLst/>
            </a:prstGeom>
            <a:ln>
              <a:solidFill>
                <a:srgbClr val="72CEE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Sisällön paikkamerkki 4"/>
          <p:cNvSpPr txBox="1">
            <a:spLocks/>
          </p:cNvSpPr>
          <p:nvPr/>
        </p:nvSpPr>
        <p:spPr bwMode="auto">
          <a:xfrm>
            <a:off x="2363492" y="3860800"/>
            <a:ext cx="1718313" cy="233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i-FI" sz="1600" dirty="0">
                <a:solidFill>
                  <a:schemeClr val="accent2"/>
                </a:solidFill>
              </a:rPr>
              <a:t>Kutsuminen:</a:t>
            </a:r>
          </a:p>
          <a:p>
            <a:pPr marL="0" indent="0"/>
            <a:r>
              <a:rPr lang="fi-FI" sz="1400" dirty="0"/>
              <a:t>Sähköpostitse kouluille, sivistysjohtajien kautta kouluille</a:t>
            </a:r>
          </a:p>
        </p:txBody>
      </p:sp>
      <p:sp>
        <p:nvSpPr>
          <p:cNvPr id="98" name="Sisällön paikkamerkki 4"/>
          <p:cNvSpPr txBox="1">
            <a:spLocks/>
          </p:cNvSpPr>
          <p:nvPr/>
        </p:nvSpPr>
        <p:spPr bwMode="auto">
          <a:xfrm>
            <a:off x="4089367" y="3860800"/>
            <a:ext cx="1718313" cy="233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i-FI" sz="1600" dirty="0">
                <a:solidFill>
                  <a:schemeClr val="accent2"/>
                </a:solidFill>
              </a:rPr>
              <a:t>Osallistumiseen käytetty aika:</a:t>
            </a:r>
          </a:p>
          <a:p>
            <a:pPr marL="0" indent="0"/>
            <a:r>
              <a:rPr lang="fi-FI" sz="1400" dirty="0"/>
              <a:t>Keskiarvo 12 min per osallistunut</a:t>
            </a:r>
          </a:p>
          <a:p>
            <a:pPr marL="0" indent="0"/>
            <a:endParaRPr lang="fi-FI" sz="1400" dirty="0"/>
          </a:p>
          <a:p>
            <a:pPr marL="0" indent="0"/>
            <a:r>
              <a:rPr lang="fi-FI" sz="1400" dirty="0"/>
              <a:t>Yhteensä:</a:t>
            </a:r>
          </a:p>
          <a:p>
            <a:pPr marL="0" indent="0"/>
            <a:r>
              <a:rPr lang="fi-FI" sz="1400" dirty="0"/>
              <a:t>24 000 tuntia</a:t>
            </a:r>
          </a:p>
          <a:p>
            <a:pPr marL="0" indent="0"/>
            <a:r>
              <a:rPr lang="fi-FI" sz="1400" dirty="0"/>
              <a:t>4000 koulupäivää</a:t>
            </a:r>
          </a:p>
        </p:txBody>
      </p:sp>
      <p:sp>
        <p:nvSpPr>
          <p:cNvPr id="99" name="Sisällön paikkamerkki 4"/>
          <p:cNvSpPr txBox="1">
            <a:spLocks/>
          </p:cNvSpPr>
          <p:nvPr/>
        </p:nvSpPr>
        <p:spPr bwMode="auto">
          <a:xfrm>
            <a:off x="5830657" y="3860800"/>
            <a:ext cx="1718313" cy="233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i-FI" sz="1600" dirty="0">
                <a:solidFill>
                  <a:schemeClr val="accent2"/>
                </a:solidFill>
              </a:rPr>
              <a:t>Kysely avoinna:</a:t>
            </a:r>
          </a:p>
          <a:p>
            <a:pPr marL="0" indent="0"/>
            <a:r>
              <a:rPr lang="fi-FI" sz="1400" dirty="0"/>
              <a:t>20.2.−24.3.2017</a:t>
            </a:r>
          </a:p>
        </p:txBody>
      </p:sp>
      <p:sp>
        <p:nvSpPr>
          <p:cNvPr id="100" name="Sisällön paikkamerkki 4"/>
          <p:cNvSpPr txBox="1">
            <a:spLocks/>
          </p:cNvSpPr>
          <p:nvPr/>
        </p:nvSpPr>
        <p:spPr bwMode="auto">
          <a:xfrm>
            <a:off x="7541120" y="3860800"/>
            <a:ext cx="1718313" cy="233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i-FI" sz="1600" dirty="0">
                <a:solidFill>
                  <a:schemeClr val="accent2"/>
                </a:solidFill>
              </a:rPr>
              <a:t>Osallistumiset:</a:t>
            </a:r>
          </a:p>
          <a:p>
            <a:pPr marL="0" indent="0"/>
            <a:r>
              <a:rPr lang="fi-FI" sz="1400" dirty="0"/>
              <a:t>119 949 oppilasta</a:t>
            </a:r>
          </a:p>
          <a:p>
            <a:pPr marL="0" indent="0"/>
            <a:r>
              <a:rPr lang="fi-FI" sz="1100" dirty="0"/>
              <a:t>79 541 alakoululaista </a:t>
            </a:r>
            <a:r>
              <a:rPr lang="fi-FI" sz="1400" dirty="0"/>
              <a:t> </a:t>
            </a:r>
            <a:r>
              <a:rPr lang="fi-FI" sz="1100" dirty="0"/>
              <a:t>40 398 yläkoululaista</a:t>
            </a:r>
            <a:endParaRPr lang="fi-FI" sz="1400" dirty="0"/>
          </a:p>
          <a:p>
            <a:pPr marL="0" indent="0"/>
            <a:r>
              <a:rPr lang="fi-FI" sz="1400" dirty="0"/>
              <a:t>1179 koulusta</a:t>
            </a:r>
          </a:p>
          <a:p>
            <a:pPr marL="0" indent="0"/>
            <a:r>
              <a:rPr lang="fi-FI" sz="1400" dirty="0"/>
              <a:t>249 kunnasta</a:t>
            </a:r>
          </a:p>
        </p:txBody>
      </p:sp>
    </p:spTree>
    <p:extLst>
      <p:ext uri="{BB962C8B-B14F-4D97-AF65-F5344CB8AC3E}">
        <p14:creationId xmlns:p14="http://schemas.microsoft.com/office/powerpoint/2010/main" val="298923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fi-FI" dirty="0"/>
              <a:t>Tasainen osallistujajakauma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6"/>
          </p:nvPr>
        </p:nvSpPr>
        <p:spPr>
          <a:xfrm>
            <a:off x="3881704" y="6194427"/>
            <a:ext cx="2133600" cy="365125"/>
          </a:xfrm>
          <a:prstGeom prst="rect">
            <a:avLst/>
          </a:prstGeom>
        </p:spPr>
        <p:txBody>
          <a:bodyPr/>
          <a:lstStyle/>
          <a:p>
            <a:fld id="{9CDC3FFB-3268-453B-B185-AB33BF655EE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46028063"/>
              </p:ext>
            </p:extLst>
          </p:nvPr>
        </p:nvGraphicFramePr>
        <p:xfrm>
          <a:off x="495300" y="2446876"/>
          <a:ext cx="4165200" cy="242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564433514"/>
              </p:ext>
            </p:extLst>
          </p:nvPr>
        </p:nvGraphicFramePr>
        <p:xfrm>
          <a:off x="5088859" y="2446876"/>
          <a:ext cx="4165200" cy="242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848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521521"/>
              </p:ext>
            </p:extLst>
          </p:nvPr>
        </p:nvGraphicFramePr>
        <p:xfrm>
          <a:off x="793012" y="1945758"/>
          <a:ext cx="8148085" cy="3414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F90622-FD49-467C-A341-B8B030564929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EF306B-62DF-4F85-8189-645B70EE7445}" type="datetime1">
              <a:rPr lang="fi-FI" smtClean="0"/>
              <a:pPr/>
              <a:t>7.4.2017</a:t>
            </a:fld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5300" y="480237"/>
            <a:ext cx="6932634" cy="1143000"/>
          </a:xfrm>
        </p:spPr>
        <p:txBody>
          <a:bodyPr/>
          <a:lstStyle/>
          <a:p>
            <a:r>
              <a:rPr lang="fi-FI" dirty="0"/>
              <a:t>Kyselyyn on vastannut yli 200 000 koululaista kahden vuoden aikana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87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 tuloksista</a:t>
            </a:r>
          </a:p>
        </p:txBody>
      </p:sp>
    </p:spTree>
    <p:extLst>
      <p:ext uri="{BB962C8B-B14F-4D97-AF65-F5344CB8AC3E}">
        <p14:creationId xmlns:p14="http://schemas.microsoft.com/office/powerpoint/2010/main" val="191722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237" y="1599567"/>
            <a:ext cx="8778244" cy="673099"/>
          </a:xfrm>
        </p:spPr>
        <p:txBody>
          <a:bodyPr/>
          <a:lstStyle/>
          <a:p>
            <a:r>
              <a:rPr lang="fi-FI" dirty="0" smtClean="0"/>
              <a:t>64% koululaisista oli kiinnostunut osallistumaan ainakin viiteen eri taiteen ja kulttuurin harrastukseen. </a:t>
            </a:r>
            <a:br>
              <a:rPr lang="fi-FI" dirty="0" smtClean="0"/>
            </a:br>
            <a:r>
              <a:rPr lang="fi-FI" dirty="0" smtClean="0"/>
              <a:t>62% ilmoitti ainakin viisi kiinnostavaa liikunnan harrastusta.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307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88938"/>
            <a:ext cx="6932634" cy="1143000"/>
          </a:xfrm>
        </p:spPr>
        <p:txBody>
          <a:bodyPr/>
          <a:lstStyle/>
          <a:p>
            <a:r>
              <a:rPr lang="fi-FI" sz="2800" dirty="0"/>
              <a:t>Kiinnostus harrastaa taidetta ja kulttuuria koulussa – vastaajan 5 kiinnostavinta alaa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75760"/>
              </p:ext>
            </p:extLst>
          </p:nvPr>
        </p:nvGraphicFramePr>
        <p:xfrm>
          <a:off x="838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8</a:t>
            </a:fld>
            <a:endParaRPr lang="fi-FI" dirty="0">
              <a:solidFill>
                <a:srgbClr val="56565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7AF73A-07D4-4C36-BB4E-DA92BC2F8A57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70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88938"/>
            <a:ext cx="6932634" cy="1143000"/>
          </a:xfrm>
        </p:spPr>
        <p:txBody>
          <a:bodyPr/>
          <a:lstStyle/>
          <a:p>
            <a:r>
              <a:rPr lang="fi-FI" sz="2800" dirty="0"/>
              <a:t>Kiinnostus harrastaa liikuntaa koulussa liikuntatuntien lisäksi – vastaajan 5 kiinnostavinta lajia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380333"/>
              </p:ext>
            </p:extLst>
          </p:nvPr>
        </p:nvGraphicFramePr>
        <p:xfrm>
          <a:off x="838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>
                <a:solidFill>
                  <a:srgbClr val="565656"/>
                </a:solidFill>
              </a:rPr>
              <a:pPr/>
              <a:t>9</a:t>
            </a:fld>
            <a:endParaRPr lang="fi-FI" dirty="0">
              <a:solidFill>
                <a:srgbClr val="56565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7AF73A-07D4-4C36-BB4E-DA92BC2F8A57}" type="datetime1">
              <a:rPr lang="fi-FI" smtClean="0">
                <a:solidFill>
                  <a:srgbClr val="565656"/>
                </a:solidFill>
              </a:rPr>
              <a:pPr/>
              <a:t>7.4.2017</a:t>
            </a:fld>
            <a:endParaRPr lang="fi-FI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8176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ohjat 41215">
  <a:themeElements>
    <a:clrScheme name="Fountain Park">
      <a:dk1>
        <a:srgbClr val="565656"/>
      </a:dk1>
      <a:lt1>
        <a:sysClr val="window" lastClr="FFFFFF"/>
      </a:lt1>
      <a:dk2>
        <a:srgbClr val="004070"/>
      </a:dk2>
      <a:lt2>
        <a:srgbClr val="FBF8EB"/>
      </a:lt2>
      <a:accent1>
        <a:srgbClr val="86CFE4"/>
      </a:accent1>
      <a:accent2>
        <a:srgbClr val="E73059"/>
      </a:accent2>
      <a:accent3>
        <a:srgbClr val="A3C95E"/>
      </a:accent3>
      <a:accent4>
        <a:srgbClr val="A84D98"/>
      </a:accent4>
      <a:accent5>
        <a:srgbClr val="B0DDED"/>
      </a:accent5>
      <a:accent6>
        <a:srgbClr val="C1DA93"/>
      </a:accent6>
      <a:hlink>
        <a:srgbClr val="86CFE4"/>
      </a:hlink>
      <a:folHlink>
        <a:srgbClr val="A84D98"/>
      </a:folHlink>
    </a:clrScheme>
    <a:fontScheme name="Kierros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KM_karkihanke_suomi_1">
  <a:themeElements>
    <a:clrScheme name="Mukautettu 261120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0A489"/>
      </a:accent1>
      <a:accent2>
        <a:srgbClr val="FC4C02"/>
      </a:accent2>
      <a:accent3>
        <a:srgbClr val="009CDE"/>
      </a:accent3>
      <a:accent4>
        <a:srgbClr val="9B26B6"/>
      </a:accent4>
      <a:accent5>
        <a:srgbClr val="FFCD00"/>
      </a:accent5>
      <a:accent6>
        <a:srgbClr val="78BE20"/>
      </a:accent6>
      <a:hlink>
        <a:srgbClr val="70A489"/>
      </a:hlink>
      <a:folHlink>
        <a:srgbClr val="004D3B"/>
      </a:folHlink>
    </a:clrScheme>
    <a:fontScheme name="OKM_vihreä suomi ruotsi">
      <a:majorFont>
        <a:latin typeface="Akzidenz Grotesk BE"/>
        <a:ea typeface="ＭＳ Ｐゴシック"/>
        <a:cs typeface=""/>
      </a:majorFont>
      <a:minorFont>
        <a:latin typeface="Akzidenz Grotesk BE M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KM_vihreä suomi ruots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vihreä suomi ruots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vihreä suomi ruots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vihreä suomi ruots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vihreä suomi ruots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vihreä suomi ruots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owerpoint pohjat 41215">
  <a:themeElements>
    <a:clrScheme name="Fountain Park">
      <a:dk1>
        <a:srgbClr val="565656"/>
      </a:dk1>
      <a:lt1>
        <a:sysClr val="window" lastClr="FFFFFF"/>
      </a:lt1>
      <a:dk2>
        <a:srgbClr val="004070"/>
      </a:dk2>
      <a:lt2>
        <a:srgbClr val="FBF8EB"/>
      </a:lt2>
      <a:accent1>
        <a:srgbClr val="86CFE4"/>
      </a:accent1>
      <a:accent2>
        <a:srgbClr val="E73059"/>
      </a:accent2>
      <a:accent3>
        <a:srgbClr val="A3C95E"/>
      </a:accent3>
      <a:accent4>
        <a:srgbClr val="A84D98"/>
      </a:accent4>
      <a:accent5>
        <a:srgbClr val="B0DDED"/>
      </a:accent5>
      <a:accent6>
        <a:srgbClr val="C1DA93"/>
      </a:accent6>
      <a:hlink>
        <a:srgbClr val="86CFE4"/>
      </a:hlink>
      <a:folHlink>
        <a:srgbClr val="A84D98"/>
      </a:folHlink>
    </a:clrScheme>
    <a:fontScheme name="Kierros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Ppt_raportointipohja_suomi</Template>
  <TotalTime>17627</TotalTime>
  <Words>993</Words>
  <Application>Microsoft Office PowerPoint</Application>
  <PresentationFormat>A4-paperi (210 x 297 mm)</PresentationFormat>
  <Paragraphs>160</Paragraphs>
  <Slides>25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3</vt:i4>
      </vt:variant>
      <vt:variant>
        <vt:lpstr>Dian otsikot</vt:lpstr>
      </vt:variant>
      <vt:variant>
        <vt:i4>25</vt:i4>
      </vt:variant>
    </vt:vector>
  </HeadingPairs>
  <TitlesOfParts>
    <vt:vector size="28" baseType="lpstr">
      <vt:lpstr>Powerpoint pohjat 41215</vt:lpstr>
      <vt:lpstr>OKM_karkihanke_suomi_1</vt:lpstr>
      <vt:lpstr>1_Powerpoint pohjat 41215</vt:lpstr>
      <vt:lpstr>          Valtakunnallinen Koululaiskysely 2017:  Koululaisilla paljon kiinnostusta harrastaa monipuolisesti - mieleinen harrastus löytymättä joka viidennellä  Neuvotteleva virkamies Iina Berden, OKM Varatoimitusjohtaja Tuomo Lähdeniemi, Fountain Park </vt:lpstr>
      <vt:lpstr>PowerPoint-esitys</vt:lpstr>
      <vt:lpstr>Tavoite ja tunnusluvut</vt:lpstr>
      <vt:lpstr>Tasainen osallistujajakauma</vt:lpstr>
      <vt:lpstr>Kyselyyn on vastannut yli 200 000 koululaista kahden vuoden aikana </vt:lpstr>
      <vt:lpstr>Yhteenveto tuloksista</vt:lpstr>
      <vt:lpstr>64% koululaisista oli kiinnostunut osallistumaan ainakin viiteen eri taiteen ja kulttuurin harrastukseen.  62% ilmoitti ainakin viisi kiinnostavaa liikunnan harrastusta.</vt:lpstr>
      <vt:lpstr>Kiinnostus harrastaa taidetta ja kulttuuria koulussa – vastaajan 5 kiinnostavinta alaa</vt:lpstr>
      <vt:lpstr>Kiinnostus harrastaa liikuntaa koulussa liikuntatuntien lisäksi – vastaajan 5 kiinnostavinta lajia</vt:lpstr>
      <vt:lpstr>Kiinnostavimmat harrastukset ala- ja yläkouluissa</vt:lpstr>
      <vt:lpstr>Valokuvaus erottuu yläkoululaisia kiinnostavimpana taiteenalana</vt:lpstr>
      <vt:lpstr>Alakoululaiset toivovat parkouria, tanssia, elokuvan tekemistä ja kuvataidetta</vt:lpstr>
      <vt:lpstr>Yläkoululaiset haluavat päästä kuntosaleille</vt:lpstr>
      <vt:lpstr>Alakoululaisille lisää uintia, lumilajeja ja joukkuelajeja</vt:lpstr>
      <vt:lpstr>Harrastaminen nyt</vt:lpstr>
      <vt:lpstr>Neljällä viidestä on harrastus, josta pitää</vt:lpstr>
      <vt:lpstr>Harrastuksen puuttumisen syynä tarjonta, hinta, sopimaton ryhmä, kavereiden puute, välimatka ja vaativuus </vt:lpstr>
      <vt:lpstr>Yläkoululaisilla harrastamisen estää tarjonnan puute, sopimattomat ryhmät ja kustannukset</vt:lpstr>
      <vt:lpstr>Koulujen tiloja halutaan käyttää harrastamiseen</vt:lpstr>
      <vt:lpstr>Taiteen ja kulttuurin harrastaminen koulussa ja muualla</vt:lpstr>
      <vt:lpstr>Liikunnan harrastaminen koulussa ja muualla</vt:lpstr>
      <vt:lpstr>Terveisiä harrastetuntien järjestäjille</vt:lpstr>
      <vt:lpstr>Harrastaminen innostaa</vt:lpstr>
      <vt:lpstr>Harrastaminen innostaa</vt:lpstr>
      <vt:lpstr>Harrastaminen innostaa</vt:lpstr>
    </vt:vector>
  </TitlesOfParts>
  <Company>Nervogrid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Raportointi 2.0</dc:title>
  <dc:creator>Anu Kokko</dc:creator>
  <cp:lastModifiedBy>Mäkinen Pia</cp:lastModifiedBy>
  <cp:revision>503</cp:revision>
  <cp:lastPrinted>2016-03-03T14:50:30Z</cp:lastPrinted>
  <dcterms:created xsi:type="dcterms:W3CDTF">2015-10-01T03:31:29Z</dcterms:created>
  <dcterms:modified xsi:type="dcterms:W3CDTF">2017-04-07T07:05:44Z</dcterms:modified>
</cp:coreProperties>
</file>