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5865" r:id="rId5"/>
    <p:sldId id="5857" r:id="rId6"/>
    <p:sldId id="5787" r:id="rId7"/>
    <p:sldId id="5859" r:id="rId8"/>
    <p:sldId id="5860" r:id="rId9"/>
    <p:sldId id="5861" r:id="rId10"/>
    <p:sldId id="5862" r:id="rId11"/>
    <p:sldId id="5863" r:id="rId12"/>
    <p:sldId id="5864" r:id="rId13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6B3943D-7BF4-4A6D-A659-585280B74048}">
          <p14:sldIdLst>
            <p14:sldId id="5865"/>
            <p14:sldId id="5857"/>
            <p14:sldId id="5787"/>
            <p14:sldId id="5859"/>
            <p14:sldId id="5860"/>
            <p14:sldId id="5861"/>
            <p14:sldId id="5862"/>
            <p14:sldId id="5863"/>
            <p14:sldId id="58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157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26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7138C-F476-4014-DD4A-319D5F6B57BE}" name="Pihlaja, Päivi Maria" initials="PP" userId="S::ppihlaja@ad.helsinki.fi::387ca7ab-fc41-443b-a642-a3e4dec6ed4e" providerId="AD"/>
  <p188:author id="{400ABAA5-5D34-C753-E758-644F3900228F}" name="Philippe Rixhon" initials="PR" userId="S::philippe_rixhon.net#ext#@helsinkifi.onmicrosoft.com::9a8bce51-4b12-43a1-87d4-159b1939c20b" providerId="AD"/>
  <p188:author id="{908156C0-048E-5F28-CAC6-B318F73FB327}" name="Vuopala Anna (OKM)" initials="AV" userId="S::anna.vuopala@gov.fi::e86ff598-d95e-46d8-85df-8a0febc023f1" providerId="AD"/>
  <p188:author id="{FA6846C9-525C-A129-1E2E-65D8AB12AD3F}" name="Lilja, E Johanna" initials="LE" userId="S::jolilja@ad.helsinki.fi::18982902-ff44-4b10-93b7-26b40743be90" providerId="AD"/>
  <p188:author id="{35B22FCB-EBD6-CACA-97D3-4DECA0269740}" name="Partanen, Niko T" initials="PN" userId="S::npartane@ad.helsinki.fi::a640dc3e-0639-4345-be47-c12f132f65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417"/>
    <a:srgbClr val="213055"/>
    <a:srgbClr val="598D84"/>
    <a:srgbClr val="ADC6C1"/>
    <a:srgbClr val="2C2CB2"/>
    <a:srgbClr val="A4004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>
        <p:guide orient="horz" pos="845"/>
        <p:guide pos="7469"/>
        <p:guide pos="1572"/>
        <p:guide pos="3840"/>
        <p:guide orient="horz" pos="4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571ED-DF0F-4474-901F-AE41C1DFC52B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4E51-DE2A-40C7-9A22-80BC14A92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8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69B81-8F07-4680-AF2A-F2DF30F1F3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4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B40A-8137-82A8-35A6-D33197E3A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7DA34-0440-1DD7-A38B-6F14DD733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B0E37-EF00-86E8-5ECE-02480C9E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0771-BA4C-5A53-4515-804301EE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12B1A-4FE5-13ED-DC0C-A36E09F4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46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DCE4-80DF-352A-E032-72D98C60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4B9F3-FA5C-49F1-6D0B-9F3EAB3C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A857-FF35-A2B7-C17C-C5A951E5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0367C-8717-45F0-4812-6AF1EDFF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147E4-BBD8-BA82-AAA3-91FC7241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4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0B869-F2B4-1A58-4FE1-A7E2A890E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E08B3-4068-D963-4F18-061F3E919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9258-AD34-3DAF-2484-E17F94C3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19ACF-B978-8FFD-A254-A82098F6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56BA-CBA0-F657-C04B-DC1B3CF1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6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5E6F-64B1-E186-6932-D107F4E5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7BE0-544E-16CE-4227-54990832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2F034-3AFC-4DD4-DCBE-7468CB16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3FCF7-B709-51BC-CFF7-91028095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D31E1-AC31-F911-9A8C-5C05FF53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6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867C-1C64-64B5-A7DC-710ACB35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03735-6390-6676-C482-B59E6FE01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98636-6585-CDF4-853F-E124B36C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C27D-2D8A-63B3-D110-594622E9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46391-FBF4-288E-A7B7-796C233E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3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C02A-FCF3-D859-7C9E-DBF25156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4E94-B144-D0E6-B2A9-C0DD1ABFB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EC12E-84C8-4224-B6DF-B50E88146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5BCF9-9471-B381-BDF5-4003216B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F1E81-DA26-AF7B-56A0-A80BC916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06C93-1D08-342E-363E-6D3C14AB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E207-0B18-7BD0-2DD1-54B65CDB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0E05-E283-5ECC-3D67-C6B56DDAE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7F87E-EE9F-53CF-2974-3853998A1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6AFA5-5AA4-F7E6-5ED9-0F575EDAD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ED16D-0DC1-9601-AF0A-8FC2A3A6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4A739-1DF9-3E2A-7605-F529065B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7C41A-4F97-D2CA-0030-BC6B1D05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3DC42-7CAE-74EA-F768-BB84C64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8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FEA3-02AF-3674-A92D-4919100B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5089-0732-D97E-3CC4-4FAD8078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567F9-E8DA-C5ED-B253-AA692413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8A32D-D0F6-12A9-CF24-87383A51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8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4CCE1-CBC5-A101-CAF3-AC1A8754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22C7A-C34F-8A12-69AF-322A6BA2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7FAA-AAF3-6B98-7FA6-D3A14BCF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5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EDEE-4256-1DAA-CD43-603801A6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8DE0-0DA6-680D-5693-B1298E93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D2D51-D5DE-EDFE-A708-29099A03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38842-B8D6-1D81-9D47-1E3127E5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16408-0463-50D4-E1CC-E78B691A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859B0-BE05-55F9-FEC9-9C62A636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3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A388-D3EF-3E6B-79E4-B5A0C945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61CE6-A54D-CAA8-7A06-B4DA3595F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254DD-F55B-98FD-FF95-8A8EDF8BC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A32D0-20BD-1CB8-EB39-766B1427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443B7-772F-4657-B06B-F475F332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5961D-CC6A-AA51-743B-52C156F3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7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772FF-871A-9446-F5AD-5D2D2745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4C6CE-D03D-5420-124E-28F890690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42A55-1A71-841B-70D0-0A04F3131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E5BBE-185F-4DAE-AFE5-6CA7700E5C54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59D98-DE38-D18D-A4D7-36A5B1098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0972-EBD2-6B57-F3BE-A2978D329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E9737-B838-4601-A327-7E6A040A9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D872D-B3D4-67D6-E998-ECBA84511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image">
            <a:extLst>
              <a:ext uri="{FF2B5EF4-FFF2-40B4-BE49-F238E27FC236}">
                <a16:creationId xmlns:a16="http://schemas.microsoft.com/office/drawing/2014/main" id="{65B1053F-550F-BC0A-9C0C-7467C343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AD2A6-8D43-6C3D-5381-77741ACA7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0" t="8042" r="4602" b="8431"/>
          <a:stretch/>
        </p:blipFill>
        <p:spPr>
          <a:xfrm>
            <a:off x="4904480" y="1105564"/>
            <a:ext cx="4752000" cy="2348680"/>
          </a:xfrm>
          <a:prstGeom prst="rect">
            <a:avLst/>
          </a:prstGeom>
        </p:spPr>
      </p:pic>
      <p:sp>
        <p:nvSpPr>
          <p:cNvPr id="5" name="Google Shape;125;p49">
            <a:extLst>
              <a:ext uri="{FF2B5EF4-FFF2-40B4-BE49-F238E27FC236}">
                <a16:creationId xmlns:a16="http://schemas.microsoft.com/office/drawing/2014/main" id="{C0863037-5FC9-3B92-0AD6-D6F09BF0677E}"/>
              </a:ext>
            </a:extLst>
          </p:cNvPr>
          <p:cNvSpPr txBox="1"/>
          <p:nvPr/>
        </p:nvSpPr>
        <p:spPr>
          <a:xfrm>
            <a:off x="1521671" y="4559808"/>
            <a:ext cx="9148658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tabLst>
                <a:tab pos="5108575" algn="l"/>
              </a:tabLst>
              <a:defRPr sz="2800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fi-FI" sz="6000" dirty="0">
                <a:solidFill>
                  <a:schemeClr val="tx1"/>
                </a:solidFill>
                <a:latin typeface="Poppins SemiBold"/>
                <a:cs typeface="Poppins SemiBold"/>
                <a:sym typeface="Poppins"/>
              </a:rPr>
              <a:t>VISUALIZATION MODELS</a:t>
            </a:r>
            <a:endParaRPr lang="en-GB" sz="3450" dirty="0">
              <a:solidFill>
                <a:schemeClr val="tx1"/>
              </a:solidFill>
              <a:latin typeface="Poppins SemiBold"/>
              <a:cs typeface="Poppins SemiBold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5492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9A3937-F556-07FC-E953-8B261E10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9151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MANUAL TO USE LIFECYCLE MODEL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E9BFBE-011C-DBC7-766D-369F53144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904240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fi-FI" sz="2200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fi-FI" sz="2200" b="1" dirty="0">
                <a:solidFill>
                  <a:srgbClr val="7030A0"/>
                </a:solidFill>
              </a:rPr>
              <a:t>CHOOSE VISUALIZATION IN </a:t>
            </a:r>
            <a:r>
              <a:rPr lang="fi-FI" sz="2200" b="1" u="sng" dirty="0">
                <a:solidFill>
                  <a:srgbClr val="7030A0"/>
                </a:solidFill>
              </a:rPr>
              <a:t>TOP BANNER</a:t>
            </a:r>
          </a:p>
          <a:p>
            <a:pPr marL="1371600" lvl="2" indent="-457200">
              <a:buAutoNum type="alphaUcPeriod"/>
            </a:pPr>
            <a:r>
              <a:rPr lang="fi-FI" sz="2200" dirty="0"/>
              <a:t>STATIC SUMMARY</a:t>
            </a:r>
          </a:p>
          <a:p>
            <a:pPr marL="1371600" lvl="2" indent="-457200">
              <a:buFont typeface="Arial" panose="020B0604020202020204" pitchFamily="34" charset="0"/>
              <a:buAutoNum type="alphaUcPeriod"/>
            </a:pPr>
            <a:r>
              <a:rPr lang="fi-FI" sz="2200" dirty="0"/>
              <a:t>SUNBURST</a:t>
            </a:r>
          </a:p>
          <a:p>
            <a:pPr marL="1371600" lvl="2" indent="-457200">
              <a:buAutoNum type="alphaUcPeriod"/>
            </a:pPr>
            <a:r>
              <a:rPr lang="fi-FI" sz="2200" dirty="0"/>
              <a:t>ICICLE</a:t>
            </a:r>
          </a:p>
          <a:p>
            <a:pPr marL="1371600" lvl="2" indent="-457200">
              <a:buAutoNum type="alphaUcPeriod"/>
            </a:pPr>
            <a:r>
              <a:rPr lang="fi-FI" sz="2200" dirty="0"/>
              <a:t>TREE</a:t>
            </a:r>
          </a:p>
          <a:p>
            <a:pPr marL="1371600" lvl="2" indent="-457200">
              <a:buAutoNum type="alphaUcPeriod"/>
            </a:pPr>
            <a:r>
              <a:rPr lang="fi-FI" sz="2200" dirty="0"/>
              <a:t>CIRCLES</a:t>
            </a:r>
          </a:p>
          <a:p>
            <a:pPr marL="1371600" lvl="2" indent="-457200">
              <a:buAutoNum type="alphaUcPeriod"/>
            </a:pPr>
            <a:r>
              <a:rPr lang="fi-FI" sz="2200" dirty="0"/>
              <a:t>TABLE</a:t>
            </a:r>
          </a:p>
          <a:p>
            <a:pPr marL="1371600" lvl="2" indent="-457200">
              <a:buAutoNum type="alphaUcPeriod"/>
            </a:pPr>
            <a:r>
              <a:rPr lang="fi-FI" sz="2200" dirty="0"/>
              <a:t>FULL TABLE EXPORT</a:t>
            </a:r>
          </a:p>
          <a:p>
            <a:pPr marL="457200" lvl="1" indent="0">
              <a:buNone/>
            </a:pPr>
            <a:r>
              <a:rPr lang="fi-FI" sz="2200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fi-FI" sz="2200" b="1" dirty="0">
                <a:solidFill>
                  <a:srgbClr val="00B050"/>
                </a:solidFill>
              </a:rPr>
              <a:t>FILTER REQUIREMENTS IN THE LEFT BANNER</a:t>
            </a:r>
            <a:endParaRPr lang="fi-FI" sz="22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fi-FI" sz="2200" dirty="0"/>
              <a:t>1. FILTER BASED ON RELEVANT PHASE TO EXAMINE </a:t>
            </a:r>
          </a:p>
          <a:p>
            <a:pPr marL="457200" lvl="1" indent="0">
              <a:buNone/>
            </a:pPr>
            <a:r>
              <a:rPr lang="fi-FI" sz="2200" dirty="0"/>
              <a:t>2. SELECT CLASS OF REQUIREMENT</a:t>
            </a:r>
          </a:p>
          <a:p>
            <a:pPr marL="457200" lvl="1" indent="0">
              <a:buNone/>
            </a:pPr>
            <a:r>
              <a:rPr lang="fi-FI" sz="2200" dirty="0"/>
              <a:t>3. SELECT REQUIRMENTS BY NUMBERS </a:t>
            </a:r>
          </a:p>
          <a:p>
            <a:pPr marL="457200" lvl="1" indent="0">
              <a:buNone/>
            </a:pPr>
            <a:r>
              <a:rPr lang="fi-FI" sz="2200" dirty="0"/>
              <a:t>4. SELECT REQUIREMENTS IN TEXT</a:t>
            </a:r>
          </a:p>
          <a:p>
            <a:pPr marL="457200" lvl="1" indent="0">
              <a:buNone/>
            </a:pPr>
            <a:r>
              <a:rPr lang="fi-FI" sz="2200" dirty="0"/>
              <a:t>5. VIEW DATA ACCORDING TO CONTEXT </a:t>
            </a:r>
          </a:p>
          <a:p>
            <a:pPr marL="457200" lvl="1" indent="0">
              <a:buNone/>
            </a:pPr>
            <a:r>
              <a:rPr lang="fi-FI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i-FI" sz="2200" b="1" dirty="0">
                <a:solidFill>
                  <a:srgbClr val="FF0000"/>
                </a:solidFill>
              </a:rPr>
              <a:t>DOWNLOAD SELECTED DATA in CSV FORMAT</a:t>
            </a:r>
          </a:p>
        </p:txBody>
      </p:sp>
    </p:spTree>
    <p:extLst>
      <p:ext uri="{BB962C8B-B14F-4D97-AF65-F5344CB8AC3E}">
        <p14:creationId xmlns:p14="http://schemas.microsoft.com/office/powerpoint/2010/main" val="260655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68940-3276-3EFD-682A-38D52D2C8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2D762A-6436-477F-FF36-72B6D5B1B254}"/>
              </a:ext>
            </a:extLst>
          </p:cNvPr>
          <p:cNvSpPr txBox="1"/>
          <p:nvPr/>
        </p:nvSpPr>
        <p:spPr>
          <a:xfrm>
            <a:off x="523876" y="2669441"/>
            <a:ext cx="1440000" cy="584775"/>
          </a:xfrm>
          <a:prstGeom prst="rect">
            <a:avLst/>
          </a:prstGeom>
          <a:noFill/>
          <a:ln>
            <a:solidFill>
              <a:srgbClr val="2130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2130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Media asset creation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54C7D-C15D-E4D0-AC74-E564A5C7028A}"/>
              </a:ext>
            </a:extLst>
          </p:cNvPr>
          <p:cNvSpPr txBox="1"/>
          <p:nvPr/>
        </p:nvSpPr>
        <p:spPr>
          <a:xfrm>
            <a:off x="3266098" y="1700638"/>
            <a:ext cx="2376000" cy="584775"/>
          </a:xfrm>
          <a:prstGeom prst="rect">
            <a:avLst/>
          </a:prstGeom>
          <a:noFill/>
          <a:ln>
            <a:solidFill>
              <a:srgbClr val="2130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2130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Digital asset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C60E3-BD5A-0647-1286-3064181B6EFD}"/>
              </a:ext>
            </a:extLst>
          </p:cNvPr>
          <p:cNvSpPr txBox="1"/>
          <p:nvPr/>
        </p:nvSpPr>
        <p:spPr>
          <a:xfrm>
            <a:off x="8367571" y="1827348"/>
            <a:ext cx="3492000" cy="338554"/>
          </a:xfrm>
          <a:prstGeom prst="rect">
            <a:avLst/>
          </a:prstGeom>
          <a:noFill/>
          <a:ln>
            <a:solidFill>
              <a:srgbClr val="21305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>
                <a:solidFill>
                  <a:srgbClr val="21305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Distribution and usage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BD8056B-4EA6-92E4-3399-F4D54D9627B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963876" y="2117196"/>
            <a:ext cx="1302223" cy="720000"/>
          </a:xfrm>
          <a:prstGeom prst="bentConnector3">
            <a:avLst/>
          </a:prstGeom>
          <a:ln w="9525">
            <a:solidFill>
              <a:srgbClr val="2130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2DDC939-4727-AC6F-8514-CE1DD99DCC9A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963876" y="3133279"/>
            <a:ext cx="1302222" cy="1156506"/>
          </a:xfrm>
          <a:prstGeom prst="bentConnector3">
            <a:avLst>
              <a:gd name="adj1" fmla="val 50000"/>
            </a:avLst>
          </a:prstGeom>
          <a:ln w="9525">
            <a:solidFill>
              <a:srgbClr val="A400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DA134F-096E-3108-615F-E1D3196E141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642098" y="1993026"/>
            <a:ext cx="2725473" cy="3599"/>
          </a:xfrm>
          <a:prstGeom prst="straightConnector1">
            <a:avLst/>
          </a:prstGeom>
          <a:ln w="9525">
            <a:solidFill>
              <a:srgbClr val="2130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F01723-744B-0558-E96D-43FBB1279A7E}"/>
              </a:ext>
            </a:extLst>
          </p:cNvPr>
          <p:cNvCxnSpPr>
            <a:cxnSpLocks/>
            <a:stCxn id="9" idx="2"/>
            <a:endCxn id="32" idx="0"/>
          </p:cNvCxnSpPr>
          <p:nvPr/>
        </p:nvCxnSpPr>
        <p:spPr>
          <a:xfrm>
            <a:off x="4454098" y="2285413"/>
            <a:ext cx="0" cy="1219542"/>
          </a:xfrm>
          <a:prstGeom prst="straightConnector1">
            <a:avLst/>
          </a:prstGeom>
          <a:ln w="9525">
            <a:solidFill>
              <a:srgbClr val="A400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6BEBAD8-C616-C964-F193-6CDCDF840678}"/>
              </a:ext>
            </a:extLst>
          </p:cNvPr>
          <p:cNvSpPr txBox="1"/>
          <p:nvPr/>
        </p:nvSpPr>
        <p:spPr>
          <a:xfrm>
            <a:off x="6283922" y="1810009"/>
            <a:ext cx="756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i="1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4A7C25-7423-94D6-6829-C0C1E5623E3A}"/>
              </a:ext>
            </a:extLst>
          </p:cNvPr>
          <p:cNvSpPr txBox="1"/>
          <p:nvPr/>
        </p:nvSpPr>
        <p:spPr>
          <a:xfrm>
            <a:off x="5923890" y="3711532"/>
            <a:ext cx="14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interoperable,</a:t>
            </a:r>
          </a:p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trustworthy,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8114AD-9383-1E61-275D-A7D32FA4A333}"/>
              </a:ext>
            </a:extLst>
          </p:cNvPr>
          <p:cNvCxnSpPr/>
          <p:nvPr/>
        </p:nvCxnSpPr>
        <p:spPr>
          <a:xfrm>
            <a:off x="4453799" y="2285405"/>
            <a:ext cx="0" cy="432000"/>
          </a:xfrm>
          <a:prstGeom prst="line">
            <a:avLst/>
          </a:prstGeom>
          <a:ln w="9525">
            <a:solidFill>
              <a:srgbClr val="213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A05ACC1-F3CF-2E0F-D1C7-9C1F4B8F9CBD}"/>
              </a:ext>
            </a:extLst>
          </p:cNvPr>
          <p:cNvSpPr txBox="1"/>
          <p:nvPr/>
        </p:nvSpPr>
        <p:spPr>
          <a:xfrm>
            <a:off x="3686764" y="2783420"/>
            <a:ext cx="1544397" cy="252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 identifiers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22AE92-3744-0FEF-AB25-267B8518F7F5}"/>
              </a:ext>
            </a:extLst>
          </p:cNvPr>
          <p:cNvSpPr txBox="1"/>
          <p:nvPr/>
        </p:nvSpPr>
        <p:spPr>
          <a:xfrm>
            <a:off x="2090671" y="3437080"/>
            <a:ext cx="1051057" cy="4680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agent</a:t>
            </a:r>
          </a:p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F25A79-1E59-ADB2-D269-237AFDC44689}"/>
              </a:ext>
            </a:extLst>
          </p:cNvPr>
          <p:cNvSpPr txBox="1"/>
          <p:nvPr/>
        </p:nvSpPr>
        <p:spPr>
          <a:xfrm>
            <a:off x="3266098" y="3504955"/>
            <a:ext cx="2376000" cy="1569660"/>
          </a:xfrm>
          <a:prstGeom prst="rect">
            <a:avLst/>
          </a:prstGeom>
          <a:noFill/>
          <a:ln>
            <a:solidFill>
              <a:srgbClr val="A400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A4004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Metadata management</a:t>
            </a:r>
          </a:p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provenance, authenticity,</a:t>
            </a:r>
          </a:p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attribution, usage T&amp;Cs including AI-related reservations such as opt-out expressions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2181D62-4E17-26C4-CD4C-99F8816E35EF}"/>
              </a:ext>
            </a:extLst>
          </p:cNvPr>
          <p:cNvSpPr/>
          <p:nvPr/>
        </p:nvSpPr>
        <p:spPr>
          <a:xfrm>
            <a:off x="380380" y="252664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  <a:endParaRPr lang="en-GB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FBA2830-E4C9-1B60-5425-B6A194D9E9AD}"/>
              </a:ext>
            </a:extLst>
          </p:cNvPr>
          <p:cNvSpPr/>
          <p:nvPr/>
        </p:nvSpPr>
        <p:spPr>
          <a:xfrm>
            <a:off x="3123580" y="1564617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  <a:endParaRPr lang="en-GB" b="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2141309-10AB-1C8C-6BEF-8581D032589E}"/>
              </a:ext>
            </a:extLst>
          </p:cNvPr>
          <p:cNvSpPr/>
          <p:nvPr/>
        </p:nvSpPr>
        <p:spPr>
          <a:xfrm>
            <a:off x="3123580" y="336484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</a:t>
            </a:r>
            <a:endParaRPr lang="en-GB" b="1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4F01EA-4DE2-B9C0-CDE1-3A538A975510}"/>
              </a:ext>
            </a:extLst>
          </p:cNvPr>
          <p:cNvSpPr/>
          <p:nvPr/>
        </p:nvSpPr>
        <p:spPr>
          <a:xfrm>
            <a:off x="8275335" y="1564617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4</a:t>
            </a:r>
            <a:endParaRPr lang="en-GB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9D9E8-689C-FFD4-337C-B31621385FE9}"/>
              </a:ext>
            </a:extLst>
          </p:cNvPr>
          <p:cNvSpPr txBox="1"/>
          <p:nvPr/>
        </p:nvSpPr>
        <p:spPr>
          <a:xfrm>
            <a:off x="8367571" y="3507427"/>
            <a:ext cx="3492000" cy="338554"/>
          </a:xfrm>
          <a:prstGeom prst="rect">
            <a:avLst/>
          </a:prstGeom>
          <a:noFill/>
          <a:ln>
            <a:solidFill>
              <a:srgbClr val="2C2CB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2C2CB2"/>
                </a:solidFill>
              </a:rPr>
              <a:t>National libraries mandates</a:t>
            </a:r>
            <a:endParaRPr lang="en-GB" sz="1600">
              <a:solidFill>
                <a:srgbClr val="2C2CB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CAD59E-BAA4-7032-830F-7C16B559D367}"/>
              </a:ext>
            </a:extLst>
          </p:cNvPr>
          <p:cNvSpPr txBox="1"/>
          <p:nvPr/>
        </p:nvSpPr>
        <p:spPr>
          <a:xfrm>
            <a:off x="8367571" y="4120508"/>
            <a:ext cx="3492000" cy="338554"/>
          </a:xfrm>
          <a:prstGeom prst="rect">
            <a:avLst/>
          </a:prstGeom>
          <a:noFill/>
          <a:ln>
            <a:solidFill>
              <a:srgbClr val="2C2CB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2C2CB2"/>
                </a:solidFill>
              </a:rPr>
              <a:t>Commercial licensing</a:t>
            </a:r>
            <a:endParaRPr lang="en-GB" sz="1600">
              <a:solidFill>
                <a:srgbClr val="2C2CB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4562CF-848F-8592-7CD7-3C68C7BEB3B3}"/>
              </a:ext>
            </a:extLst>
          </p:cNvPr>
          <p:cNvSpPr txBox="1"/>
          <p:nvPr/>
        </p:nvSpPr>
        <p:spPr>
          <a:xfrm>
            <a:off x="8367571" y="4735517"/>
            <a:ext cx="3492000" cy="338554"/>
          </a:xfrm>
          <a:prstGeom prst="rect">
            <a:avLst/>
          </a:prstGeom>
          <a:noFill/>
          <a:ln>
            <a:solidFill>
              <a:srgbClr val="2C2C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2C2CB2"/>
                </a:solidFill>
              </a:rPr>
              <a:t>Search across existing repositories</a:t>
            </a:r>
            <a:endParaRPr lang="en-GB" sz="1600">
              <a:solidFill>
                <a:srgbClr val="2C2CB2"/>
              </a:solidFill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CC6D378-7756-160A-D757-15DB20F01A7B}"/>
              </a:ext>
            </a:extLst>
          </p:cNvPr>
          <p:cNvCxnSpPr>
            <a:cxnSpLocks/>
            <a:stCxn id="15" idx="1"/>
            <a:endCxn id="13" idx="1"/>
          </p:cNvCxnSpPr>
          <p:nvPr/>
        </p:nvCxnSpPr>
        <p:spPr>
          <a:xfrm rot="10800000">
            <a:off x="8367571" y="3676704"/>
            <a:ext cx="12700" cy="1228090"/>
          </a:xfrm>
          <a:prstGeom prst="bentConnector3">
            <a:avLst>
              <a:gd name="adj1" fmla="val 5400000"/>
            </a:avLst>
          </a:prstGeom>
          <a:ln w="9525">
            <a:solidFill>
              <a:srgbClr val="A4004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68E981-52CC-2EA5-FE67-72A34063C729}"/>
              </a:ext>
            </a:extLst>
          </p:cNvPr>
          <p:cNvSpPr txBox="1"/>
          <p:nvPr/>
        </p:nvSpPr>
        <p:spPr>
          <a:xfrm>
            <a:off x="865504" y="151895"/>
            <a:ext cx="11430947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dirty="0">
                <a:latin typeface="Poppins SemiBold"/>
                <a:cs typeface="Poppins SemiBold"/>
              </a:rPr>
              <a:t>Context of 4 life cycle steps in 2030 and </a:t>
            </a:r>
          </a:p>
          <a:p>
            <a:r>
              <a:rPr lang="en-US" sz="2600" dirty="0">
                <a:latin typeface="Poppins SemiBold"/>
                <a:cs typeface="Poppins SemiBold"/>
              </a:rPr>
              <a:t>3 main purposes across </a:t>
            </a:r>
            <a:r>
              <a:rPr lang="en-US" sz="2600" dirty="0">
                <a:latin typeface="Poppins SemiBold"/>
                <a:cs typeface="Poppins SemiBold"/>
                <a:sym typeface="Wingdings" panose="05000000000000000000" pitchFamily="2" charset="2"/>
              </a:rPr>
              <a:t> </a:t>
            </a:r>
            <a:r>
              <a:rPr lang="en-US" sz="2600" dirty="0">
                <a:latin typeface="Poppins SemiBold"/>
                <a:cs typeface="Poppins SemiBold"/>
              </a:rPr>
              <a:t>75+ requirements to discuss and validate</a:t>
            </a:r>
            <a:endParaRPr lang="en-GB" sz="2600" dirty="0">
              <a:latin typeface="Poppins SemiBold"/>
              <a:cs typeface="Poppins SemiBold"/>
            </a:endParaRPr>
          </a:p>
        </p:txBody>
      </p:sp>
      <p:sp>
        <p:nvSpPr>
          <p:cNvPr id="3" name="Google Shape;126;p49">
            <a:extLst>
              <a:ext uri="{FF2B5EF4-FFF2-40B4-BE49-F238E27FC236}">
                <a16:creationId xmlns:a16="http://schemas.microsoft.com/office/drawing/2014/main" id="{82F88B16-FD89-FC92-8B30-E3B3870E153E}"/>
              </a:ext>
            </a:extLst>
          </p:cNvPr>
          <p:cNvSpPr/>
          <p:nvPr/>
        </p:nvSpPr>
        <p:spPr>
          <a:xfrm>
            <a:off x="360000" y="396000"/>
            <a:ext cx="360000" cy="72000"/>
          </a:xfrm>
          <a:prstGeom prst="rect">
            <a:avLst/>
          </a:prstGeom>
          <a:solidFill>
            <a:srgbClr val="A40042"/>
          </a:solidFill>
          <a:ln>
            <a:solidFill>
              <a:srgbClr val="A4004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A5652-88C2-DB0A-0C6D-194D5D8B380D}"/>
              </a:ext>
            </a:extLst>
          </p:cNvPr>
          <p:cNvSpPr txBox="1"/>
          <p:nvPr/>
        </p:nvSpPr>
        <p:spPr>
          <a:xfrm>
            <a:off x="11620479" y="6580800"/>
            <a:ext cx="34817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/>
            <a:r>
              <a:rPr lang="en-US" sz="1200"/>
              <a:t>15</a:t>
            </a:r>
            <a:endParaRPr lang="en-GB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6D674-6B69-BC47-6486-4990ECB5F5D6}"/>
              </a:ext>
            </a:extLst>
          </p:cNvPr>
          <p:cNvSpPr txBox="1"/>
          <p:nvPr/>
        </p:nvSpPr>
        <p:spPr>
          <a:xfrm>
            <a:off x="5742915" y="4260001"/>
            <a:ext cx="183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solidFill>
                  <a:srgbClr val="A400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machine-readable metadata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02C0A-0438-13FE-F9CF-807DAF2C8F50}"/>
              </a:ext>
            </a:extLst>
          </p:cNvPr>
          <p:cNvSpPr txBox="1"/>
          <p:nvPr/>
        </p:nvSpPr>
        <p:spPr>
          <a:xfrm>
            <a:off x="428625" y="3254332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 RMI, 9 T&amp;T</a:t>
            </a:r>
            <a:endParaRPr lang="en-GB" sz="1600" i="1">
              <a:solidFill>
                <a:srgbClr val="2C2C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CD5D-89D4-899C-1BC2-5431B1786782}"/>
              </a:ext>
            </a:extLst>
          </p:cNvPr>
          <p:cNvSpPr txBox="1"/>
          <p:nvPr/>
        </p:nvSpPr>
        <p:spPr>
          <a:xfrm>
            <a:off x="3169562" y="2283512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RMI, 1 T&amp;T</a:t>
            </a:r>
            <a:endParaRPr lang="en-GB" sz="1600" i="1">
              <a:solidFill>
                <a:srgbClr val="2C2C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BF598F-921B-41B0-E31C-097857BEF873}"/>
              </a:ext>
            </a:extLst>
          </p:cNvPr>
          <p:cNvCxnSpPr>
            <a:stCxn id="32" idx="3"/>
            <a:endCxn id="14" idx="1"/>
          </p:cNvCxnSpPr>
          <p:nvPr/>
        </p:nvCxnSpPr>
        <p:spPr>
          <a:xfrm>
            <a:off x="5642098" y="4289785"/>
            <a:ext cx="2725473" cy="0"/>
          </a:xfrm>
          <a:prstGeom prst="straightConnector1">
            <a:avLst/>
          </a:prstGeom>
          <a:ln w="9525">
            <a:solidFill>
              <a:srgbClr val="A400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DE86E96-C8BC-2D7F-5AB0-C8A5DFECD4D4}"/>
              </a:ext>
            </a:extLst>
          </p:cNvPr>
          <p:cNvSpPr txBox="1"/>
          <p:nvPr/>
        </p:nvSpPr>
        <p:spPr>
          <a:xfrm>
            <a:off x="3169562" y="5074337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 RMI, 3 T&amp;T</a:t>
            </a:r>
            <a:endParaRPr lang="en-GB" sz="1600" i="1">
              <a:solidFill>
                <a:srgbClr val="2C2C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B74D6F-88E3-6145-E0CA-D8D59D0F7DC7}"/>
              </a:ext>
            </a:extLst>
          </p:cNvPr>
          <p:cNvSpPr txBox="1"/>
          <p:nvPr/>
        </p:nvSpPr>
        <p:spPr>
          <a:xfrm>
            <a:off x="8265437" y="2159687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rgbClr val="2C2CB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RMI, 7 T&amp;T</a:t>
            </a:r>
            <a:endParaRPr lang="en-GB" sz="1600" i="1">
              <a:solidFill>
                <a:srgbClr val="2C2CB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85FD7D-51F5-587C-12EE-8B0CDCD1E47D}"/>
              </a:ext>
            </a:extLst>
          </p:cNvPr>
          <p:cNvSpPr txBox="1"/>
          <p:nvPr/>
        </p:nvSpPr>
        <p:spPr>
          <a:xfrm>
            <a:off x="2951570" y="5447787"/>
            <a:ext cx="743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en-US" b="1" i="1" dirty="0"/>
              <a:t>56 requirements related to rights management information (RMI)</a:t>
            </a:r>
          </a:p>
          <a:p>
            <a:r>
              <a:rPr lang="en-US" b="1" i="1" dirty="0"/>
              <a:t>21 requirements related to traceability and transparency (T&amp;T)</a:t>
            </a:r>
            <a:endParaRPr lang="en-GB" sz="1600" b="1" i="1" dirty="0">
              <a:solidFill>
                <a:srgbClr val="2C2CB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0165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D7D8D97-20AD-174A-2B82-AF036487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60" y="0"/>
            <a:ext cx="11053280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885E970-384E-4226-2670-90FB37C35CE3}"/>
              </a:ext>
            </a:extLst>
          </p:cNvPr>
          <p:cNvSpPr txBox="1"/>
          <p:nvPr/>
        </p:nvSpPr>
        <p:spPr>
          <a:xfrm>
            <a:off x="822960" y="914400"/>
            <a:ext cx="2932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/>
              <a:t>SUNBURST</a:t>
            </a:r>
          </a:p>
        </p:txBody>
      </p:sp>
    </p:spTree>
    <p:extLst>
      <p:ext uri="{BB962C8B-B14F-4D97-AF65-F5344CB8AC3E}">
        <p14:creationId xmlns:p14="http://schemas.microsoft.com/office/powerpoint/2010/main" val="126251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F84774A-975F-F350-6A9B-C79E219D3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21" y="0"/>
            <a:ext cx="6752357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7BDC6A9-516E-5049-A858-B081415BCA03}"/>
              </a:ext>
            </a:extLst>
          </p:cNvPr>
          <p:cNvSpPr txBox="1"/>
          <p:nvPr/>
        </p:nvSpPr>
        <p:spPr>
          <a:xfrm>
            <a:off x="802640" y="772160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ICICLE</a:t>
            </a:r>
          </a:p>
        </p:txBody>
      </p:sp>
    </p:spTree>
    <p:extLst>
      <p:ext uri="{BB962C8B-B14F-4D97-AF65-F5344CB8AC3E}">
        <p14:creationId xmlns:p14="http://schemas.microsoft.com/office/powerpoint/2010/main" val="138808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DBAA56-EB54-EAA5-8DD4-2DC5721D3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9" y="0"/>
            <a:ext cx="11861542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13138B0-D399-4410-80E4-6F5779F4E5F7}"/>
              </a:ext>
            </a:extLst>
          </p:cNvPr>
          <p:cNvSpPr txBox="1"/>
          <p:nvPr/>
        </p:nvSpPr>
        <p:spPr>
          <a:xfrm>
            <a:off x="721360" y="264160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/>
              <a:t>TREE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70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907C900-0BF9-614E-9DAC-6D697AD12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52" y="0"/>
            <a:ext cx="7865295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AE70973-55ED-6DD6-51D3-59F193E09E0E}"/>
              </a:ext>
            </a:extLst>
          </p:cNvPr>
          <p:cNvSpPr txBox="1"/>
          <p:nvPr/>
        </p:nvSpPr>
        <p:spPr>
          <a:xfrm>
            <a:off x="812800" y="701040"/>
            <a:ext cx="2364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/>
              <a:t>CIRCLES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657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72CA4BC-8693-A9A5-207A-73224126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39" y="90021"/>
            <a:ext cx="11441122" cy="6677957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030B7BDF-851B-9E17-46B0-A572E4E3E2B4}"/>
              </a:ext>
            </a:extLst>
          </p:cNvPr>
          <p:cNvSpPr/>
          <p:nvPr/>
        </p:nvSpPr>
        <p:spPr>
          <a:xfrm>
            <a:off x="8782999" y="90021"/>
            <a:ext cx="204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96825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9DB2569-6053-1548-140A-21D3400F2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80" y="976301"/>
            <a:ext cx="10129040" cy="5235042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2CE2DF4B-F6DA-702A-DF4D-A435EC2DF0C3}"/>
              </a:ext>
            </a:extLst>
          </p:cNvPr>
          <p:cNvSpPr/>
          <p:nvPr/>
        </p:nvSpPr>
        <p:spPr>
          <a:xfrm>
            <a:off x="2996765" y="52971"/>
            <a:ext cx="5284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 TEXT TABLE</a:t>
            </a:r>
          </a:p>
        </p:txBody>
      </p:sp>
    </p:spTree>
    <p:extLst>
      <p:ext uri="{BB962C8B-B14F-4D97-AF65-F5344CB8AC3E}">
        <p14:creationId xmlns:p14="http://schemas.microsoft.com/office/powerpoint/2010/main" val="4266286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CB797ADAD9244879B89F9D1CF24F9" ma:contentTypeVersion="8" ma:contentTypeDescription="Create a new document." ma:contentTypeScope="" ma:versionID="c816a229f0ead2c2af260c87c36a1930">
  <xsd:schema xmlns:xsd="http://www.w3.org/2001/XMLSchema" xmlns:xs="http://www.w3.org/2001/XMLSchema" xmlns:p="http://schemas.microsoft.com/office/2006/metadata/properties" xmlns:ns2="4b1ef95f-80ab-4291-bff5-bae785451f3c" targetNamespace="http://schemas.microsoft.com/office/2006/metadata/properties" ma:root="true" ma:fieldsID="94f41ae2d0d89ab382b99e230d0dd91e" ns2:_="">
    <xsd:import namespace="4b1ef95f-80ab-4291-bff5-bae785451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ef95f-80ab-4291-bff5-bae785451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59D9D-9D3A-4CE5-964B-5018A77931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b1ef95f-80ab-4291-bff5-bae785451f3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6D5361-7F0D-4583-AF11-05501E9157F0}">
  <ds:schemaRefs>
    <ds:schemaRef ds:uri="4b1ef95f-80ab-4291-bff5-bae785451f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097E78-B54F-4E39-8246-03522F2B1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204</Words>
  <Application>Microsoft Office PowerPoint</Application>
  <PresentationFormat>Laajakuva</PresentationFormat>
  <Paragraphs>54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Poppins SemiBold</vt:lpstr>
      <vt:lpstr>Segoe UI</vt:lpstr>
      <vt:lpstr>Segoe UI Semibold</vt:lpstr>
      <vt:lpstr>Wingdings</vt:lpstr>
      <vt:lpstr>Office Theme</vt:lpstr>
      <vt:lpstr>PowerPoint-esitys</vt:lpstr>
      <vt:lpstr>MANUAL TO USE LIFECYCLE MODEL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prixhon</dc:creator>
  <cp:lastModifiedBy>Vuopala Anna (OKM)</cp:lastModifiedBy>
  <cp:revision>152</cp:revision>
  <cp:lastPrinted>2026-02-03T11:08:07Z</cp:lastPrinted>
  <dcterms:created xsi:type="dcterms:W3CDTF">2025-01-23T14:31:04Z</dcterms:created>
  <dcterms:modified xsi:type="dcterms:W3CDTF">2026-02-15T21:29:34Z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0x010100C6FCB797ADAD9244879B89F9D1CF24F9</vt:lpwstr>
  </property>
</Properties>
</file>