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866" r:id="rId2"/>
    <p:sldId id="5870" r:id="rId3"/>
    <p:sldId id="5871" r:id="rId4"/>
    <p:sldId id="5872" r:id="rId5"/>
    <p:sldId id="5844" r:id="rId6"/>
    <p:sldId id="5876" r:id="rId7"/>
    <p:sldId id="5852" r:id="rId8"/>
    <p:sldId id="5853" r:id="rId9"/>
    <p:sldId id="5873" r:id="rId10"/>
    <p:sldId id="5877" r:id="rId11"/>
    <p:sldId id="5851" r:id="rId12"/>
    <p:sldId id="5875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78D2B1-2975-F36A-807B-6384A0B95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797CF13-5554-2E9E-169F-CBDAC8807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3D6062-16FB-B295-AEDC-4293580D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E2B-6E12-45BB-9F84-61D2A87A6B2E}" type="datetimeFigureOut">
              <a:rPr lang="fi-FI" smtClean="0"/>
              <a:t>15.2.2026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D410F5-C073-C8A2-371C-EDF59807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A33D17-35FC-B099-7493-0219DD91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263-2159-4256-B154-13503120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5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4E4D0C-353D-9372-1427-E3EE9360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0BBE1DE-3B1B-7314-A927-DA241C5CE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9A5D32-220E-A193-3415-70EDEA25D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E2B-6E12-45BB-9F84-61D2A87A6B2E}" type="datetimeFigureOut">
              <a:rPr lang="fi-FI" smtClean="0"/>
              <a:t>15.2.2026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5BA5D8-FDB5-6A37-BEBD-0487A371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E28EBD-8BD3-1A5B-4F05-17191720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263-2159-4256-B154-13503120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93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6EDE26C-ECC3-A685-294D-CAECE0F5B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9B7E86D-068C-79B1-CF3A-207EAD0E4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E227F8-D2CC-1CE2-8BB1-E6446363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E2B-6E12-45BB-9F84-61D2A87A6B2E}" type="datetimeFigureOut">
              <a:rPr lang="fi-FI" smtClean="0"/>
              <a:t>15.2.2026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76AB35-FC8D-997B-A5E7-307F7932A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21DE53-25C0-11B6-1B63-F421ACDC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263-2159-4256-B154-13503120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58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B1139-9E87-FEEE-BF30-F4CFB41A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21A3F3-EDFC-024E-3244-17069F23F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38636E-6950-1130-74C0-47324189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E2B-6E12-45BB-9F84-61D2A87A6B2E}" type="datetimeFigureOut">
              <a:rPr lang="fi-FI" smtClean="0"/>
              <a:t>15.2.2026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C7554F-E7C4-9316-B625-949BBB62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4B187F-AA98-0051-7D48-6809177B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263-2159-4256-B154-13503120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65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0A2ACC-15C6-F2D9-8C5A-A443E6B5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1716D0-F6C3-F669-4C6B-DB298A71A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910531-7228-4D34-560A-E847AB00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E2B-6E12-45BB-9F84-61D2A87A6B2E}" type="datetimeFigureOut">
              <a:rPr lang="fi-FI" smtClean="0"/>
              <a:t>15.2.2026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8D7515-4FB2-5E51-0AF4-A6CE07AD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633F0C-5A69-F1F3-86DF-F835506C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263-2159-4256-B154-13503120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9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C03224-EA5B-F4A8-4D0C-2BD084068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4BCCFD-A48C-DD95-E7A3-801F4A36B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76878EB-CDCB-F502-1AC3-BC775EDF6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88DD9F-7B07-C3F7-9B55-B1507B39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E2B-6E12-45BB-9F84-61D2A87A6B2E}" type="datetimeFigureOut">
              <a:rPr lang="fi-FI" smtClean="0"/>
              <a:t>15.2.2026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AA7548F-C382-236C-A532-B3F17E8C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6FBBE27-7C5C-7C0E-75D8-CFADFB01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263-2159-4256-B154-13503120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233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A1E0BD-9AB4-6101-5BCB-500F22F2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338FDA-1966-FA3D-C17E-3C2833D33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8C2C76E-0FF4-C9A4-157B-35D8E1FE8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F147A1E-FE23-1D1A-1F73-9F23EE558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8ABA057-E48E-8743-8A95-B64445804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95E0E8C-9145-295A-0A9E-795686BC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E2B-6E12-45BB-9F84-61D2A87A6B2E}" type="datetimeFigureOut">
              <a:rPr lang="fi-FI" smtClean="0"/>
              <a:t>15.2.2026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ECD5CF-1021-71AE-6FE3-CD6FFEC4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9C20C27-78EE-9615-CF77-C111CF10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263-2159-4256-B154-13503120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73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4540D6-8536-75A7-3835-F36B5F8A9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14D939-0797-C52C-F3E5-9106381F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E2B-6E12-45BB-9F84-61D2A87A6B2E}" type="datetimeFigureOut">
              <a:rPr lang="fi-FI" smtClean="0"/>
              <a:t>15.2.2026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EB57769-2FBA-3554-CC3F-8825EE7B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CE6C430-45B0-DE16-963E-E1540EBA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263-2159-4256-B154-13503120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2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BDEFBDB-CB3D-D954-B4F4-8663055C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E2B-6E12-45BB-9F84-61D2A87A6B2E}" type="datetimeFigureOut">
              <a:rPr lang="fi-FI" smtClean="0"/>
              <a:t>15.2.2026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F9C18D2-D405-E9A9-25EB-D7DB8065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BD76EEF-C3C0-1F71-FD89-CE99242B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263-2159-4256-B154-13503120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98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137B70-0CF1-3F5C-D154-655E791B5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F95883-04C1-47CE-B89B-E97602B1E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A5B8EA2-2B09-61E9-1739-7BE9691B7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26760D-E626-C696-FFC5-53626B266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E2B-6E12-45BB-9F84-61D2A87A6B2E}" type="datetimeFigureOut">
              <a:rPr lang="fi-FI" smtClean="0"/>
              <a:t>15.2.2026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EB7EB46-888E-0FEF-70DD-5B3F9751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9FDDB02-971D-64A4-FFFD-FB55A1F6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263-2159-4256-B154-13503120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671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1F6400-3A27-DF63-50B7-DEC8EE86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96E055B-3A62-441D-D2A6-CF39413AE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0FCB6D-9C81-79F1-33A6-24B5FB751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E6A1F3B-6958-EBEA-3FF0-6FF3FEDC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E2B-6E12-45BB-9F84-61D2A87A6B2E}" type="datetimeFigureOut">
              <a:rPr lang="fi-FI" smtClean="0"/>
              <a:t>15.2.2026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525D83-F03F-D69F-AFC6-C177396B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E1274E-A137-9D32-E4AD-D5021C27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263-2159-4256-B154-13503120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872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D177154-5A97-7F3B-BC46-763EBDD6C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F201D-F677-9691-9E4B-50E2A1274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6E7038-6FB3-9D5F-242F-CB1D8EBFA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22E2B-6E12-45BB-9F84-61D2A87A6B2E}" type="datetimeFigureOut">
              <a:rPr lang="fi-FI" smtClean="0"/>
              <a:t>15.2.2026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42DD06-D3EC-C38A-9C44-E56F2D85C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D17778-8814-255C-B860-7F3F00541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86263-2159-4256-B154-13503120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99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1AC61-0645-EFFC-C95E-7DB137230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image">
            <a:extLst>
              <a:ext uri="{FF2B5EF4-FFF2-40B4-BE49-F238E27FC236}">
                <a16:creationId xmlns:a16="http://schemas.microsoft.com/office/drawing/2014/main" id="{98C83563-27DA-19DD-93A5-15C1EC625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7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0A141-9536-37B0-1E39-64A7769ED8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0" t="8042" r="4602" b="8431"/>
          <a:stretch/>
        </p:blipFill>
        <p:spPr>
          <a:xfrm>
            <a:off x="4904480" y="1105564"/>
            <a:ext cx="4752000" cy="2348680"/>
          </a:xfrm>
          <a:prstGeom prst="rect">
            <a:avLst/>
          </a:prstGeom>
        </p:spPr>
      </p:pic>
      <p:sp>
        <p:nvSpPr>
          <p:cNvPr id="5" name="Google Shape;125;p49">
            <a:extLst>
              <a:ext uri="{FF2B5EF4-FFF2-40B4-BE49-F238E27FC236}">
                <a16:creationId xmlns:a16="http://schemas.microsoft.com/office/drawing/2014/main" id="{5D1CE452-4A90-3E38-75B5-5E62A2AC2487}"/>
              </a:ext>
            </a:extLst>
          </p:cNvPr>
          <p:cNvSpPr txBox="1"/>
          <p:nvPr/>
        </p:nvSpPr>
        <p:spPr>
          <a:xfrm>
            <a:off x="3099028" y="4559808"/>
            <a:ext cx="5993950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>
              <a:tabLst>
                <a:tab pos="5108575" algn="l"/>
              </a:tabLst>
              <a:defRPr sz="2800">
                <a:solidFill>
                  <a:srgbClr val="21305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spcBef>
                <a:spcPts val="1200"/>
              </a:spcBef>
            </a:pPr>
            <a:r>
              <a:rPr lang="fi-FI" sz="6000" dirty="0">
                <a:solidFill>
                  <a:schemeClr val="tx1"/>
                </a:solidFill>
                <a:latin typeface="Poppins SemiBold"/>
                <a:cs typeface="Poppins SemiBold"/>
                <a:sym typeface="Poppins"/>
              </a:rPr>
              <a:t>USER MANUALS</a:t>
            </a:r>
            <a:endParaRPr lang="en-GB" sz="3450" dirty="0">
              <a:solidFill>
                <a:schemeClr val="tx1"/>
              </a:solidFill>
              <a:latin typeface="Poppins SemiBold"/>
              <a:cs typeface="Poppins SemiBold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86351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B79D51-C7F6-F394-93CD-8B2105D4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For National Libraries: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EE03D2-7821-EBB5-083B-F80DD8F53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Make the case for modernization funding—show how NL infrastructure supports AI Act compliance</a:t>
            </a:r>
            <a:endParaRPr lang="fi-FI" dirty="0"/>
          </a:p>
          <a:p>
            <a:pPr lvl="0"/>
            <a:r>
              <a:rPr lang="en-US" dirty="0"/>
              <a:t>Guide technical upgrades—Tier 1 requirements as specification</a:t>
            </a:r>
            <a:endParaRPr lang="fi-FI" dirty="0"/>
          </a:p>
          <a:p>
            <a:pPr lvl="0"/>
            <a:r>
              <a:rPr lang="en-US" dirty="0"/>
              <a:t>Demonstrate relevance—NLs aren't just cultural heritage, they're essential digital infrastructure</a:t>
            </a:r>
            <a:endParaRPr lang="fi-FI" dirty="0"/>
          </a:p>
          <a:p>
            <a:pPr lvl="0"/>
            <a:r>
              <a:rPr lang="en-US" dirty="0"/>
              <a:t>Build partnerships—framework for collaboration with CMOs, publishers, AI developers</a:t>
            </a:r>
            <a:endParaRPr lang="fi-FI" dirty="0"/>
          </a:p>
          <a:p>
            <a:r>
              <a:rPr lang="en-US" dirty="0"/>
              <a:t>National Libraries are critical infrastructure for the digital economy.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950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B1AC6-27CE-B88B-A7ED-C4505AC51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D21599-E200-9D38-7F4D-932BA461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41" y="4200297"/>
            <a:ext cx="8855398" cy="1400339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USER MANUAL FOR GPAI DEVELOPER</a:t>
            </a:r>
            <a:br>
              <a:rPr lang="fi-FI" dirty="0"/>
            </a:br>
            <a:endParaRPr lang="fi-FI" dirty="0"/>
          </a:p>
        </p:txBody>
      </p:sp>
      <p:pic>
        <p:nvPicPr>
          <p:cNvPr id="3" name="Picture 2" descr="Abstract image">
            <a:extLst>
              <a:ext uri="{FF2B5EF4-FFF2-40B4-BE49-F238E27FC236}">
                <a16:creationId xmlns:a16="http://schemas.microsoft.com/office/drawing/2014/main" id="{E823DBC9-377F-EA61-165D-AD12C49BC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7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uva 9" descr="Binaarinen tasaisella täytöllä">
            <a:extLst>
              <a:ext uri="{FF2B5EF4-FFF2-40B4-BE49-F238E27FC236}">
                <a16:creationId xmlns:a16="http://schemas.microsoft.com/office/drawing/2014/main" id="{446B5C76-FD3A-C28C-ACE4-BBE0FCB72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4320" y="3982796"/>
            <a:ext cx="2278240" cy="2278240"/>
          </a:xfrm>
          <a:prstGeom prst="rect">
            <a:avLst/>
          </a:prstGeom>
        </p:spPr>
      </p:pic>
      <p:pic>
        <p:nvPicPr>
          <p:cNvPr id="12" name="Kuva 11" descr="Binaarinen ääriviiva">
            <a:extLst>
              <a:ext uri="{FF2B5EF4-FFF2-40B4-BE49-F238E27FC236}">
                <a16:creationId xmlns:a16="http://schemas.microsoft.com/office/drawing/2014/main" id="{AC3488CD-9930-D221-8304-E41928B06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14320" y="4132796"/>
            <a:ext cx="2278240" cy="2278240"/>
          </a:xfrm>
          <a:prstGeom prst="rect">
            <a:avLst/>
          </a:prstGeom>
        </p:spPr>
      </p:pic>
      <p:pic>
        <p:nvPicPr>
          <p:cNvPr id="13" name="Kuva 12" descr="Merkki ääriviiva">
            <a:extLst>
              <a:ext uri="{FF2B5EF4-FFF2-40B4-BE49-F238E27FC236}">
                <a16:creationId xmlns:a16="http://schemas.microsoft.com/office/drawing/2014/main" id="{FDEE3A20-35AE-C988-BDD8-F7AA6B5332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35360" y="41327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4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C3621D-BD71-932D-9F5C-0F01060A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For GPAI Providers: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451FCE-007A-9EF9-42D6-88FC964EF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Identify technical partners (NLs, CMOs) for lawful access verification</a:t>
            </a:r>
            <a:endParaRPr lang="fi-FI" dirty="0"/>
          </a:p>
          <a:p>
            <a:pPr lvl="0"/>
            <a:r>
              <a:rPr lang="en-US" dirty="0"/>
              <a:t>Plan metadata consumption systems—what formats/standards to support</a:t>
            </a:r>
            <a:endParaRPr lang="fi-FI" dirty="0"/>
          </a:p>
          <a:p>
            <a:pPr lvl="0"/>
            <a:r>
              <a:rPr lang="en-US" dirty="0"/>
              <a:t>Engage in standardization—influence technical specifications to be implementable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858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A334FB-A49E-8C00-500B-1CFBC9C5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RECOMMENDATIONS FOR USING THE REPORT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D921F3-7A0A-5670-586C-C4E521598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report can be strategically positioned for different stakeholder groups:</a:t>
            </a:r>
            <a:endParaRPr lang="fi-FI" dirty="0"/>
          </a:p>
          <a:p>
            <a:r>
              <a:rPr lang="fi-FI" dirty="0"/>
              <a:t>FOR POLICY MAKERS</a:t>
            </a:r>
          </a:p>
          <a:p>
            <a:r>
              <a:rPr lang="fi-FI" dirty="0"/>
              <a:t>FOR CREATORS</a:t>
            </a:r>
          </a:p>
          <a:p>
            <a:r>
              <a:rPr lang="fi-FI" dirty="0"/>
              <a:t>FOR RIGHTHOLDERS AND CMOS</a:t>
            </a:r>
          </a:p>
          <a:p>
            <a:r>
              <a:rPr lang="fi-FI" dirty="0"/>
              <a:t>FOR NATIONAL LIBRARIES</a:t>
            </a:r>
          </a:p>
          <a:p>
            <a:r>
              <a:rPr lang="fi-FI" dirty="0"/>
              <a:t>FOR GPAI PROVIDERS…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956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4E619-2EC3-89EC-E187-726338F04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F9567C-645F-3738-FC08-5D17492A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41" y="4200297"/>
            <a:ext cx="8855398" cy="1400339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USER MANUAL FOR EU POLICY MAKERS</a:t>
            </a:r>
            <a:br>
              <a:rPr lang="fi-FI" dirty="0"/>
            </a:br>
            <a:endParaRPr lang="fi-FI" dirty="0"/>
          </a:p>
        </p:txBody>
      </p:sp>
      <p:pic>
        <p:nvPicPr>
          <p:cNvPr id="3" name="Picture 2" descr="Abstract image">
            <a:extLst>
              <a:ext uri="{FF2B5EF4-FFF2-40B4-BE49-F238E27FC236}">
                <a16:creationId xmlns:a16="http://schemas.microsoft.com/office/drawing/2014/main" id="{BC292192-2A2C-0905-1AEE-5A9138583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9344"/>
            <a:ext cx="12192000" cy="37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uva 11" descr="Merkki ääriviiva">
            <a:extLst>
              <a:ext uri="{FF2B5EF4-FFF2-40B4-BE49-F238E27FC236}">
                <a16:creationId xmlns:a16="http://schemas.microsoft.com/office/drawing/2014/main" id="{44FD7FB9-38C2-84F8-4A85-7726D80EF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1675" y="4200297"/>
            <a:ext cx="914400" cy="914400"/>
          </a:xfrm>
          <a:prstGeom prst="rect">
            <a:avLst/>
          </a:prstGeom>
        </p:spPr>
      </p:pic>
      <p:pic>
        <p:nvPicPr>
          <p:cNvPr id="5" name="Kuva 4" descr="Oikeuden vaaka tasaisella täytöllä">
            <a:extLst>
              <a:ext uri="{FF2B5EF4-FFF2-40B4-BE49-F238E27FC236}">
                <a16:creationId xmlns:a16="http://schemas.microsoft.com/office/drawing/2014/main" id="{66FB9ED9-E547-F4D9-FA22-8366BE365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06885" y="3836082"/>
            <a:ext cx="2144790" cy="214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2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24DFC1-E98A-DFE4-5E31-BF79CDC8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For EU Policymakers: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A27081-2C92-F873-93C1-D3361B20A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Demonstrate infrastructure gaps preventing effective GPAI Code implementation</a:t>
            </a:r>
            <a:endParaRPr lang="fi-FI" dirty="0"/>
          </a:p>
          <a:p>
            <a:pPr lvl="0"/>
            <a:r>
              <a:rPr lang="en-US" dirty="0"/>
              <a:t>Justify EU funding for copyright infrastructure modernization</a:t>
            </a:r>
            <a:endParaRPr lang="fi-FI" dirty="0"/>
          </a:p>
          <a:p>
            <a:pPr lvl="0"/>
            <a:r>
              <a:rPr lang="en-US" dirty="0"/>
              <a:t>Guide standards development at ISO, W3C, CEN-CENELEC</a:t>
            </a:r>
            <a:endParaRPr lang="fi-FI" dirty="0"/>
          </a:p>
          <a:p>
            <a:pPr lvl="0"/>
            <a:r>
              <a:rPr lang="en-US" dirty="0"/>
              <a:t>Support EDIC applications for copyright infrastructure (like </a:t>
            </a:r>
            <a:r>
              <a:rPr lang="en-US" dirty="0" err="1"/>
              <a:t>Europeum</a:t>
            </a:r>
            <a:r>
              <a:rPr lang="en-US" dirty="0"/>
              <a:t> EDIC)</a:t>
            </a:r>
            <a:endParaRPr lang="fi-FI" dirty="0"/>
          </a:p>
          <a:p>
            <a:r>
              <a:rPr lang="en-US" dirty="0"/>
              <a:t>AI Act compliance requires metadata infrastructure—CITF provides the blueprint.</a:t>
            </a:r>
            <a:endParaRPr lang="fi-FI" dirty="0"/>
          </a:p>
          <a:p>
            <a:r>
              <a:rPr lang="en-US" b="1" dirty="0"/>
              <a:t> 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843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445F0A-28D3-0487-BB04-EA299807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21" y="4318000"/>
            <a:ext cx="8398198" cy="1818640"/>
          </a:xfrm>
        </p:spPr>
        <p:txBody>
          <a:bodyPr>
            <a:normAutofit/>
          </a:bodyPr>
          <a:lstStyle/>
          <a:p>
            <a:r>
              <a:rPr lang="fi-FI" b="1" dirty="0"/>
              <a:t>USER MANUAL FOR CREATORS</a:t>
            </a:r>
          </a:p>
        </p:txBody>
      </p:sp>
      <p:pic>
        <p:nvPicPr>
          <p:cNvPr id="3" name="Picture 2" descr="Abstract image">
            <a:extLst>
              <a:ext uri="{FF2B5EF4-FFF2-40B4-BE49-F238E27FC236}">
                <a16:creationId xmlns:a16="http://schemas.microsoft.com/office/drawing/2014/main" id="{2437ED2E-A489-0204-2361-148EBB74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7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 descr="Esittäjä nainen ääriviiva">
            <a:extLst>
              <a:ext uri="{FF2B5EF4-FFF2-40B4-BE49-F238E27FC236}">
                <a16:creationId xmlns:a16="http://schemas.microsoft.com/office/drawing/2014/main" id="{EFB5ACB9-D5A9-76D9-262B-56590A2AE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2400" y="3886201"/>
            <a:ext cx="2225040" cy="2225040"/>
          </a:xfrm>
          <a:prstGeom prst="rect">
            <a:avLst/>
          </a:prstGeom>
        </p:spPr>
      </p:pic>
      <p:pic>
        <p:nvPicPr>
          <p:cNvPr id="7" name="Kuva 6" descr="Merkki ääriviiva">
            <a:extLst>
              <a:ext uri="{FF2B5EF4-FFF2-40B4-BE49-F238E27FC236}">
                <a16:creationId xmlns:a16="http://schemas.microsoft.com/office/drawing/2014/main" id="{863035BE-EF59-9746-3448-7D25F3066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4379" y="41605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6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61945D-5606-3819-E2E2-0A2E033F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For </a:t>
            </a:r>
            <a:r>
              <a:rPr lang="fi-FI" b="1" dirty="0" err="1"/>
              <a:t>Creators</a:t>
            </a:r>
            <a:r>
              <a:rPr lang="fi-FI" b="1" dirty="0"/>
              <a:t>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DB85DE-DC7C-5592-305F-8833ACB2F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Take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to look at </a:t>
            </a:r>
            <a:r>
              <a:rPr lang="fi-FI" dirty="0" err="1"/>
              <a:t>technical</a:t>
            </a:r>
            <a:r>
              <a:rPr lang="fi-FI" dirty="0"/>
              <a:t> </a:t>
            </a:r>
            <a:r>
              <a:rPr lang="fi-FI" dirty="0" err="1"/>
              <a:t>requirements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collected</a:t>
            </a:r>
            <a:r>
              <a:rPr lang="fi-FI" dirty="0"/>
              <a:t> at </a:t>
            </a:r>
            <a:r>
              <a:rPr lang="fi-FI" dirty="0" err="1"/>
              <a:t>creation</a:t>
            </a:r>
            <a:endParaRPr lang="fi-FI" dirty="0"/>
          </a:p>
          <a:p>
            <a:r>
              <a:rPr lang="fi-FI" dirty="0" err="1"/>
              <a:t>Submit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 to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partners</a:t>
            </a:r>
            <a:r>
              <a:rPr lang="fi-FI" dirty="0"/>
              <a:t> and </a:t>
            </a:r>
            <a:r>
              <a:rPr lang="fi-FI" dirty="0" err="1"/>
              <a:t>ensure</a:t>
            </a:r>
            <a:r>
              <a:rPr lang="fi-FI" dirty="0"/>
              <a:t>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respected</a:t>
            </a:r>
            <a:endParaRPr lang="fi-FI" dirty="0"/>
          </a:p>
          <a:p>
            <a:r>
              <a:rPr lang="fi-FI" dirty="0" err="1"/>
              <a:t>Request</a:t>
            </a:r>
            <a:r>
              <a:rPr lang="fi-FI" dirty="0"/>
              <a:t> for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public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to </a:t>
            </a:r>
            <a:r>
              <a:rPr lang="fi-FI" dirty="0" err="1"/>
              <a:t>maintain</a:t>
            </a:r>
            <a:r>
              <a:rPr lang="fi-FI" dirty="0"/>
              <a:t> metadata and </a:t>
            </a:r>
            <a:r>
              <a:rPr lang="fi-FI" dirty="0" err="1"/>
              <a:t>protect</a:t>
            </a:r>
            <a:r>
              <a:rPr lang="fi-FI" dirty="0"/>
              <a:t> </a:t>
            </a:r>
            <a:r>
              <a:rPr lang="fi-FI" dirty="0" err="1"/>
              <a:t>against</a:t>
            </a:r>
            <a:r>
              <a:rPr lang="fi-FI" dirty="0"/>
              <a:t> </a:t>
            </a:r>
            <a:r>
              <a:rPr lang="fi-FI" dirty="0" err="1"/>
              <a:t>unlawful</a:t>
            </a:r>
            <a:r>
              <a:rPr lang="fi-FI" dirty="0"/>
              <a:t> </a:t>
            </a:r>
            <a:r>
              <a:rPr lang="fi-FI" dirty="0" err="1"/>
              <a:t>removal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alteration</a:t>
            </a:r>
            <a:endParaRPr lang="fi-FI" dirty="0"/>
          </a:p>
          <a:p>
            <a:r>
              <a:rPr lang="fi-FI" dirty="0" err="1"/>
              <a:t>Require</a:t>
            </a:r>
            <a:r>
              <a:rPr lang="fi-FI" dirty="0"/>
              <a:t> </a:t>
            </a:r>
            <a:r>
              <a:rPr lang="fi-FI" dirty="0" err="1"/>
              <a:t>transparency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corresponds</a:t>
            </a:r>
            <a:r>
              <a:rPr lang="fi-FI" dirty="0"/>
              <a:t> to </a:t>
            </a:r>
            <a:r>
              <a:rPr lang="fi-FI" dirty="0" err="1"/>
              <a:t>your</a:t>
            </a:r>
            <a:r>
              <a:rPr lang="fi-FI" dirty="0"/>
              <a:t> data @Creation </a:t>
            </a:r>
            <a:r>
              <a:rPr lang="fi-FI" dirty="0" err="1"/>
              <a:t>throughout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lifecycle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7202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31A0D-6A56-9FBD-F776-5EE0C8213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6FC563-DCA9-7BDA-A03A-ECC2B9AC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41" y="4200297"/>
            <a:ext cx="8855398" cy="1400339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USER MANUAL FOR RIGHTHOLDER AND </a:t>
            </a:r>
            <a:r>
              <a:rPr lang="fi-FI" b="1" dirty="0" err="1"/>
              <a:t>CMOs</a:t>
            </a:r>
            <a:br>
              <a:rPr lang="fi-FI" dirty="0"/>
            </a:br>
            <a:endParaRPr lang="fi-FI" dirty="0"/>
          </a:p>
        </p:txBody>
      </p:sp>
      <p:pic>
        <p:nvPicPr>
          <p:cNvPr id="3" name="Picture 2" descr="Abstract image">
            <a:extLst>
              <a:ext uri="{FF2B5EF4-FFF2-40B4-BE49-F238E27FC236}">
                <a16:creationId xmlns:a16="http://schemas.microsoft.com/office/drawing/2014/main" id="{E5609F64-88C6-7DE7-69A8-A11349E91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9344"/>
            <a:ext cx="12192000" cy="37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 descr="Euro tasaisella täytöllä">
            <a:extLst>
              <a:ext uri="{FF2B5EF4-FFF2-40B4-BE49-F238E27FC236}">
                <a16:creationId xmlns:a16="http://schemas.microsoft.com/office/drawing/2014/main" id="{28B791F9-0ADF-6A36-DF62-1251CC093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36480" y="4198556"/>
            <a:ext cx="1402080" cy="1402080"/>
          </a:xfrm>
          <a:prstGeom prst="rect">
            <a:avLst/>
          </a:prstGeom>
        </p:spPr>
      </p:pic>
      <p:pic>
        <p:nvPicPr>
          <p:cNvPr id="11" name="Kuva 10" descr="Merkki tekijänoikeus ääriviiva">
            <a:extLst>
              <a:ext uri="{FF2B5EF4-FFF2-40B4-BE49-F238E27FC236}">
                <a16:creationId xmlns:a16="http://schemas.microsoft.com/office/drawing/2014/main" id="{0307AEF8-55CC-B34F-57F1-73EEB3D304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7920" y="4200297"/>
            <a:ext cx="1314690" cy="1314690"/>
          </a:xfrm>
          <a:prstGeom prst="rect">
            <a:avLst/>
          </a:prstGeom>
        </p:spPr>
      </p:pic>
      <p:pic>
        <p:nvPicPr>
          <p:cNvPr id="12" name="Kuva 11" descr="Merkki ääriviiva">
            <a:extLst>
              <a:ext uri="{FF2B5EF4-FFF2-40B4-BE49-F238E27FC236}">
                <a16:creationId xmlns:a16="http://schemas.microsoft.com/office/drawing/2014/main" id="{44F9BE49-DD20-CF13-13CA-C5518DC5A4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79280" y="32858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634EE0-96CA-0CDD-81BC-2794B4F0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Rights Holders and CMOs: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09C124-C0AB-5C30-CBE7-7936249C4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Understand technical requirements for expressing and enforcing opt-out: CMOs manage rights for millions of works</a:t>
            </a:r>
            <a:endParaRPr lang="fi-FI" dirty="0"/>
          </a:p>
          <a:p>
            <a:pPr lvl="0"/>
            <a:r>
              <a:rPr lang="en-US" dirty="0"/>
              <a:t>Plan database upgrades for interoperability with NL systems</a:t>
            </a:r>
            <a:endParaRPr lang="fi-FI" dirty="0"/>
          </a:p>
          <a:p>
            <a:pPr lvl="0"/>
            <a:r>
              <a:rPr lang="en-US" dirty="0"/>
              <a:t>Engage with standardization—ensure CMO needs reflected in metadata standards</a:t>
            </a:r>
            <a:endParaRPr lang="fi-FI" dirty="0"/>
          </a:p>
          <a:p>
            <a:pPr lvl="0"/>
            <a:r>
              <a:rPr lang="en-US" dirty="0"/>
              <a:t>Partner with NLs on identifier implementation (ISNI, etc.)</a:t>
            </a:r>
            <a:endParaRPr lang="fi-FI" dirty="0"/>
          </a:p>
          <a:p>
            <a:pPr lvl="0"/>
            <a:r>
              <a:rPr lang="en-US" dirty="0"/>
              <a:t>Most creators license through CMOs, not individually</a:t>
            </a:r>
            <a:endParaRPr lang="fi-FI" dirty="0"/>
          </a:p>
          <a:p>
            <a:pPr lvl="0"/>
            <a:r>
              <a:rPr lang="en-US" dirty="0"/>
              <a:t>GPAI providers will need to work with CMOs to verify lawful access</a:t>
            </a:r>
            <a:endParaRPr lang="fi-FI" dirty="0"/>
          </a:p>
          <a:p>
            <a:pPr lvl="0"/>
            <a:r>
              <a:rPr lang="en-US" dirty="0"/>
              <a:t>CMO databases are where opt-out information will exist for most works</a:t>
            </a:r>
            <a:endParaRPr lang="fi-FI" dirty="0"/>
          </a:p>
          <a:p>
            <a:r>
              <a:rPr lang="en-GB" b="1" dirty="0"/>
              <a:t>Recommendation:</a:t>
            </a:r>
            <a:r>
              <a:rPr lang="en-GB" dirty="0"/>
              <a:t> content could be added addressing:</a:t>
            </a:r>
            <a:endParaRPr lang="fi-FI" dirty="0"/>
          </a:p>
          <a:p>
            <a:pPr lvl="1"/>
            <a:r>
              <a:rPr lang="en-US" b="1" dirty="0"/>
              <a:t>Interoperability:</a:t>
            </a:r>
            <a:r>
              <a:rPr lang="en-US" dirty="0"/>
              <a:t> How identifiers (ISBN, ISNI) connect to CMO repertoire databases</a:t>
            </a:r>
            <a:endParaRPr lang="fi-FI" dirty="0"/>
          </a:p>
          <a:p>
            <a:pPr lvl="1"/>
            <a:r>
              <a:rPr lang="en-US" b="1" dirty="0"/>
              <a:t>Workflow:</a:t>
            </a:r>
            <a:r>
              <a:rPr lang="en-US" dirty="0"/>
              <a:t> Process for GPAI providers to check opt-outs in CMO systems</a:t>
            </a:r>
            <a:endParaRPr lang="fi-FI" dirty="0"/>
          </a:p>
          <a:p>
            <a:pPr lvl="1"/>
            <a:r>
              <a:rPr lang="en-US" b="1" dirty="0"/>
              <a:t>Data Exchange:</a:t>
            </a:r>
            <a:r>
              <a:rPr lang="en-US" dirty="0"/>
              <a:t> Standards for NL-CMO metadata synchronization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518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7DCEF-1AF6-F6C8-F0EF-CF7D754A5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DD2895-ED8A-65AC-4275-F1B00D80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41" y="4200297"/>
            <a:ext cx="8855398" cy="1400339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USER MANUAL FOR </a:t>
            </a:r>
            <a:br>
              <a:rPr lang="fi-FI" b="1" dirty="0"/>
            </a:br>
            <a:r>
              <a:rPr lang="fi-FI" b="1" dirty="0"/>
              <a:t>NATIONAL LIBRARIES</a:t>
            </a:r>
            <a:br>
              <a:rPr lang="fi-FI" dirty="0"/>
            </a:br>
            <a:endParaRPr lang="fi-FI" dirty="0"/>
          </a:p>
        </p:txBody>
      </p:sp>
      <p:pic>
        <p:nvPicPr>
          <p:cNvPr id="3" name="Picture 2" descr="Abstract image">
            <a:extLst>
              <a:ext uri="{FF2B5EF4-FFF2-40B4-BE49-F238E27FC236}">
                <a16:creationId xmlns:a16="http://schemas.microsoft.com/office/drawing/2014/main" id="{76B5B745-51CF-52E6-1E46-3D65D1F52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7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 descr="Merkki ääriviiva">
            <a:extLst>
              <a:ext uri="{FF2B5EF4-FFF2-40B4-BE49-F238E27FC236}">
                <a16:creationId xmlns:a16="http://schemas.microsoft.com/office/drawing/2014/main" id="{BCF377C6-C13A-B8B7-84D2-9F0CFF027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3200" y="5053306"/>
            <a:ext cx="914400" cy="914400"/>
          </a:xfrm>
          <a:prstGeom prst="rect">
            <a:avLst/>
          </a:prstGeom>
        </p:spPr>
      </p:pic>
      <p:pic>
        <p:nvPicPr>
          <p:cNvPr id="5" name="Kuva 4" descr="Kenttä ääriviiva">
            <a:extLst>
              <a:ext uri="{FF2B5EF4-FFF2-40B4-BE49-F238E27FC236}">
                <a16:creationId xmlns:a16="http://schemas.microsoft.com/office/drawing/2014/main" id="{87418793-98C0-3B31-D631-ACAA66474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0" y="3986066"/>
            <a:ext cx="2407920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12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Laajakuva</PresentationFormat>
  <Paragraphs>47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Poppins SemiBold</vt:lpstr>
      <vt:lpstr>Office-teema</vt:lpstr>
      <vt:lpstr>PowerPoint-esitys</vt:lpstr>
      <vt:lpstr>RECOMMENDATIONS FOR USING THE REPORT </vt:lpstr>
      <vt:lpstr>USER MANUAL FOR EU POLICY MAKERS </vt:lpstr>
      <vt:lpstr>For EU Policymakers: </vt:lpstr>
      <vt:lpstr>USER MANUAL FOR CREATORS</vt:lpstr>
      <vt:lpstr>For Creators:</vt:lpstr>
      <vt:lpstr>USER MANUAL FOR RIGHTHOLDER AND CMOs </vt:lpstr>
      <vt:lpstr>For Rights Holders and CMOs: </vt:lpstr>
      <vt:lpstr>USER MANUAL FOR  NATIONAL LIBRARIES </vt:lpstr>
      <vt:lpstr>For National Libraries:</vt:lpstr>
      <vt:lpstr>USER MANUAL FOR GPAI DEVELOPER </vt:lpstr>
      <vt:lpstr>For GPAI Providers: 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Vuopala Anna (OKM)</dc:creator>
  <cp:lastModifiedBy>Vuopala Anna (OKM)</cp:lastModifiedBy>
  <cp:revision>1</cp:revision>
  <dcterms:created xsi:type="dcterms:W3CDTF">2026-02-15T21:27:49Z</dcterms:created>
  <dcterms:modified xsi:type="dcterms:W3CDTF">2026-02-15T21:28:07Z</dcterms:modified>
</cp:coreProperties>
</file>