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85" r:id="rId3"/>
    <p:sldId id="273" r:id="rId4"/>
    <p:sldId id="275" r:id="rId5"/>
    <p:sldId id="274" r:id="rId6"/>
    <p:sldId id="267" r:id="rId7"/>
    <p:sldId id="270" r:id="rId8"/>
    <p:sldId id="276" r:id="rId9"/>
    <p:sldId id="277" r:id="rId10"/>
    <p:sldId id="279" r:id="rId11"/>
    <p:sldId id="280" r:id="rId12"/>
    <p:sldId id="268" r:id="rId13"/>
    <p:sldId id="271" r:id="rId14"/>
    <p:sldId id="272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78" y="34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32A63-7A73-45B2-B05A-6F7337BDF5C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D80018-4DBB-4E26-94E8-BA7EA7FB28DA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Toimintakulttuurista</a:t>
          </a:r>
          <a:r>
            <a:rPr lang="en-US" dirty="0" smtClean="0">
              <a:solidFill>
                <a:schemeClr val="tx1"/>
              </a:solidFill>
            </a:rPr>
            <a:t>  </a:t>
          </a:r>
          <a:r>
            <a:rPr lang="en-US" dirty="0" err="1" smtClean="0">
              <a:solidFill>
                <a:schemeClr val="tx1"/>
              </a:solidFill>
            </a:rPr>
            <a:t>tietoiseksi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tuleminen</a:t>
          </a:r>
          <a:r>
            <a:rPr lang="en-US" dirty="0" smtClean="0">
              <a:solidFill>
                <a:schemeClr val="tx1"/>
              </a:solidFill>
            </a:rPr>
            <a:t> ja </a:t>
          </a:r>
          <a:r>
            <a:rPr lang="en-US" dirty="0" err="1" smtClean="0">
              <a:solidFill>
                <a:schemeClr val="tx1"/>
              </a:solidFill>
            </a:rPr>
            <a:t>sen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suuntaaminen</a:t>
          </a:r>
          <a:endParaRPr lang="en-US" dirty="0">
            <a:solidFill>
              <a:schemeClr val="tx1"/>
            </a:solidFill>
          </a:endParaRPr>
        </a:p>
      </dgm:t>
    </dgm:pt>
    <dgm:pt modelId="{E7715FF8-8455-47BA-AFB1-3DE69BC2C47B}" type="parTrans" cxnId="{5F403009-3712-4828-975A-1FD97EFA25E3}">
      <dgm:prSet/>
      <dgm:spPr/>
      <dgm:t>
        <a:bodyPr/>
        <a:lstStyle/>
        <a:p>
          <a:endParaRPr lang="en-US"/>
        </a:p>
      </dgm:t>
    </dgm:pt>
    <dgm:pt modelId="{7B6E4672-0C42-4E30-BDCC-F455298C442E}" type="sibTrans" cxnId="{5F403009-3712-4828-975A-1FD97EFA25E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5B440701-91BC-463F-89A5-7388CBA6E192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Koulun</a:t>
          </a:r>
          <a:r>
            <a:rPr lang="en-US" dirty="0" smtClean="0">
              <a:solidFill>
                <a:schemeClr val="tx1"/>
              </a:solidFill>
            </a:rPr>
            <a:t> vision </a:t>
          </a:r>
          <a:r>
            <a:rPr lang="en-US" dirty="0" err="1" smtClean="0">
              <a:solidFill>
                <a:schemeClr val="tx1"/>
              </a:solidFill>
            </a:rPr>
            <a:t>rakentaminen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yhdessä</a:t>
          </a:r>
          <a:endParaRPr lang="en-US" dirty="0">
            <a:solidFill>
              <a:schemeClr val="tx1"/>
            </a:solidFill>
          </a:endParaRPr>
        </a:p>
      </dgm:t>
    </dgm:pt>
    <dgm:pt modelId="{62017E59-62A0-4E4C-B72D-E07331C0C2D6}" type="parTrans" cxnId="{076ED1C9-B913-4331-B28E-BD0129CE7F92}">
      <dgm:prSet/>
      <dgm:spPr/>
      <dgm:t>
        <a:bodyPr/>
        <a:lstStyle/>
        <a:p>
          <a:endParaRPr lang="en-US"/>
        </a:p>
      </dgm:t>
    </dgm:pt>
    <dgm:pt modelId="{5D4F0CCD-5AA6-43E6-80BD-5DD2D700E194}" type="sibTrans" cxnId="{076ED1C9-B913-4331-B28E-BD0129CE7F92}">
      <dgm:prSet/>
      <dgm:spPr/>
      <dgm:t>
        <a:bodyPr/>
        <a:lstStyle/>
        <a:p>
          <a:endParaRPr lang="en-US"/>
        </a:p>
      </dgm:t>
    </dgm:pt>
    <dgm:pt modelId="{859DDFFD-1D77-4A7C-8C22-1891010303E6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Tiimityö</a:t>
          </a:r>
          <a:r>
            <a:rPr lang="en-US" dirty="0">
              <a:solidFill>
                <a:schemeClr val="tx1"/>
              </a:solidFill>
            </a:rPr>
            <a:t> vision </a:t>
          </a:r>
          <a:r>
            <a:rPr lang="en-US" dirty="0" err="1">
              <a:solidFill>
                <a:schemeClr val="tx1"/>
              </a:solidFill>
            </a:rPr>
            <a:t>pohjalta</a:t>
          </a:r>
          <a:endParaRPr lang="en-US" dirty="0">
            <a:solidFill>
              <a:schemeClr val="tx1"/>
            </a:solidFill>
          </a:endParaRPr>
        </a:p>
      </dgm:t>
    </dgm:pt>
    <dgm:pt modelId="{2E6C59AA-5DEA-41D5-91BC-2C8698F63CB7}" type="parTrans" cxnId="{A966F2D7-1B2D-486E-BAF1-831118E9E79D}">
      <dgm:prSet/>
      <dgm:spPr/>
      <dgm:t>
        <a:bodyPr/>
        <a:lstStyle/>
        <a:p>
          <a:endParaRPr lang="en-US"/>
        </a:p>
      </dgm:t>
    </dgm:pt>
    <dgm:pt modelId="{DBD11508-51BD-4DA1-A8A0-B2C614E2F3D6}" type="sibTrans" cxnId="{A966F2D7-1B2D-486E-BAF1-831118E9E79D}">
      <dgm:prSet/>
      <dgm:spPr/>
      <dgm:t>
        <a:bodyPr/>
        <a:lstStyle/>
        <a:p>
          <a:endParaRPr lang="en-US"/>
        </a:p>
      </dgm:t>
    </dgm:pt>
    <dgm:pt modelId="{DFFC8188-AA3E-478A-9580-92758FE1282E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Tiimien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vetäjät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johtoryhmässä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kehittämistyö</a:t>
          </a:r>
          <a:r>
            <a:rPr lang="en-US" dirty="0">
              <a:solidFill>
                <a:schemeClr val="tx1"/>
              </a:solidFill>
            </a:rPr>
            <a:t> vision </a:t>
          </a:r>
          <a:r>
            <a:rPr lang="en-US" dirty="0" err="1">
              <a:solidFill>
                <a:schemeClr val="tx1"/>
              </a:solidFill>
            </a:rPr>
            <a:t>suuntaisesti</a:t>
          </a:r>
          <a:r>
            <a:rPr lang="en-US" dirty="0">
              <a:solidFill>
                <a:schemeClr val="tx1"/>
              </a:solidFill>
            </a:rPr>
            <a:t> </a:t>
          </a:r>
        </a:p>
      </dgm:t>
    </dgm:pt>
    <dgm:pt modelId="{8B5C59E3-A4DA-47A4-BC3E-4AA695F93D3E}" type="parTrans" cxnId="{98E04AE8-4E7F-4921-AD5F-CE6A0B541E12}">
      <dgm:prSet/>
      <dgm:spPr/>
      <dgm:t>
        <a:bodyPr/>
        <a:lstStyle/>
        <a:p>
          <a:endParaRPr lang="en-US"/>
        </a:p>
      </dgm:t>
    </dgm:pt>
    <dgm:pt modelId="{E0E9EBB2-62F0-4B63-A4D9-D5EB060A71E2}" type="sibTrans" cxnId="{98E04AE8-4E7F-4921-AD5F-CE6A0B541E12}">
      <dgm:prSet/>
      <dgm:spPr/>
      <dgm:t>
        <a:bodyPr/>
        <a:lstStyle/>
        <a:p>
          <a:endParaRPr lang="en-US"/>
        </a:p>
      </dgm:t>
    </dgm:pt>
    <dgm:pt modelId="{0A7DF829-2A65-4B9E-B171-0CF689FFF41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Oman </a:t>
          </a:r>
          <a:r>
            <a:rPr lang="en-US" dirty="0" err="1">
              <a:solidFill>
                <a:schemeClr val="tx1"/>
              </a:solidFill>
            </a:rPr>
            <a:t>osaamisen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kehittäminen</a:t>
          </a:r>
          <a:r>
            <a:rPr lang="en-US" dirty="0">
              <a:solidFill>
                <a:schemeClr val="tx1"/>
              </a:solidFill>
            </a:rPr>
            <a:t> – </a:t>
          </a:r>
          <a:r>
            <a:rPr lang="en-US" dirty="0" err="1">
              <a:solidFill>
                <a:schemeClr val="tx1"/>
              </a:solidFill>
            </a:rPr>
            <a:t>oppilaat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keskiössä</a:t>
          </a:r>
          <a:endParaRPr lang="en-US" dirty="0">
            <a:solidFill>
              <a:schemeClr val="tx1"/>
            </a:solidFill>
          </a:endParaRPr>
        </a:p>
      </dgm:t>
    </dgm:pt>
    <dgm:pt modelId="{2C3C88BC-48A9-4828-BCF1-499395DD7474}" type="parTrans" cxnId="{FB4692B8-654E-430B-88BD-F3E421289DD7}">
      <dgm:prSet/>
      <dgm:spPr/>
      <dgm:t>
        <a:bodyPr/>
        <a:lstStyle/>
        <a:p>
          <a:endParaRPr lang="en-US"/>
        </a:p>
      </dgm:t>
    </dgm:pt>
    <dgm:pt modelId="{1E37B1A2-EDF3-4B54-9033-7B7DC2620DE8}" type="sibTrans" cxnId="{FB4692B8-654E-430B-88BD-F3E421289DD7}">
      <dgm:prSet/>
      <dgm:spPr/>
      <dgm:t>
        <a:bodyPr/>
        <a:lstStyle/>
        <a:p>
          <a:endParaRPr lang="en-US"/>
        </a:p>
      </dgm:t>
    </dgm:pt>
    <dgm:pt modelId="{7A668098-E03E-4D59-AFEB-57F5DCEF6871}" type="pres">
      <dgm:prSet presAssocID="{4AF32A63-7A73-45B2-B05A-6F7337BDF5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0E48A034-E9B7-465C-AF5A-4C2D557D4E39}" type="pres">
      <dgm:prSet presAssocID="{4AF32A63-7A73-45B2-B05A-6F7337BDF5C9}" presName="cycle" presStyleCnt="0"/>
      <dgm:spPr/>
    </dgm:pt>
    <dgm:pt modelId="{9774BA06-7A3D-4FFF-9E63-C83E613C3A86}" type="pres">
      <dgm:prSet presAssocID="{98D80018-4DBB-4E26-94E8-BA7EA7FB28DA}" presName="nodeFirstNode" presStyleLbl="node1" presStyleIdx="0" presStyleCnt="5" custRadScaleRad="100016" custRadScaleInc="55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5D5D717-A201-4404-9174-F30D1645E82B}" type="pres">
      <dgm:prSet presAssocID="{7B6E4672-0C42-4E30-BDCC-F455298C442E}" presName="sibTransFirstNode" presStyleLbl="bgShp" presStyleIdx="0" presStyleCnt="1"/>
      <dgm:spPr/>
      <dgm:t>
        <a:bodyPr/>
        <a:lstStyle/>
        <a:p>
          <a:endParaRPr lang="fi-FI"/>
        </a:p>
      </dgm:t>
    </dgm:pt>
    <dgm:pt modelId="{43777C05-1C29-479F-A735-A2A47F637042}" type="pres">
      <dgm:prSet presAssocID="{5B440701-91BC-463F-89A5-7388CBA6E192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49DEF30-C149-460B-A54B-393043BF9A04}" type="pres">
      <dgm:prSet presAssocID="{859DDFFD-1D77-4A7C-8C22-1891010303E6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C3D366A-E7AD-4566-9137-FFA3E658732F}" type="pres">
      <dgm:prSet presAssocID="{DFFC8188-AA3E-478A-9580-92758FE1282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8BF4FCE-216A-4ED5-8653-E77259DF159B}" type="pres">
      <dgm:prSet presAssocID="{0A7DF829-2A65-4B9E-B171-0CF689FFF41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A9BCF56-6690-41D7-A30A-600183211AEC}" type="presOf" srcId="{859DDFFD-1D77-4A7C-8C22-1891010303E6}" destId="{049DEF30-C149-460B-A54B-393043BF9A04}" srcOrd="0" destOrd="0" presId="urn:microsoft.com/office/officeart/2005/8/layout/cycle3"/>
    <dgm:cxn modelId="{6F53B972-459E-47F9-8F67-5754878DE964}" type="presOf" srcId="{DFFC8188-AA3E-478A-9580-92758FE1282E}" destId="{6C3D366A-E7AD-4566-9137-FFA3E658732F}" srcOrd="0" destOrd="0" presId="urn:microsoft.com/office/officeart/2005/8/layout/cycle3"/>
    <dgm:cxn modelId="{98E04AE8-4E7F-4921-AD5F-CE6A0B541E12}" srcId="{4AF32A63-7A73-45B2-B05A-6F7337BDF5C9}" destId="{DFFC8188-AA3E-478A-9580-92758FE1282E}" srcOrd="3" destOrd="0" parTransId="{8B5C59E3-A4DA-47A4-BC3E-4AA695F93D3E}" sibTransId="{E0E9EBB2-62F0-4B63-A4D9-D5EB060A71E2}"/>
    <dgm:cxn modelId="{CE2FFE0B-DE9F-41A3-BFDE-9DA887B93D15}" type="presOf" srcId="{4AF32A63-7A73-45B2-B05A-6F7337BDF5C9}" destId="{7A668098-E03E-4D59-AFEB-57F5DCEF6871}" srcOrd="0" destOrd="0" presId="urn:microsoft.com/office/officeart/2005/8/layout/cycle3"/>
    <dgm:cxn modelId="{A966F2D7-1B2D-486E-BAF1-831118E9E79D}" srcId="{4AF32A63-7A73-45B2-B05A-6F7337BDF5C9}" destId="{859DDFFD-1D77-4A7C-8C22-1891010303E6}" srcOrd="2" destOrd="0" parTransId="{2E6C59AA-5DEA-41D5-91BC-2C8698F63CB7}" sibTransId="{DBD11508-51BD-4DA1-A8A0-B2C614E2F3D6}"/>
    <dgm:cxn modelId="{0B8B0637-9A0A-401F-BA72-CEE024963AC7}" type="presOf" srcId="{5B440701-91BC-463F-89A5-7388CBA6E192}" destId="{43777C05-1C29-479F-A735-A2A47F637042}" srcOrd="0" destOrd="0" presId="urn:microsoft.com/office/officeart/2005/8/layout/cycle3"/>
    <dgm:cxn modelId="{18367B0B-CB38-4B80-99FF-70D8C3678E31}" type="presOf" srcId="{98D80018-4DBB-4E26-94E8-BA7EA7FB28DA}" destId="{9774BA06-7A3D-4FFF-9E63-C83E613C3A86}" srcOrd="0" destOrd="0" presId="urn:microsoft.com/office/officeart/2005/8/layout/cycle3"/>
    <dgm:cxn modelId="{BA477FE0-4225-4E61-90A2-264E5446FF16}" type="presOf" srcId="{0A7DF829-2A65-4B9E-B171-0CF689FFF41B}" destId="{18BF4FCE-216A-4ED5-8653-E77259DF159B}" srcOrd="0" destOrd="0" presId="urn:microsoft.com/office/officeart/2005/8/layout/cycle3"/>
    <dgm:cxn modelId="{4E7330DF-2D98-46CE-9D80-D53C386215BA}" type="presOf" srcId="{7B6E4672-0C42-4E30-BDCC-F455298C442E}" destId="{E5D5D717-A201-4404-9174-F30D1645E82B}" srcOrd="0" destOrd="0" presId="urn:microsoft.com/office/officeart/2005/8/layout/cycle3"/>
    <dgm:cxn modelId="{076ED1C9-B913-4331-B28E-BD0129CE7F92}" srcId="{4AF32A63-7A73-45B2-B05A-6F7337BDF5C9}" destId="{5B440701-91BC-463F-89A5-7388CBA6E192}" srcOrd="1" destOrd="0" parTransId="{62017E59-62A0-4E4C-B72D-E07331C0C2D6}" sibTransId="{5D4F0CCD-5AA6-43E6-80BD-5DD2D700E194}"/>
    <dgm:cxn modelId="{FB4692B8-654E-430B-88BD-F3E421289DD7}" srcId="{4AF32A63-7A73-45B2-B05A-6F7337BDF5C9}" destId="{0A7DF829-2A65-4B9E-B171-0CF689FFF41B}" srcOrd="4" destOrd="0" parTransId="{2C3C88BC-48A9-4828-BCF1-499395DD7474}" sibTransId="{1E37B1A2-EDF3-4B54-9033-7B7DC2620DE8}"/>
    <dgm:cxn modelId="{5F403009-3712-4828-975A-1FD97EFA25E3}" srcId="{4AF32A63-7A73-45B2-B05A-6F7337BDF5C9}" destId="{98D80018-4DBB-4E26-94E8-BA7EA7FB28DA}" srcOrd="0" destOrd="0" parTransId="{E7715FF8-8455-47BA-AFB1-3DE69BC2C47B}" sibTransId="{7B6E4672-0C42-4E30-BDCC-F455298C442E}"/>
    <dgm:cxn modelId="{6715E081-A1E1-493C-86D2-A82C734D2F42}" type="presParOf" srcId="{7A668098-E03E-4D59-AFEB-57F5DCEF6871}" destId="{0E48A034-E9B7-465C-AF5A-4C2D557D4E39}" srcOrd="0" destOrd="0" presId="urn:microsoft.com/office/officeart/2005/8/layout/cycle3"/>
    <dgm:cxn modelId="{FC4396EE-54CB-49CC-A27D-943262992E83}" type="presParOf" srcId="{0E48A034-E9B7-465C-AF5A-4C2D557D4E39}" destId="{9774BA06-7A3D-4FFF-9E63-C83E613C3A86}" srcOrd="0" destOrd="0" presId="urn:microsoft.com/office/officeart/2005/8/layout/cycle3"/>
    <dgm:cxn modelId="{2426E4CA-B3AE-470D-B6C7-A09A96CF7D2A}" type="presParOf" srcId="{0E48A034-E9B7-465C-AF5A-4C2D557D4E39}" destId="{E5D5D717-A201-4404-9174-F30D1645E82B}" srcOrd="1" destOrd="0" presId="urn:microsoft.com/office/officeart/2005/8/layout/cycle3"/>
    <dgm:cxn modelId="{65F03A75-0942-43FE-93E0-0DAE681C2494}" type="presParOf" srcId="{0E48A034-E9B7-465C-AF5A-4C2D557D4E39}" destId="{43777C05-1C29-479F-A735-A2A47F637042}" srcOrd="2" destOrd="0" presId="urn:microsoft.com/office/officeart/2005/8/layout/cycle3"/>
    <dgm:cxn modelId="{35CD4F99-E064-461D-B12C-B57D70118387}" type="presParOf" srcId="{0E48A034-E9B7-465C-AF5A-4C2D557D4E39}" destId="{049DEF30-C149-460B-A54B-393043BF9A04}" srcOrd="3" destOrd="0" presId="urn:microsoft.com/office/officeart/2005/8/layout/cycle3"/>
    <dgm:cxn modelId="{0533A2E7-8076-4BDA-879C-B4C59DC1C06F}" type="presParOf" srcId="{0E48A034-E9B7-465C-AF5A-4C2D557D4E39}" destId="{6C3D366A-E7AD-4566-9137-FFA3E658732F}" srcOrd="4" destOrd="0" presId="urn:microsoft.com/office/officeart/2005/8/layout/cycle3"/>
    <dgm:cxn modelId="{81876DF4-2287-458F-8251-D71D0D47FBA1}" type="presParOf" srcId="{0E48A034-E9B7-465C-AF5A-4C2D557D4E39}" destId="{18BF4FCE-216A-4ED5-8653-E77259DF159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F32A63-7A73-45B2-B05A-6F7337BDF5C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D80018-4DBB-4E26-94E8-BA7EA7FB28DA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Toimintakulttuurista</a:t>
          </a:r>
          <a:r>
            <a:rPr lang="en-US" dirty="0" smtClean="0">
              <a:solidFill>
                <a:schemeClr val="tx1"/>
              </a:solidFill>
            </a:rPr>
            <a:t>  </a:t>
          </a:r>
          <a:r>
            <a:rPr lang="en-US" dirty="0" err="1" smtClean="0">
              <a:solidFill>
                <a:schemeClr val="tx1"/>
              </a:solidFill>
            </a:rPr>
            <a:t>tietoiseksi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tuleminen</a:t>
          </a:r>
          <a:r>
            <a:rPr lang="en-US" dirty="0" smtClean="0">
              <a:solidFill>
                <a:schemeClr val="tx1"/>
              </a:solidFill>
            </a:rPr>
            <a:t> ja </a:t>
          </a:r>
          <a:r>
            <a:rPr lang="en-US" dirty="0" err="1" smtClean="0">
              <a:solidFill>
                <a:schemeClr val="tx1"/>
              </a:solidFill>
            </a:rPr>
            <a:t>sen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suuntaaminen</a:t>
          </a:r>
          <a:endParaRPr lang="en-US" dirty="0">
            <a:solidFill>
              <a:schemeClr val="tx1"/>
            </a:solidFill>
          </a:endParaRPr>
        </a:p>
      </dgm:t>
    </dgm:pt>
    <dgm:pt modelId="{E7715FF8-8455-47BA-AFB1-3DE69BC2C47B}" type="parTrans" cxnId="{5F403009-3712-4828-975A-1FD97EFA25E3}">
      <dgm:prSet/>
      <dgm:spPr/>
      <dgm:t>
        <a:bodyPr/>
        <a:lstStyle/>
        <a:p>
          <a:endParaRPr lang="en-US"/>
        </a:p>
      </dgm:t>
    </dgm:pt>
    <dgm:pt modelId="{7B6E4672-0C42-4E30-BDCC-F455298C442E}" type="sibTrans" cxnId="{5F403009-3712-4828-975A-1FD97EFA25E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5B440701-91BC-463F-89A5-7388CBA6E192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Koulun</a:t>
          </a:r>
          <a:r>
            <a:rPr lang="en-US" dirty="0" smtClean="0">
              <a:solidFill>
                <a:schemeClr val="tx1"/>
              </a:solidFill>
            </a:rPr>
            <a:t> vision </a:t>
          </a:r>
          <a:r>
            <a:rPr lang="en-US" dirty="0" err="1" smtClean="0">
              <a:solidFill>
                <a:schemeClr val="tx1"/>
              </a:solidFill>
            </a:rPr>
            <a:t>rakentaminen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yhdessä</a:t>
          </a:r>
          <a:endParaRPr lang="en-US" dirty="0">
            <a:solidFill>
              <a:schemeClr val="tx1"/>
            </a:solidFill>
          </a:endParaRPr>
        </a:p>
      </dgm:t>
    </dgm:pt>
    <dgm:pt modelId="{62017E59-62A0-4E4C-B72D-E07331C0C2D6}" type="parTrans" cxnId="{076ED1C9-B913-4331-B28E-BD0129CE7F92}">
      <dgm:prSet/>
      <dgm:spPr/>
      <dgm:t>
        <a:bodyPr/>
        <a:lstStyle/>
        <a:p>
          <a:endParaRPr lang="en-US"/>
        </a:p>
      </dgm:t>
    </dgm:pt>
    <dgm:pt modelId="{5D4F0CCD-5AA6-43E6-80BD-5DD2D700E194}" type="sibTrans" cxnId="{076ED1C9-B913-4331-B28E-BD0129CE7F92}">
      <dgm:prSet/>
      <dgm:spPr/>
      <dgm:t>
        <a:bodyPr/>
        <a:lstStyle/>
        <a:p>
          <a:endParaRPr lang="en-US"/>
        </a:p>
      </dgm:t>
    </dgm:pt>
    <dgm:pt modelId="{859DDFFD-1D77-4A7C-8C22-1891010303E6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Tiimityö</a:t>
          </a:r>
          <a:r>
            <a:rPr lang="en-US" dirty="0">
              <a:solidFill>
                <a:schemeClr val="tx1"/>
              </a:solidFill>
            </a:rPr>
            <a:t> vision </a:t>
          </a:r>
          <a:r>
            <a:rPr lang="en-US" dirty="0" err="1">
              <a:solidFill>
                <a:schemeClr val="tx1"/>
              </a:solidFill>
            </a:rPr>
            <a:t>pohjalta</a:t>
          </a:r>
          <a:endParaRPr lang="en-US" dirty="0">
            <a:solidFill>
              <a:schemeClr val="tx1"/>
            </a:solidFill>
          </a:endParaRPr>
        </a:p>
      </dgm:t>
    </dgm:pt>
    <dgm:pt modelId="{2E6C59AA-5DEA-41D5-91BC-2C8698F63CB7}" type="parTrans" cxnId="{A966F2D7-1B2D-486E-BAF1-831118E9E79D}">
      <dgm:prSet/>
      <dgm:spPr/>
      <dgm:t>
        <a:bodyPr/>
        <a:lstStyle/>
        <a:p>
          <a:endParaRPr lang="en-US"/>
        </a:p>
      </dgm:t>
    </dgm:pt>
    <dgm:pt modelId="{DBD11508-51BD-4DA1-A8A0-B2C614E2F3D6}" type="sibTrans" cxnId="{A966F2D7-1B2D-486E-BAF1-831118E9E79D}">
      <dgm:prSet/>
      <dgm:spPr/>
      <dgm:t>
        <a:bodyPr/>
        <a:lstStyle/>
        <a:p>
          <a:endParaRPr lang="en-US"/>
        </a:p>
      </dgm:t>
    </dgm:pt>
    <dgm:pt modelId="{DFFC8188-AA3E-478A-9580-92758FE1282E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Tiimien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vetäjät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johtoryhmässä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kehittämistyö</a:t>
          </a:r>
          <a:r>
            <a:rPr lang="en-US" dirty="0">
              <a:solidFill>
                <a:schemeClr val="tx1"/>
              </a:solidFill>
            </a:rPr>
            <a:t> vision </a:t>
          </a:r>
          <a:r>
            <a:rPr lang="en-US" dirty="0" err="1">
              <a:solidFill>
                <a:schemeClr val="tx1"/>
              </a:solidFill>
            </a:rPr>
            <a:t>suuntaisesti</a:t>
          </a:r>
          <a:r>
            <a:rPr lang="en-US" dirty="0">
              <a:solidFill>
                <a:schemeClr val="tx1"/>
              </a:solidFill>
            </a:rPr>
            <a:t> </a:t>
          </a:r>
        </a:p>
      </dgm:t>
    </dgm:pt>
    <dgm:pt modelId="{8B5C59E3-A4DA-47A4-BC3E-4AA695F93D3E}" type="parTrans" cxnId="{98E04AE8-4E7F-4921-AD5F-CE6A0B541E12}">
      <dgm:prSet/>
      <dgm:spPr/>
      <dgm:t>
        <a:bodyPr/>
        <a:lstStyle/>
        <a:p>
          <a:endParaRPr lang="en-US"/>
        </a:p>
      </dgm:t>
    </dgm:pt>
    <dgm:pt modelId="{E0E9EBB2-62F0-4B63-A4D9-D5EB060A71E2}" type="sibTrans" cxnId="{98E04AE8-4E7F-4921-AD5F-CE6A0B541E12}">
      <dgm:prSet/>
      <dgm:spPr/>
      <dgm:t>
        <a:bodyPr/>
        <a:lstStyle/>
        <a:p>
          <a:endParaRPr lang="en-US"/>
        </a:p>
      </dgm:t>
    </dgm:pt>
    <dgm:pt modelId="{0A7DF829-2A65-4B9E-B171-0CF689FFF41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Oman </a:t>
          </a:r>
          <a:r>
            <a:rPr lang="en-US" dirty="0" err="1">
              <a:solidFill>
                <a:schemeClr val="tx1"/>
              </a:solidFill>
            </a:rPr>
            <a:t>osaamisen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kehittäminen</a:t>
          </a:r>
          <a:r>
            <a:rPr lang="en-US" dirty="0">
              <a:solidFill>
                <a:schemeClr val="tx1"/>
              </a:solidFill>
            </a:rPr>
            <a:t> – </a:t>
          </a:r>
          <a:r>
            <a:rPr lang="en-US" dirty="0" err="1">
              <a:solidFill>
                <a:schemeClr val="tx1"/>
              </a:solidFill>
            </a:rPr>
            <a:t>oppilaat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keskiössä</a:t>
          </a:r>
          <a:endParaRPr lang="en-US" dirty="0">
            <a:solidFill>
              <a:schemeClr val="tx1"/>
            </a:solidFill>
          </a:endParaRPr>
        </a:p>
      </dgm:t>
    </dgm:pt>
    <dgm:pt modelId="{2C3C88BC-48A9-4828-BCF1-499395DD7474}" type="parTrans" cxnId="{FB4692B8-654E-430B-88BD-F3E421289DD7}">
      <dgm:prSet/>
      <dgm:spPr/>
      <dgm:t>
        <a:bodyPr/>
        <a:lstStyle/>
        <a:p>
          <a:endParaRPr lang="en-US"/>
        </a:p>
      </dgm:t>
    </dgm:pt>
    <dgm:pt modelId="{1E37B1A2-EDF3-4B54-9033-7B7DC2620DE8}" type="sibTrans" cxnId="{FB4692B8-654E-430B-88BD-F3E421289DD7}">
      <dgm:prSet/>
      <dgm:spPr/>
      <dgm:t>
        <a:bodyPr/>
        <a:lstStyle/>
        <a:p>
          <a:endParaRPr lang="en-US"/>
        </a:p>
      </dgm:t>
    </dgm:pt>
    <dgm:pt modelId="{7A668098-E03E-4D59-AFEB-57F5DCEF6871}" type="pres">
      <dgm:prSet presAssocID="{4AF32A63-7A73-45B2-B05A-6F7337BDF5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0E48A034-E9B7-465C-AF5A-4C2D557D4E39}" type="pres">
      <dgm:prSet presAssocID="{4AF32A63-7A73-45B2-B05A-6F7337BDF5C9}" presName="cycle" presStyleCnt="0"/>
      <dgm:spPr/>
    </dgm:pt>
    <dgm:pt modelId="{9774BA06-7A3D-4FFF-9E63-C83E613C3A86}" type="pres">
      <dgm:prSet presAssocID="{98D80018-4DBB-4E26-94E8-BA7EA7FB28DA}" presName="nodeFirstNode" presStyleLbl="node1" presStyleIdx="0" presStyleCnt="5" custRadScaleRad="100016" custRadScaleInc="55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5D5D717-A201-4404-9174-F30D1645E82B}" type="pres">
      <dgm:prSet presAssocID="{7B6E4672-0C42-4E30-BDCC-F455298C442E}" presName="sibTransFirstNode" presStyleLbl="bgShp" presStyleIdx="0" presStyleCnt="1"/>
      <dgm:spPr/>
      <dgm:t>
        <a:bodyPr/>
        <a:lstStyle/>
        <a:p>
          <a:endParaRPr lang="fi-FI"/>
        </a:p>
      </dgm:t>
    </dgm:pt>
    <dgm:pt modelId="{43777C05-1C29-479F-A735-A2A47F637042}" type="pres">
      <dgm:prSet presAssocID="{5B440701-91BC-463F-89A5-7388CBA6E192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49DEF30-C149-460B-A54B-393043BF9A04}" type="pres">
      <dgm:prSet presAssocID="{859DDFFD-1D77-4A7C-8C22-1891010303E6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C3D366A-E7AD-4566-9137-FFA3E658732F}" type="pres">
      <dgm:prSet presAssocID="{DFFC8188-AA3E-478A-9580-92758FE1282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8BF4FCE-216A-4ED5-8653-E77259DF159B}" type="pres">
      <dgm:prSet presAssocID="{0A7DF829-2A65-4B9E-B171-0CF689FFF41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A9BCF56-6690-41D7-A30A-600183211AEC}" type="presOf" srcId="{859DDFFD-1D77-4A7C-8C22-1891010303E6}" destId="{049DEF30-C149-460B-A54B-393043BF9A04}" srcOrd="0" destOrd="0" presId="urn:microsoft.com/office/officeart/2005/8/layout/cycle3"/>
    <dgm:cxn modelId="{6F53B972-459E-47F9-8F67-5754878DE964}" type="presOf" srcId="{DFFC8188-AA3E-478A-9580-92758FE1282E}" destId="{6C3D366A-E7AD-4566-9137-FFA3E658732F}" srcOrd="0" destOrd="0" presId="urn:microsoft.com/office/officeart/2005/8/layout/cycle3"/>
    <dgm:cxn modelId="{98E04AE8-4E7F-4921-AD5F-CE6A0B541E12}" srcId="{4AF32A63-7A73-45B2-B05A-6F7337BDF5C9}" destId="{DFFC8188-AA3E-478A-9580-92758FE1282E}" srcOrd="3" destOrd="0" parTransId="{8B5C59E3-A4DA-47A4-BC3E-4AA695F93D3E}" sibTransId="{E0E9EBB2-62F0-4B63-A4D9-D5EB060A71E2}"/>
    <dgm:cxn modelId="{CE2FFE0B-DE9F-41A3-BFDE-9DA887B93D15}" type="presOf" srcId="{4AF32A63-7A73-45B2-B05A-6F7337BDF5C9}" destId="{7A668098-E03E-4D59-AFEB-57F5DCEF6871}" srcOrd="0" destOrd="0" presId="urn:microsoft.com/office/officeart/2005/8/layout/cycle3"/>
    <dgm:cxn modelId="{A966F2D7-1B2D-486E-BAF1-831118E9E79D}" srcId="{4AF32A63-7A73-45B2-B05A-6F7337BDF5C9}" destId="{859DDFFD-1D77-4A7C-8C22-1891010303E6}" srcOrd="2" destOrd="0" parTransId="{2E6C59AA-5DEA-41D5-91BC-2C8698F63CB7}" sibTransId="{DBD11508-51BD-4DA1-A8A0-B2C614E2F3D6}"/>
    <dgm:cxn modelId="{0B8B0637-9A0A-401F-BA72-CEE024963AC7}" type="presOf" srcId="{5B440701-91BC-463F-89A5-7388CBA6E192}" destId="{43777C05-1C29-479F-A735-A2A47F637042}" srcOrd="0" destOrd="0" presId="urn:microsoft.com/office/officeart/2005/8/layout/cycle3"/>
    <dgm:cxn modelId="{18367B0B-CB38-4B80-99FF-70D8C3678E31}" type="presOf" srcId="{98D80018-4DBB-4E26-94E8-BA7EA7FB28DA}" destId="{9774BA06-7A3D-4FFF-9E63-C83E613C3A86}" srcOrd="0" destOrd="0" presId="urn:microsoft.com/office/officeart/2005/8/layout/cycle3"/>
    <dgm:cxn modelId="{BA477FE0-4225-4E61-90A2-264E5446FF16}" type="presOf" srcId="{0A7DF829-2A65-4B9E-B171-0CF689FFF41B}" destId="{18BF4FCE-216A-4ED5-8653-E77259DF159B}" srcOrd="0" destOrd="0" presId="urn:microsoft.com/office/officeart/2005/8/layout/cycle3"/>
    <dgm:cxn modelId="{4E7330DF-2D98-46CE-9D80-D53C386215BA}" type="presOf" srcId="{7B6E4672-0C42-4E30-BDCC-F455298C442E}" destId="{E5D5D717-A201-4404-9174-F30D1645E82B}" srcOrd="0" destOrd="0" presId="urn:microsoft.com/office/officeart/2005/8/layout/cycle3"/>
    <dgm:cxn modelId="{076ED1C9-B913-4331-B28E-BD0129CE7F92}" srcId="{4AF32A63-7A73-45B2-B05A-6F7337BDF5C9}" destId="{5B440701-91BC-463F-89A5-7388CBA6E192}" srcOrd="1" destOrd="0" parTransId="{62017E59-62A0-4E4C-B72D-E07331C0C2D6}" sibTransId="{5D4F0CCD-5AA6-43E6-80BD-5DD2D700E194}"/>
    <dgm:cxn modelId="{FB4692B8-654E-430B-88BD-F3E421289DD7}" srcId="{4AF32A63-7A73-45B2-B05A-6F7337BDF5C9}" destId="{0A7DF829-2A65-4B9E-B171-0CF689FFF41B}" srcOrd="4" destOrd="0" parTransId="{2C3C88BC-48A9-4828-BCF1-499395DD7474}" sibTransId="{1E37B1A2-EDF3-4B54-9033-7B7DC2620DE8}"/>
    <dgm:cxn modelId="{5F403009-3712-4828-975A-1FD97EFA25E3}" srcId="{4AF32A63-7A73-45B2-B05A-6F7337BDF5C9}" destId="{98D80018-4DBB-4E26-94E8-BA7EA7FB28DA}" srcOrd="0" destOrd="0" parTransId="{E7715FF8-8455-47BA-AFB1-3DE69BC2C47B}" sibTransId="{7B6E4672-0C42-4E30-BDCC-F455298C442E}"/>
    <dgm:cxn modelId="{6715E081-A1E1-493C-86D2-A82C734D2F42}" type="presParOf" srcId="{7A668098-E03E-4D59-AFEB-57F5DCEF6871}" destId="{0E48A034-E9B7-465C-AF5A-4C2D557D4E39}" srcOrd="0" destOrd="0" presId="urn:microsoft.com/office/officeart/2005/8/layout/cycle3"/>
    <dgm:cxn modelId="{FC4396EE-54CB-49CC-A27D-943262992E83}" type="presParOf" srcId="{0E48A034-E9B7-465C-AF5A-4C2D557D4E39}" destId="{9774BA06-7A3D-4FFF-9E63-C83E613C3A86}" srcOrd="0" destOrd="0" presId="urn:microsoft.com/office/officeart/2005/8/layout/cycle3"/>
    <dgm:cxn modelId="{2426E4CA-B3AE-470D-B6C7-A09A96CF7D2A}" type="presParOf" srcId="{0E48A034-E9B7-465C-AF5A-4C2D557D4E39}" destId="{E5D5D717-A201-4404-9174-F30D1645E82B}" srcOrd="1" destOrd="0" presId="urn:microsoft.com/office/officeart/2005/8/layout/cycle3"/>
    <dgm:cxn modelId="{65F03A75-0942-43FE-93E0-0DAE681C2494}" type="presParOf" srcId="{0E48A034-E9B7-465C-AF5A-4C2D557D4E39}" destId="{43777C05-1C29-479F-A735-A2A47F637042}" srcOrd="2" destOrd="0" presId="urn:microsoft.com/office/officeart/2005/8/layout/cycle3"/>
    <dgm:cxn modelId="{35CD4F99-E064-461D-B12C-B57D70118387}" type="presParOf" srcId="{0E48A034-E9B7-465C-AF5A-4C2D557D4E39}" destId="{049DEF30-C149-460B-A54B-393043BF9A04}" srcOrd="3" destOrd="0" presId="urn:microsoft.com/office/officeart/2005/8/layout/cycle3"/>
    <dgm:cxn modelId="{0533A2E7-8076-4BDA-879C-B4C59DC1C06F}" type="presParOf" srcId="{0E48A034-E9B7-465C-AF5A-4C2D557D4E39}" destId="{6C3D366A-E7AD-4566-9137-FFA3E658732F}" srcOrd="4" destOrd="0" presId="urn:microsoft.com/office/officeart/2005/8/layout/cycle3"/>
    <dgm:cxn modelId="{81876DF4-2287-458F-8251-D71D0D47FBA1}" type="presParOf" srcId="{0E48A034-E9B7-465C-AF5A-4C2D557D4E39}" destId="{18BF4FCE-216A-4ED5-8653-E77259DF159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5D717-A201-4404-9174-F30D1645E82B}">
      <dsp:nvSpPr>
        <dsp:cNvPr id="0" name=""/>
        <dsp:cNvSpPr/>
      </dsp:nvSpPr>
      <dsp:spPr>
        <a:xfrm>
          <a:off x="546063" y="427503"/>
          <a:ext cx="4052935" cy="4052935"/>
        </a:xfrm>
        <a:prstGeom prst="circularArrow">
          <a:avLst>
            <a:gd name="adj1" fmla="val 5544"/>
            <a:gd name="adj2" fmla="val 330680"/>
            <a:gd name="adj3" fmla="val 13850129"/>
            <a:gd name="adj4" fmla="val 17340968"/>
            <a:gd name="adj5" fmla="val 5757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4BA06-7A3D-4FFF-9E63-C83E613C3A86}">
      <dsp:nvSpPr>
        <dsp:cNvPr id="0" name=""/>
        <dsp:cNvSpPr/>
      </dsp:nvSpPr>
      <dsp:spPr>
        <a:xfrm>
          <a:off x="1654154" y="449641"/>
          <a:ext cx="1836755" cy="918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solidFill>
                <a:schemeClr val="tx1"/>
              </a:solidFill>
            </a:rPr>
            <a:t>Toimintakulttuurista</a:t>
          </a:r>
          <a:r>
            <a:rPr lang="en-US" sz="1300" kern="1200" dirty="0" smtClean="0">
              <a:solidFill>
                <a:schemeClr val="tx1"/>
              </a:solidFill>
            </a:rPr>
            <a:t>  </a:t>
          </a:r>
          <a:r>
            <a:rPr lang="en-US" sz="1300" kern="1200" dirty="0" err="1" smtClean="0">
              <a:solidFill>
                <a:schemeClr val="tx1"/>
              </a:solidFill>
            </a:rPr>
            <a:t>tietoiseksi</a:t>
          </a:r>
          <a:r>
            <a:rPr lang="en-US" sz="1300" kern="1200" dirty="0" smtClean="0">
              <a:solidFill>
                <a:schemeClr val="tx1"/>
              </a:solidFill>
            </a:rPr>
            <a:t> </a:t>
          </a:r>
          <a:r>
            <a:rPr lang="en-US" sz="1300" kern="1200" dirty="0" err="1" smtClean="0">
              <a:solidFill>
                <a:schemeClr val="tx1"/>
              </a:solidFill>
            </a:rPr>
            <a:t>tuleminen</a:t>
          </a:r>
          <a:r>
            <a:rPr lang="en-US" sz="1300" kern="1200" dirty="0" smtClean="0">
              <a:solidFill>
                <a:schemeClr val="tx1"/>
              </a:solidFill>
            </a:rPr>
            <a:t> ja </a:t>
          </a:r>
          <a:r>
            <a:rPr lang="en-US" sz="1300" kern="1200" dirty="0" err="1" smtClean="0">
              <a:solidFill>
                <a:schemeClr val="tx1"/>
              </a:solidFill>
            </a:rPr>
            <a:t>sen</a:t>
          </a:r>
          <a:r>
            <a:rPr lang="en-US" sz="1300" kern="1200" dirty="0" smtClean="0">
              <a:solidFill>
                <a:schemeClr val="tx1"/>
              </a:solidFill>
            </a:rPr>
            <a:t> </a:t>
          </a:r>
          <a:r>
            <a:rPr lang="en-US" sz="1300" kern="1200" dirty="0" err="1" smtClean="0">
              <a:solidFill>
                <a:schemeClr val="tx1"/>
              </a:solidFill>
            </a:rPr>
            <a:t>suuntaaminen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698985" y="494472"/>
        <a:ext cx="1747093" cy="828715"/>
      </dsp:txXfrm>
    </dsp:sp>
    <dsp:sp modelId="{43777C05-1C29-479F-A735-A2A47F637042}">
      <dsp:nvSpPr>
        <dsp:cNvPr id="0" name=""/>
        <dsp:cNvSpPr/>
      </dsp:nvSpPr>
      <dsp:spPr>
        <a:xfrm>
          <a:off x="3287811" y="1644135"/>
          <a:ext cx="1836755" cy="918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solidFill>
                <a:schemeClr val="tx1"/>
              </a:solidFill>
            </a:rPr>
            <a:t>Koulun</a:t>
          </a:r>
          <a:r>
            <a:rPr lang="en-US" sz="1300" kern="1200" dirty="0" smtClean="0">
              <a:solidFill>
                <a:schemeClr val="tx1"/>
              </a:solidFill>
            </a:rPr>
            <a:t> vision </a:t>
          </a:r>
          <a:r>
            <a:rPr lang="en-US" sz="1300" kern="1200" dirty="0" err="1" smtClean="0">
              <a:solidFill>
                <a:schemeClr val="tx1"/>
              </a:solidFill>
            </a:rPr>
            <a:t>rakentaminen</a:t>
          </a:r>
          <a:r>
            <a:rPr lang="en-US" sz="1300" kern="1200" dirty="0" smtClean="0">
              <a:solidFill>
                <a:schemeClr val="tx1"/>
              </a:solidFill>
            </a:rPr>
            <a:t> </a:t>
          </a:r>
          <a:r>
            <a:rPr lang="en-US" sz="1300" kern="1200" dirty="0" err="1" smtClean="0">
              <a:solidFill>
                <a:schemeClr val="tx1"/>
              </a:solidFill>
            </a:rPr>
            <a:t>yhdessä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3332642" y="1688966"/>
        <a:ext cx="1747093" cy="828715"/>
      </dsp:txXfrm>
    </dsp:sp>
    <dsp:sp modelId="{049DEF30-C149-460B-A54B-393043BF9A04}">
      <dsp:nvSpPr>
        <dsp:cNvPr id="0" name=""/>
        <dsp:cNvSpPr/>
      </dsp:nvSpPr>
      <dsp:spPr>
        <a:xfrm>
          <a:off x="2659958" y="3576468"/>
          <a:ext cx="1836755" cy="918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tx1"/>
              </a:solidFill>
            </a:rPr>
            <a:t>Tiimityö</a:t>
          </a:r>
          <a:r>
            <a:rPr lang="en-US" sz="1300" kern="1200" dirty="0">
              <a:solidFill>
                <a:schemeClr val="tx1"/>
              </a:solidFill>
            </a:rPr>
            <a:t> vision </a:t>
          </a:r>
          <a:r>
            <a:rPr lang="en-US" sz="1300" kern="1200" dirty="0" err="1">
              <a:solidFill>
                <a:schemeClr val="tx1"/>
              </a:solidFill>
            </a:rPr>
            <a:t>pohjalta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2704789" y="3621299"/>
        <a:ext cx="1747093" cy="828715"/>
      </dsp:txXfrm>
    </dsp:sp>
    <dsp:sp modelId="{6C3D366A-E7AD-4566-9137-FFA3E658732F}">
      <dsp:nvSpPr>
        <dsp:cNvPr id="0" name=""/>
        <dsp:cNvSpPr/>
      </dsp:nvSpPr>
      <dsp:spPr>
        <a:xfrm>
          <a:off x="628183" y="3576468"/>
          <a:ext cx="1836755" cy="918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tx1"/>
              </a:solidFill>
            </a:rPr>
            <a:t>Tiimien</a:t>
          </a:r>
          <a:r>
            <a:rPr lang="en-US" sz="1300" kern="1200" dirty="0">
              <a:solidFill>
                <a:schemeClr val="tx1"/>
              </a:solidFill>
            </a:rPr>
            <a:t> </a:t>
          </a:r>
          <a:r>
            <a:rPr lang="en-US" sz="1300" kern="1200" dirty="0" err="1">
              <a:solidFill>
                <a:schemeClr val="tx1"/>
              </a:solidFill>
            </a:rPr>
            <a:t>vetäjät</a:t>
          </a:r>
          <a:r>
            <a:rPr lang="en-US" sz="1300" kern="1200" dirty="0">
              <a:solidFill>
                <a:schemeClr val="tx1"/>
              </a:solidFill>
            </a:rPr>
            <a:t> </a:t>
          </a:r>
          <a:r>
            <a:rPr lang="en-US" sz="1300" kern="1200" dirty="0" err="1">
              <a:solidFill>
                <a:schemeClr val="tx1"/>
              </a:solidFill>
            </a:rPr>
            <a:t>johtoryhmässä</a:t>
          </a:r>
          <a:r>
            <a:rPr lang="en-US" sz="1300" kern="1200" dirty="0">
              <a:solidFill>
                <a:schemeClr val="tx1"/>
              </a:solidFill>
            </a:rPr>
            <a:t>, </a:t>
          </a:r>
          <a:r>
            <a:rPr lang="en-US" sz="1300" kern="1200" dirty="0" err="1">
              <a:solidFill>
                <a:schemeClr val="tx1"/>
              </a:solidFill>
            </a:rPr>
            <a:t>kehittämistyö</a:t>
          </a:r>
          <a:r>
            <a:rPr lang="en-US" sz="1300" kern="1200" dirty="0">
              <a:solidFill>
                <a:schemeClr val="tx1"/>
              </a:solidFill>
            </a:rPr>
            <a:t> vision </a:t>
          </a:r>
          <a:r>
            <a:rPr lang="en-US" sz="1300" kern="1200" dirty="0" err="1">
              <a:solidFill>
                <a:schemeClr val="tx1"/>
              </a:solidFill>
            </a:rPr>
            <a:t>suuntaisesti</a:t>
          </a:r>
          <a:r>
            <a:rPr lang="en-US" sz="1300" kern="1200" dirty="0">
              <a:solidFill>
                <a:schemeClr val="tx1"/>
              </a:solidFill>
            </a:rPr>
            <a:t> </a:t>
          </a:r>
        </a:p>
      </dsp:txBody>
      <dsp:txXfrm>
        <a:off x="673014" y="3621299"/>
        <a:ext cx="1747093" cy="828715"/>
      </dsp:txXfrm>
    </dsp:sp>
    <dsp:sp modelId="{18BF4FCE-216A-4ED5-8653-E77259DF159B}">
      <dsp:nvSpPr>
        <dsp:cNvPr id="0" name=""/>
        <dsp:cNvSpPr/>
      </dsp:nvSpPr>
      <dsp:spPr>
        <a:xfrm>
          <a:off x="330" y="1644135"/>
          <a:ext cx="1836755" cy="918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Oman </a:t>
          </a:r>
          <a:r>
            <a:rPr lang="en-US" sz="1300" kern="1200" dirty="0" err="1">
              <a:solidFill>
                <a:schemeClr val="tx1"/>
              </a:solidFill>
            </a:rPr>
            <a:t>osaamisen</a:t>
          </a:r>
          <a:r>
            <a:rPr lang="en-US" sz="1300" kern="1200" dirty="0">
              <a:solidFill>
                <a:schemeClr val="tx1"/>
              </a:solidFill>
            </a:rPr>
            <a:t> </a:t>
          </a:r>
          <a:r>
            <a:rPr lang="en-US" sz="1300" kern="1200" dirty="0" err="1">
              <a:solidFill>
                <a:schemeClr val="tx1"/>
              </a:solidFill>
            </a:rPr>
            <a:t>kehittäminen</a:t>
          </a:r>
          <a:r>
            <a:rPr lang="en-US" sz="1300" kern="1200" dirty="0">
              <a:solidFill>
                <a:schemeClr val="tx1"/>
              </a:solidFill>
            </a:rPr>
            <a:t> – </a:t>
          </a:r>
          <a:r>
            <a:rPr lang="en-US" sz="1300" kern="1200" dirty="0" err="1">
              <a:solidFill>
                <a:schemeClr val="tx1"/>
              </a:solidFill>
            </a:rPr>
            <a:t>oppilaat</a:t>
          </a:r>
          <a:r>
            <a:rPr lang="en-US" sz="1300" kern="1200" dirty="0">
              <a:solidFill>
                <a:schemeClr val="tx1"/>
              </a:solidFill>
            </a:rPr>
            <a:t> </a:t>
          </a:r>
          <a:r>
            <a:rPr lang="en-US" sz="1300" kern="1200" dirty="0" err="1" smtClean="0">
              <a:solidFill>
                <a:schemeClr val="tx1"/>
              </a:solidFill>
            </a:rPr>
            <a:t>keskiössä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45161" y="1688966"/>
        <a:ext cx="1747093" cy="828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5D717-A201-4404-9174-F30D1645E82B}">
      <dsp:nvSpPr>
        <dsp:cNvPr id="0" name=""/>
        <dsp:cNvSpPr/>
      </dsp:nvSpPr>
      <dsp:spPr>
        <a:xfrm>
          <a:off x="546063" y="427503"/>
          <a:ext cx="4052935" cy="4052935"/>
        </a:xfrm>
        <a:prstGeom prst="circularArrow">
          <a:avLst>
            <a:gd name="adj1" fmla="val 5544"/>
            <a:gd name="adj2" fmla="val 330680"/>
            <a:gd name="adj3" fmla="val 13850129"/>
            <a:gd name="adj4" fmla="val 17340968"/>
            <a:gd name="adj5" fmla="val 5757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4BA06-7A3D-4FFF-9E63-C83E613C3A86}">
      <dsp:nvSpPr>
        <dsp:cNvPr id="0" name=""/>
        <dsp:cNvSpPr/>
      </dsp:nvSpPr>
      <dsp:spPr>
        <a:xfrm>
          <a:off x="1654154" y="449641"/>
          <a:ext cx="1836755" cy="918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solidFill>
                <a:schemeClr val="tx1"/>
              </a:solidFill>
            </a:rPr>
            <a:t>Toimintakulttuurista</a:t>
          </a:r>
          <a:r>
            <a:rPr lang="en-US" sz="1300" kern="1200" dirty="0" smtClean="0">
              <a:solidFill>
                <a:schemeClr val="tx1"/>
              </a:solidFill>
            </a:rPr>
            <a:t>  </a:t>
          </a:r>
          <a:r>
            <a:rPr lang="en-US" sz="1300" kern="1200" dirty="0" err="1" smtClean="0">
              <a:solidFill>
                <a:schemeClr val="tx1"/>
              </a:solidFill>
            </a:rPr>
            <a:t>tietoiseksi</a:t>
          </a:r>
          <a:r>
            <a:rPr lang="en-US" sz="1300" kern="1200" dirty="0" smtClean="0">
              <a:solidFill>
                <a:schemeClr val="tx1"/>
              </a:solidFill>
            </a:rPr>
            <a:t> </a:t>
          </a:r>
          <a:r>
            <a:rPr lang="en-US" sz="1300" kern="1200" dirty="0" err="1" smtClean="0">
              <a:solidFill>
                <a:schemeClr val="tx1"/>
              </a:solidFill>
            </a:rPr>
            <a:t>tuleminen</a:t>
          </a:r>
          <a:r>
            <a:rPr lang="en-US" sz="1300" kern="1200" dirty="0" smtClean="0">
              <a:solidFill>
                <a:schemeClr val="tx1"/>
              </a:solidFill>
            </a:rPr>
            <a:t> ja </a:t>
          </a:r>
          <a:r>
            <a:rPr lang="en-US" sz="1300" kern="1200" dirty="0" err="1" smtClean="0">
              <a:solidFill>
                <a:schemeClr val="tx1"/>
              </a:solidFill>
            </a:rPr>
            <a:t>sen</a:t>
          </a:r>
          <a:r>
            <a:rPr lang="en-US" sz="1300" kern="1200" dirty="0" smtClean="0">
              <a:solidFill>
                <a:schemeClr val="tx1"/>
              </a:solidFill>
            </a:rPr>
            <a:t> </a:t>
          </a:r>
          <a:r>
            <a:rPr lang="en-US" sz="1300" kern="1200" dirty="0" err="1" smtClean="0">
              <a:solidFill>
                <a:schemeClr val="tx1"/>
              </a:solidFill>
            </a:rPr>
            <a:t>suuntaaminen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698985" y="494472"/>
        <a:ext cx="1747093" cy="828715"/>
      </dsp:txXfrm>
    </dsp:sp>
    <dsp:sp modelId="{43777C05-1C29-479F-A735-A2A47F637042}">
      <dsp:nvSpPr>
        <dsp:cNvPr id="0" name=""/>
        <dsp:cNvSpPr/>
      </dsp:nvSpPr>
      <dsp:spPr>
        <a:xfrm>
          <a:off x="3287811" y="1644135"/>
          <a:ext cx="1836755" cy="918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solidFill>
                <a:schemeClr val="tx1"/>
              </a:solidFill>
            </a:rPr>
            <a:t>Koulun</a:t>
          </a:r>
          <a:r>
            <a:rPr lang="en-US" sz="1300" kern="1200" dirty="0" smtClean="0">
              <a:solidFill>
                <a:schemeClr val="tx1"/>
              </a:solidFill>
            </a:rPr>
            <a:t> vision </a:t>
          </a:r>
          <a:r>
            <a:rPr lang="en-US" sz="1300" kern="1200" dirty="0" err="1" smtClean="0">
              <a:solidFill>
                <a:schemeClr val="tx1"/>
              </a:solidFill>
            </a:rPr>
            <a:t>rakentaminen</a:t>
          </a:r>
          <a:r>
            <a:rPr lang="en-US" sz="1300" kern="1200" dirty="0" smtClean="0">
              <a:solidFill>
                <a:schemeClr val="tx1"/>
              </a:solidFill>
            </a:rPr>
            <a:t> </a:t>
          </a:r>
          <a:r>
            <a:rPr lang="en-US" sz="1300" kern="1200" dirty="0" err="1" smtClean="0">
              <a:solidFill>
                <a:schemeClr val="tx1"/>
              </a:solidFill>
            </a:rPr>
            <a:t>yhdessä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3332642" y="1688966"/>
        <a:ext cx="1747093" cy="828715"/>
      </dsp:txXfrm>
    </dsp:sp>
    <dsp:sp modelId="{049DEF30-C149-460B-A54B-393043BF9A04}">
      <dsp:nvSpPr>
        <dsp:cNvPr id="0" name=""/>
        <dsp:cNvSpPr/>
      </dsp:nvSpPr>
      <dsp:spPr>
        <a:xfrm>
          <a:off x="2659958" y="3576468"/>
          <a:ext cx="1836755" cy="918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tx1"/>
              </a:solidFill>
            </a:rPr>
            <a:t>Tiimityö</a:t>
          </a:r>
          <a:r>
            <a:rPr lang="en-US" sz="1300" kern="1200" dirty="0">
              <a:solidFill>
                <a:schemeClr val="tx1"/>
              </a:solidFill>
            </a:rPr>
            <a:t> vision </a:t>
          </a:r>
          <a:r>
            <a:rPr lang="en-US" sz="1300" kern="1200" dirty="0" err="1">
              <a:solidFill>
                <a:schemeClr val="tx1"/>
              </a:solidFill>
            </a:rPr>
            <a:t>pohjalta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2704789" y="3621299"/>
        <a:ext cx="1747093" cy="828715"/>
      </dsp:txXfrm>
    </dsp:sp>
    <dsp:sp modelId="{6C3D366A-E7AD-4566-9137-FFA3E658732F}">
      <dsp:nvSpPr>
        <dsp:cNvPr id="0" name=""/>
        <dsp:cNvSpPr/>
      </dsp:nvSpPr>
      <dsp:spPr>
        <a:xfrm>
          <a:off x="628183" y="3576468"/>
          <a:ext cx="1836755" cy="918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tx1"/>
              </a:solidFill>
            </a:rPr>
            <a:t>Tiimien</a:t>
          </a:r>
          <a:r>
            <a:rPr lang="en-US" sz="1300" kern="1200" dirty="0">
              <a:solidFill>
                <a:schemeClr val="tx1"/>
              </a:solidFill>
            </a:rPr>
            <a:t> </a:t>
          </a:r>
          <a:r>
            <a:rPr lang="en-US" sz="1300" kern="1200" dirty="0" err="1">
              <a:solidFill>
                <a:schemeClr val="tx1"/>
              </a:solidFill>
            </a:rPr>
            <a:t>vetäjät</a:t>
          </a:r>
          <a:r>
            <a:rPr lang="en-US" sz="1300" kern="1200" dirty="0">
              <a:solidFill>
                <a:schemeClr val="tx1"/>
              </a:solidFill>
            </a:rPr>
            <a:t> </a:t>
          </a:r>
          <a:r>
            <a:rPr lang="en-US" sz="1300" kern="1200" dirty="0" err="1">
              <a:solidFill>
                <a:schemeClr val="tx1"/>
              </a:solidFill>
            </a:rPr>
            <a:t>johtoryhmässä</a:t>
          </a:r>
          <a:r>
            <a:rPr lang="en-US" sz="1300" kern="1200" dirty="0">
              <a:solidFill>
                <a:schemeClr val="tx1"/>
              </a:solidFill>
            </a:rPr>
            <a:t>, </a:t>
          </a:r>
          <a:r>
            <a:rPr lang="en-US" sz="1300" kern="1200" dirty="0" err="1">
              <a:solidFill>
                <a:schemeClr val="tx1"/>
              </a:solidFill>
            </a:rPr>
            <a:t>kehittämistyö</a:t>
          </a:r>
          <a:r>
            <a:rPr lang="en-US" sz="1300" kern="1200" dirty="0">
              <a:solidFill>
                <a:schemeClr val="tx1"/>
              </a:solidFill>
            </a:rPr>
            <a:t> vision </a:t>
          </a:r>
          <a:r>
            <a:rPr lang="en-US" sz="1300" kern="1200" dirty="0" err="1">
              <a:solidFill>
                <a:schemeClr val="tx1"/>
              </a:solidFill>
            </a:rPr>
            <a:t>suuntaisesti</a:t>
          </a:r>
          <a:r>
            <a:rPr lang="en-US" sz="1300" kern="1200" dirty="0">
              <a:solidFill>
                <a:schemeClr val="tx1"/>
              </a:solidFill>
            </a:rPr>
            <a:t> </a:t>
          </a:r>
        </a:p>
      </dsp:txBody>
      <dsp:txXfrm>
        <a:off x="673014" y="3621299"/>
        <a:ext cx="1747093" cy="828715"/>
      </dsp:txXfrm>
    </dsp:sp>
    <dsp:sp modelId="{18BF4FCE-216A-4ED5-8653-E77259DF159B}">
      <dsp:nvSpPr>
        <dsp:cNvPr id="0" name=""/>
        <dsp:cNvSpPr/>
      </dsp:nvSpPr>
      <dsp:spPr>
        <a:xfrm>
          <a:off x="330" y="1644135"/>
          <a:ext cx="1836755" cy="918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Oman </a:t>
          </a:r>
          <a:r>
            <a:rPr lang="en-US" sz="1300" kern="1200" dirty="0" err="1">
              <a:solidFill>
                <a:schemeClr val="tx1"/>
              </a:solidFill>
            </a:rPr>
            <a:t>osaamisen</a:t>
          </a:r>
          <a:r>
            <a:rPr lang="en-US" sz="1300" kern="1200" dirty="0">
              <a:solidFill>
                <a:schemeClr val="tx1"/>
              </a:solidFill>
            </a:rPr>
            <a:t> </a:t>
          </a:r>
          <a:r>
            <a:rPr lang="en-US" sz="1300" kern="1200" dirty="0" err="1">
              <a:solidFill>
                <a:schemeClr val="tx1"/>
              </a:solidFill>
            </a:rPr>
            <a:t>kehittäminen</a:t>
          </a:r>
          <a:r>
            <a:rPr lang="en-US" sz="1300" kern="1200" dirty="0">
              <a:solidFill>
                <a:schemeClr val="tx1"/>
              </a:solidFill>
            </a:rPr>
            <a:t> – </a:t>
          </a:r>
          <a:r>
            <a:rPr lang="en-US" sz="1300" kern="1200" dirty="0" err="1">
              <a:solidFill>
                <a:schemeClr val="tx1"/>
              </a:solidFill>
            </a:rPr>
            <a:t>oppilaat</a:t>
          </a:r>
          <a:r>
            <a:rPr lang="en-US" sz="1300" kern="1200" dirty="0">
              <a:solidFill>
                <a:schemeClr val="tx1"/>
              </a:solidFill>
            </a:rPr>
            <a:t> </a:t>
          </a:r>
          <a:r>
            <a:rPr lang="en-US" sz="1300" kern="1200" dirty="0" err="1" smtClean="0">
              <a:solidFill>
                <a:schemeClr val="tx1"/>
              </a:solidFill>
            </a:rPr>
            <a:t>keskiössä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45161" y="1688966"/>
        <a:ext cx="1747093" cy="828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004-A10E-4CA0-BEA1-3F101F53E626}" type="datetimeFigureOut">
              <a:rPr lang="fi-FI" smtClean="0"/>
              <a:t>6.6.2019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2416-7DC9-4254-8F2A-9A0E2EDB82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638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004-A10E-4CA0-BEA1-3F101F53E626}" type="datetimeFigureOut">
              <a:rPr lang="fi-FI" smtClean="0"/>
              <a:t>6.6.2019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2416-7DC9-4254-8F2A-9A0E2EDB82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550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004-A10E-4CA0-BEA1-3F101F53E626}" type="datetimeFigureOut">
              <a:rPr lang="fi-FI" smtClean="0"/>
              <a:t>6.6.2019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2416-7DC9-4254-8F2A-9A0E2EDB8246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576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004-A10E-4CA0-BEA1-3F101F53E626}" type="datetimeFigureOut">
              <a:rPr lang="fi-FI" smtClean="0"/>
              <a:t>6.6.2019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2416-7DC9-4254-8F2A-9A0E2EDB82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538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004-A10E-4CA0-BEA1-3F101F53E626}" type="datetimeFigureOut">
              <a:rPr lang="fi-FI" smtClean="0"/>
              <a:t>6.6.2019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2416-7DC9-4254-8F2A-9A0E2EDB8246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3592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004-A10E-4CA0-BEA1-3F101F53E626}" type="datetimeFigureOut">
              <a:rPr lang="fi-FI" smtClean="0"/>
              <a:t>6.6.2019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2416-7DC9-4254-8F2A-9A0E2EDB82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507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004-A10E-4CA0-BEA1-3F101F53E626}" type="datetimeFigureOut">
              <a:rPr lang="fi-FI" smtClean="0"/>
              <a:t>6.6.2019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2416-7DC9-4254-8F2A-9A0E2EDB82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1166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004-A10E-4CA0-BEA1-3F101F53E626}" type="datetimeFigureOut">
              <a:rPr lang="fi-FI" smtClean="0"/>
              <a:t>6.6.2019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2416-7DC9-4254-8F2A-9A0E2EDB82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972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004-A10E-4CA0-BEA1-3F101F53E626}" type="datetimeFigureOut">
              <a:rPr lang="fi-FI" smtClean="0"/>
              <a:t>6.6.2019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2416-7DC9-4254-8F2A-9A0E2EDB82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294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004-A10E-4CA0-BEA1-3F101F53E626}" type="datetimeFigureOut">
              <a:rPr lang="fi-FI" smtClean="0"/>
              <a:t>6.6.2019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2416-7DC9-4254-8F2A-9A0E2EDB82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667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004-A10E-4CA0-BEA1-3F101F53E626}" type="datetimeFigureOut">
              <a:rPr lang="fi-FI" smtClean="0"/>
              <a:t>6.6.2019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2416-7DC9-4254-8F2A-9A0E2EDB82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736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004-A10E-4CA0-BEA1-3F101F53E626}" type="datetimeFigureOut">
              <a:rPr lang="fi-FI" smtClean="0"/>
              <a:t>6.6.2019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2416-7DC9-4254-8F2A-9A0E2EDB82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867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004-A10E-4CA0-BEA1-3F101F53E626}" type="datetimeFigureOut">
              <a:rPr lang="fi-FI" smtClean="0"/>
              <a:t>6.6.2019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2416-7DC9-4254-8F2A-9A0E2EDB82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755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004-A10E-4CA0-BEA1-3F101F53E626}" type="datetimeFigureOut">
              <a:rPr lang="fi-FI" smtClean="0"/>
              <a:t>6.6.2019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2416-7DC9-4254-8F2A-9A0E2EDB82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695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004-A10E-4CA0-BEA1-3F101F53E626}" type="datetimeFigureOut">
              <a:rPr lang="fi-FI" smtClean="0"/>
              <a:t>6.6.2019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2416-7DC9-4254-8F2A-9A0E2EDB82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720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004-A10E-4CA0-BEA1-3F101F53E626}" type="datetimeFigureOut">
              <a:rPr lang="fi-FI" smtClean="0"/>
              <a:t>6.6.2019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2416-7DC9-4254-8F2A-9A0E2EDB82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544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08004-A10E-4CA0-BEA1-3F101F53E626}" type="datetimeFigureOut">
              <a:rPr lang="fi-FI" smtClean="0"/>
              <a:t>6.6.2019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872416-7DC9-4254-8F2A-9A0E2EDB82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740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tate.2010.08.00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nowledge.uky.edu/edp_facpub/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207" y="3110565"/>
            <a:ext cx="8574622" cy="1883165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UUTTA LUOVA ASIANTUNTIJUUS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5259" y="4993730"/>
            <a:ext cx="7626518" cy="1666229"/>
          </a:xfrm>
        </p:spPr>
        <p:txBody>
          <a:bodyPr>
            <a:normAutofit lnSpcReduction="10000"/>
          </a:bodyPr>
          <a:lstStyle/>
          <a:p>
            <a:pPr algn="ctr"/>
            <a:r>
              <a:rPr lang="fi-FI" dirty="0" smtClean="0"/>
              <a:t>6.6.2019</a:t>
            </a:r>
            <a:endParaRPr lang="fi-FI" dirty="0"/>
          </a:p>
          <a:p>
            <a:pPr algn="ctr"/>
            <a:r>
              <a:rPr lang="fi-FI" b="1" dirty="0" smtClean="0"/>
              <a:t>PEDAFORUM 2019 </a:t>
            </a:r>
            <a:r>
              <a:rPr lang="fi-FI" b="1" dirty="0"/>
              <a:t>- Opettajankoulutusta uudistamassa</a:t>
            </a:r>
          </a:p>
          <a:p>
            <a:pPr algn="ctr"/>
            <a:r>
              <a:rPr lang="fi-FI" b="1" dirty="0" smtClean="0"/>
              <a:t>Teppo </a:t>
            </a:r>
            <a:r>
              <a:rPr lang="fi-FI" b="1" dirty="0"/>
              <a:t>Toikka </a:t>
            </a:r>
            <a:r>
              <a:rPr lang="fi-FI" b="1" dirty="0" smtClean="0"/>
              <a:t>teppo.t.toikka@jyu.fi</a:t>
            </a:r>
          </a:p>
          <a:p>
            <a:pPr algn="ctr"/>
            <a:r>
              <a:rPr lang="fi-FI" sz="2800" b="1" dirty="0"/>
              <a:t>u</a:t>
            </a:r>
            <a:r>
              <a:rPr lang="fi-FI" sz="2800" b="1" dirty="0" smtClean="0"/>
              <a:t>uttaluova.fi</a:t>
            </a:r>
          </a:p>
          <a:p>
            <a:pPr algn="ctr"/>
            <a:endParaRPr lang="fi-FI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02" y="338288"/>
            <a:ext cx="3060232" cy="3060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4" y="210098"/>
            <a:ext cx="2230672" cy="1222777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48" y="5766661"/>
            <a:ext cx="809760" cy="893298"/>
          </a:xfrm>
          <a:prstGeom prst="rect">
            <a:avLst/>
          </a:prstGeom>
        </p:spPr>
      </p:pic>
      <p:pic>
        <p:nvPicPr>
          <p:cNvPr id="15" name="Picture 12" descr="1460632320_twit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1" y="5446165"/>
            <a:ext cx="627046" cy="64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6" name="Picture 10" descr="facebook-770688_960_7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1" y="6156552"/>
            <a:ext cx="612085" cy="62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14" descr="t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0" y="4791042"/>
            <a:ext cx="606927" cy="62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20" name="Group 2"/>
          <p:cNvGrpSpPr>
            <a:grpSpLocks noChangeAspect="1"/>
          </p:cNvGrpSpPr>
          <p:nvPr/>
        </p:nvGrpSpPr>
        <p:grpSpPr bwMode="auto">
          <a:xfrm>
            <a:off x="10656703" y="110441"/>
            <a:ext cx="1400386" cy="3554011"/>
            <a:chOff x="118784127" y="89532216"/>
            <a:chExt cx="1434231" cy="3637379"/>
          </a:xfrm>
        </p:grpSpPr>
        <p:pic>
          <p:nvPicPr>
            <p:cNvPr id="21" name="Picture 3" descr="jyu-vaaka-kaksikielinen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46758" y="89532216"/>
              <a:ext cx="1371600" cy="545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2" name="Picture 4" descr="Oulunyliopisto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34231" y="90152777"/>
              <a:ext cx="1371600" cy="35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3" name="Picture 5" descr="sool-logo_400px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51829" y="92069744"/>
              <a:ext cx="811144" cy="1099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5" name="Picture 7" descr="Vanhempainliitto_RGB_original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34231" y="91515885"/>
              <a:ext cx="1371600" cy="494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6" name="Picture 8" descr="Helsingin_yliopisto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84127" y="91080924"/>
              <a:ext cx="1371600" cy="368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4" name="Kuva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703" y="1164508"/>
            <a:ext cx="1285330" cy="39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73" y="188223"/>
            <a:ext cx="8596668" cy="687737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/>
              <a:t>Miten hankkeessa on kouluyhteisön kehittymistä tuettu</a:t>
            </a:r>
            <a:endParaRPr lang="fi-FI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61908" y="3282963"/>
            <a:ext cx="9901916" cy="2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488383" y="3202653"/>
            <a:ext cx="149433" cy="149433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Oval 8"/>
          <p:cNvSpPr/>
          <p:nvPr/>
        </p:nvSpPr>
        <p:spPr>
          <a:xfrm>
            <a:off x="1441766" y="3156036"/>
            <a:ext cx="242669" cy="24266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val 10"/>
          <p:cNvSpPr/>
          <p:nvPr/>
        </p:nvSpPr>
        <p:spPr>
          <a:xfrm>
            <a:off x="1524999" y="3239269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Oval 18"/>
          <p:cNvSpPr/>
          <p:nvPr/>
        </p:nvSpPr>
        <p:spPr>
          <a:xfrm>
            <a:off x="293976" y="3081487"/>
            <a:ext cx="402951" cy="40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Oval 19"/>
          <p:cNvSpPr/>
          <p:nvPr/>
        </p:nvSpPr>
        <p:spPr>
          <a:xfrm>
            <a:off x="7473874" y="3075422"/>
            <a:ext cx="402951" cy="40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val 20"/>
          <p:cNvSpPr/>
          <p:nvPr/>
        </p:nvSpPr>
        <p:spPr>
          <a:xfrm>
            <a:off x="2781614" y="3081487"/>
            <a:ext cx="402951" cy="40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21"/>
          <p:cNvSpPr/>
          <p:nvPr/>
        </p:nvSpPr>
        <p:spPr>
          <a:xfrm>
            <a:off x="2150527" y="3210394"/>
            <a:ext cx="149433" cy="149433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22"/>
          <p:cNvSpPr/>
          <p:nvPr/>
        </p:nvSpPr>
        <p:spPr>
          <a:xfrm>
            <a:off x="2103910" y="3163777"/>
            <a:ext cx="242669" cy="24266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Oval 23"/>
          <p:cNvSpPr/>
          <p:nvPr/>
        </p:nvSpPr>
        <p:spPr>
          <a:xfrm>
            <a:off x="2187143" y="324701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2310720" y="2132831"/>
            <a:ext cx="129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Syksy 2018</a:t>
            </a:r>
            <a:endParaRPr lang="fi-FI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6604206" y="1870172"/>
            <a:ext cx="210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Kevät 2019</a:t>
            </a:r>
            <a:endParaRPr lang="fi-FI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-572826" y="1842213"/>
            <a:ext cx="210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Kevät 2018</a:t>
            </a:r>
            <a:endParaRPr lang="fi-FI" dirty="0"/>
          </a:p>
        </p:txBody>
      </p:sp>
      <p:sp>
        <p:nvSpPr>
          <p:cNvPr id="28" name="TextBox 27"/>
          <p:cNvSpPr txBox="1"/>
          <p:nvPr/>
        </p:nvSpPr>
        <p:spPr>
          <a:xfrm>
            <a:off x="763677" y="1520011"/>
            <a:ext cx="1738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 smtClean="0"/>
              <a:t>Työyhteisöiltapäivä</a:t>
            </a:r>
          </a:p>
          <a:p>
            <a:r>
              <a:rPr lang="fi-FI" sz="1100" dirty="0" smtClean="0"/>
              <a:t>Missä tilanteessa ollaan</a:t>
            </a:r>
            <a:endParaRPr lang="fi-FI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3273305" y="2525667"/>
            <a:ext cx="1508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100" dirty="0" smtClean="0"/>
          </a:p>
          <a:p>
            <a:r>
              <a:rPr lang="fi-FI" sz="1100" dirty="0" smtClean="0"/>
              <a:t>Koulun johtotiimi</a:t>
            </a:r>
            <a:endParaRPr lang="fi-FI" sz="1100" dirty="0"/>
          </a:p>
        </p:txBody>
      </p:sp>
      <p:sp>
        <p:nvSpPr>
          <p:cNvPr id="30" name="Oval 29"/>
          <p:cNvSpPr/>
          <p:nvPr/>
        </p:nvSpPr>
        <p:spPr>
          <a:xfrm>
            <a:off x="7059314" y="3221758"/>
            <a:ext cx="149433" cy="149433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Oval 30"/>
          <p:cNvSpPr/>
          <p:nvPr/>
        </p:nvSpPr>
        <p:spPr>
          <a:xfrm>
            <a:off x="7012697" y="3175141"/>
            <a:ext cx="242669" cy="24266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Oval 31"/>
          <p:cNvSpPr/>
          <p:nvPr/>
        </p:nvSpPr>
        <p:spPr>
          <a:xfrm>
            <a:off x="7095930" y="3258374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4" name="Straight Connector 33"/>
          <p:cNvCxnSpPr>
            <a:stCxn id="9" idx="0"/>
            <a:endCxn id="28" idx="2"/>
          </p:cNvCxnSpPr>
          <p:nvPr/>
        </p:nvCxnSpPr>
        <p:spPr>
          <a:xfrm flipV="1">
            <a:off x="1563101" y="1946352"/>
            <a:ext cx="1017" cy="1209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3" idx="0"/>
            <a:endCxn id="83" idx="2"/>
          </p:cNvCxnSpPr>
          <p:nvPr/>
        </p:nvCxnSpPr>
        <p:spPr>
          <a:xfrm flipV="1">
            <a:off x="2225245" y="2591341"/>
            <a:ext cx="5827" cy="572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949378" y="3218722"/>
            <a:ext cx="149433" cy="149433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Oval 40"/>
          <p:cNvSpPr/>
          <p:nvPr/>
        </p:nvSpPr>
        <p:spPr>
          <a:xfrm>
            <a:off x="902761" y="3172105"/>
            <a:ext cx="242669" cy="24266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Oval 41"/>
          <p:cNvSpPr/>
          <p:nvPr/>
        </p:nvSpPr>
        <p:spPr>
          <a:xfrm>
            <a:off x="985994" y="3255338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Oval 45"/>
          <p:cNvSpPr/>
          <p:nvPr/>
        </p:nvSpPr>
        <p:spPr>
          <a:xfrm>
            <a:off x="3413940" y="3211316"/>
            <a:ext cx="149433" cy="149433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Oval 46"/>
          <p:cNvSpPr/>
          <p:nvPr/>
        </p:nvSpPr>
        <p:spPr>
          <a:xfrm>
            <a:off x="3367323" y="3164699"/>
            <a:ext cx="242669" cy="24266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Oval 47"/>
          <p:cNvSpPr/>
          <p:nvPr/>
        </p:nvSpPr>
        <p:spPr>
          <a:xfrm>
            <a:off x="3450556" y="3247932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Oval 48"/>
          <p:cNvSpPr/>
          <p:nvPr/>
        </p:nvSpPr>
        <p:spPr>
          <a:xfrm>
            <a:off x="3950641" y="3207176"/>
            <a:ext cx="149433" cy="149433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Oval 49"/>
          <p:cNvSpPr/>
          <p:nvPr/>
        </p:nvSpPr>
        <p:spPr>
          <a:xfrm>
            <a:off x="3904024" y="3160559"/>
            <a:ext cx="242669" cy="24266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Oval 50"/>
          <p:cNvSpPr/>
          <p:nvPr/>
        </p:nvSpPr>
        <p:spPr>
          <a:xfrm>
            <a:off x="3987257" y="3243792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Oval 54"/>
          <p:cNvSpPr/>
          <p:nvPr/>
        </p:nvSpPr>
        <p:spPr>
          <a:xfrm>
            <a:off x="4456684" y="3208508"/>
            <a:ext cx="149433" cy="149433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Oval 55"/>
          <p:cNvSpPr/>
          <p:nvPr/>
        </p:nvSpPr>
        <p:spPr>
          <a:xfrm>
            <a:off x="4410067" y="3161891"/>
            <a:ext cx="242669" cy="24266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Oval 56"/>
          <p:cNvSpPr/>
          <p:nvPr/>
        </p:nvSpPr>
        <p:spPr>
          <a:xfrm>
            <a:off x="4493300" y="3245124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Oval 57"/>
          <p:cNvSpPr/>
          <p:nvPr/>
        </p:nvSpPr>
        <p:spPr>
          <a:xfrm>
            <a:off x="4945824" y="3210394"/>
            <a:ext cx="149433" cy="149433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Oval 58"/>
          <p:cNvSpPr/>
          <p:nvPr/>
        </p:nvSpPr>
        <p:spPr>
          <a:xfrm>
            <a:off x="4899207" y="3163777"/>
            <a:ext cx="242669" cy="24266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Oval 59"/>
          <p:cNvSpPr/>
          <p:nvPr/>
        </p:nvSpPr>
        <p:spPr>
          <a:xfrm>
            <a:off x="4982440" y="324701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Oval 60"/>
          <p:cNvSpPr/>
          <p:nvPr/>
        </p:nvSpPr>
        <p:spPr>
          <a:xfrm>
            <a:off x="5443584" y="3211271"/>
            <a:ext cx="149433" cy="149433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Oval 61"/>
          <p:cNvSpPr/>
          <p:nvPr/>
        </p:nvSpPr>
        <p:spPr>
          <a:xfrm>
            <a:off x="5396967" y="3164654"/>
            <a:ext cx="242669" cy="24266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Oval 62"/>
          <p:cNvSpPr/>
          <p:nvPr/>
        </p:nvSpPr>
        <p:spPr>
          <a:xfrm>
            <a:off x="5480200" y="3247887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Oval 66"/>
          <p:cNvSpPr/>
          <p:nvPr/>
        </p:nvSpPr>
        <p:spPr>
          <a:xfrm>
            <a:off x="5988059" y="3210394"/>
            <a:ext cx="149433" cy="149433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Oval 67"/>
          <p:cNvSpPr/>
          <p:nvPr/>
        </p:nvSpPr>
        <p:spPr>
          <a:xfrm>
            <a:off x="5941442" y="3163777"/>
            <a:ext cx="242669" cy="24266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Oval 68"/>
          <p:cNvSpPr/>
          <p:nvPr/>
        </p:nvSpPr>
        <p:spPr>
          <a:xfrm>
            <a:off x="6024675" y="324701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Oval 69"/>
          <p:cNvSpPr/>
          <p:nvPr/>
        </p:nvSpPr>
        <p:spPr>
          <a:xfrm>
            <a:off x="6534517" y="3217815"/>
            <a:ext cx="149433" cy="149433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Oval 70"/>
          <p:cNvSpPr/>
          <p:nvPr/>
        </p:nvSpPr>
        <p:spPr>
          <a:xfrm>
            <a:off x="6487900" y="3171198"/>
            <a:ext cx="242669" cy="24266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Oval 71"/>
          <p:cNvSpPr/>
          <p:nvPr/>
        </p:nvSpPr>
        <p:spPr>
          <a:xfrm>
            <a:off x="6571133" y="3254431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Oval 72"/>
          <p:cNvSpPr/>
          <p:nvPr/>
        </p:nvSpPr>
        <p:spPr>
          <a:xfrm>
            <a:off x="8203244" y="3220594"/>
            <a:ext cx="149433" cy="149433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Oval 73"/>
          <p:cNvSpPr/>
          <p:nvPr/>
        </p:nvSpPr>
        <p:spPr>
          <a:xfrm>
            <a:off x="8156627" y="3173977"/>
            <a:ext cx="242669" cy="24266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5" name="Oval 74"/>
          <p:cNvSpPr/>
          <p:nvPr/>
        </p:nvSpPr>
        <p:spPr>
          <a:xfrm>
            <a:off x="8239860" y="325721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Oval 75"/>
          <p:cNvSpPr/>
          <p:nvPr/>
        </p:nvSpPr>
        <p:spPr>
          <a:xfrm>
            <a:off x="8775924" y="3210394"/>
            <a:ext cx="149433" cy="149433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7" name="Oval 76"/>
          <p:cNvSpPr/>
          <p:nvPr/>
        </p:nvSpPr>
        <p:spPr>
          <a:xfrm>
            <a:off x="8729307" y="3163777"/>
            <a:ext cx="242669" cy="24266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Oval 77"/>
          <p:cNvSpPr/>
          <p:nvPr/>
        </p:nvSpPr>
        <p:spPr>
          <a:xfrm>
            <a:off x="8812540" y="324701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Oval 78"/>
          <p:cNvSpPr/>
          <p:nvPr/>
        </p:nvSpPr>
        <p:spPr>
          <a:xfrm>
            <a:off x="9298395" y="3206545"/>
            <a:ext cx="149433" cy="149433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Oval 79"/>
          <p:cNvSpPr/>
          <p:nvPr/>
        </p:nvSpPr>
        <p:spPr>
          <a:xfrm>
            <a:off x="9251778" y="3159928"/>
            <a:ext cx="242669" cy="24266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1" name="Oval 80"/>
          <p:cNvSpPr/>
          <p:nvPr/>
        </p:nvSpPr>
        <p:spPr>
          <a:xfrm>
            <a:off x="9335011" y="3243161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2" name="TextBox 81"/>
          <p:cNvSpPr txBox="1"/>
          <p:nvPr/>
        </p:nvSpPr>
        <p:spPr>
          <a:xfrm>
            <a:off x="2531456" y="3899754"/>
            <a:ext cx="13725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 smtClean="0"/>
              <a:t>VESO-päivä</a:t>
            </a:r>
          </a:p>
          <a:p>
            <a:pPr algn="ctr"/>
            <a:r>
              <a:rPr lang="fi-FI" sz="1100" b="1" dirty="0" smtClean="0"/>
              <a:t>Kehittämistiimien perustaminen</a:t>
            </a:r>
            <a:endParaRPr lang="fi-FI" sz="11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1529316" y="2288675"/>
            <a:ext cx="14258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Työyhteisöiltapäivä</a:t>
            </a:r>
          </a:p>
          <a:p>
            <a:pPr algn="ctr"/>
            <a:r>
              <a:rPr lang="fi-FI" sz="1100" dirty="0" smtClean="0"/>
              <a:t>Visiotyöskentely</a:t>
            </a:r>
            <a:endParaRPr lang="fi-FI" sz="1100" dirty="0"/>
          </a:p>
        </p:txBody>
      </p:sp>
      <p:sp>
        <p:nvSpPr>
          <p:cNvPr id="84" name="TextBox 83"/>
          <p:cNvSpPr txBox="1"/>
          <p:nvPr/>
        </p:nvSpPr>
        <p:spPr>
          <a:xfrm>
            <a:off x="3770290" y="1902057"/>
            <a:ext cx="1508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100" dirty="0" smtClean="0"/>
          </a:p>
          <a:p>
            <a:r>
              <a:rPr lang="fi-FI" sz="1100" dirty="0" smtClean="0"/>
              <a:t>Työyhteisöiltapäivä</a:t>
            </a:r>
          </a:p>
          <a:p>
            <a:pPr algn="ctr"/>
            <a:r>
              <a:rPr lang="fi-FI" sz="1100" b="1" dirty="0" smtClean="0"/>
              <a:t>Kehittämistyön seuranta</a:t>
            </a:r>
            <a:endParaRPr lang="fi-FI" sz="11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4601098" y="3905822"/>
            <a:ext cx="838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Johtotiimi</a:t>
            </a:r>
            <a:endParaRPr lang="fi-FI" sz="1100" dirty="0"/>
          </a:p>
        </p:txBody>
      </p:sp>
      <p:sp>
        <p:nvSpPr>
          <p:cNvPr id="87" name="TextBox 86"/>
          <p:cNvSpPr txBox="1"/>
          <p:nvPr/>
        </p:nvSpPr>
        <p:spPr>
          <a:xfrm>
            <a:off x="4838550" y="1302019"/>
            <a:ext cx="1451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.</a:t>
            </a:r>
          </a:p>
          <a:p>
            <a:r>
              <a:rPr lang="fi-FI" sz="1100" dirty="0" smtClean="0"/>
              <a:t>ULA-verkostopäivä,</a:t>
            </a:r>
          </a:p>
          <a:p>
            <a:r>
              <a:rPr lang="fi-FI" sz="1100" dirty="0" smtClean="0"/>
              <a:t>Oppilaiden visiointityöpajat</a:t>
            </a:r>
            <a:endParaRPr lang="fi-FI" sz="1100" dirty="0"/>
          </a:p>
        </p:txBody>
      </p:sp>
      <p:cxnSp>
        <p:nvCxnSpPr>
          <p:cNvPr id="89" name="Straight Connector 88"/>
          <p:cNvCxnSpPr>
            <a:stCxn id="47" idx="4"/>
            <a:endCxn id="82" idx="0"/>
          </p:cNvCxnSpPr>
          <p:nvPr/>
        </p:nvCxnSpPr>
        <p:spPr>
          <a:xfrm flipH="1">
            <a:off x="3217740" y="3407368"/>
            <a:ext cx="270918" cy="492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0" idx="0"/>
            <a:endCxn id="29" idx="2"/>
          </p:cNvCxnSpPr>
          <p:nvPr/>
        </p:nvCxnSpPr>
        <p:spPr>
          <a:xfrm flipV="1">
            <a:off x="4025359" y="2956554"/>
            <a:ext cx="2413" cy="204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531400" y="2683626"/>
            <a:ext cx="1749" cy="464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59" idx="4"/>
            <a:endCxn id="85" idx="0"/>
          </p:cNvCxnSpPr>
          <p:nvPr/>
        </p:nvCxnSpPr>
        <p:spPr>
          <a:xfrm flipH="1">
            <a:off x="5020540" y="3406446"/>
            <a:ext cx="2" cy="499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62" idx="0"/>
            <a:endCxn id="87" idx="2"/>
          </p:cNvCxnSpPr>
          <p:nvPr/>
        </p:nvCxnSpPr>
        <p:spPr>
          <a:xfrm flipH="1" flipV="1">
            <a:off x="5516894" y="2071460"/>
            <a:ext cx="1408" cy="1093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643333" y="3866823"/>
            <a:ext cx="838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Johtotiimi</a:t>
            </a:r>
            <a:endParaRPr lang="fi-FI" sz="11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871362" y="2071460"/>
            <a:ext cx="1465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 smtClean="0"/>
              <a:t>Monialainen oppimiskokonaisuus</a:t>
            </a:r>
            <a:endParaRPr lang="fi-FI" sz="1100" dirty="0"/>
          </a:p>
        </p:txBody>
      </p:sp>
      <p:sp>
        <p:nvSpPr>
          <p:cNvPr id="120" name="TextBox 119"/>
          <p:cNvSpPr txBox="1"/>
          <p:nvPr/>
        </p:nvSpPr>
        <p:spPr>
          <a:xfrm>
            <a:off x="6667579" y="3745025"/>
            <a:ext cx="947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Rehtoreiden tapaaminen</a:t>
            </a:r>
            <a:endParaRPr lang="fi-FI" sz="1100" dirty="0"/>
          </a:p>
        </p:txBody>
      </p:sp>
      <p:cxnSp>
        <p:nvCxnSpPr>
          <p:cNvPr id="124" name="Straight Connector 123"/>
          <p:cNvCxnSpPr>
            <a:stCxn id="31" idx="4"/>
            <a:endCxn id="120" idx="0"/>
          </p:cNvCxnSpPr>
          <p:nvPr/>
        </p:nvCxnSpPr>
        <p:spPr>
          <a:xfrm>
            <a:off x="7134032" y="3417810"/>
            <a:ext cx="7298" cy="327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16" idx="2"/>
            <a:endCxn id="71" idx="0"/>
          </p:cNvCxnSpPr>
          <p:nvPr/>
        </p:nvCxnSpPr>
        <p:spPr>
          <a:xfrm>
            <a:off x="6603959" y="2502347"/>
            <a:ext cx="5276" cy="668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68" idx="4"/>
            <a:endCxn id="115" idx="0"/>
          </p:cNvCxnSpPr>
          <p:nvPr/>
        </p:nvCxnSpPr>
        <p:spPr>
          <a:xfrm flipH="1">
            <a:off x="6062775" y="3406446"/>
            <a:ext cx="2" cy="460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390579" y="3867790"/>
            <a:ext cx="1267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ULA-infotilaisuus</a:t>
            </a:r>
            <a:endParaRPr lang="fi-FI" sz="1100" dirty="0"/>
          </a:p>
        </p:txBody>
      </p:sp>
      <p:cxnSp>
        <p:nvCxnSpPr>
          <p:cNvPr id="136" name="Straight Connector 135"/>
          <p:cNvCxnSpPr>
            <a:stCxn id="41" idx="4"/>
            <a:endCxn id="134" idx="0"/>
          </p:cNvCxnSpPr>
          <p:nvPr/>
        </p:nvCxnSpPr>
        <p:spPr>
          <a:xfrm flipH="1">
            <a:off x="1024094" y="3414774"/>
            <a:ext cx="2" cy="453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8156627" y="3867789"/>
            <a:ext cx="13996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 smtClean="0"/>
              <a:t>Työyhteisöiltapäivä</a:t>
            </a:r>
          </a:p>
          <a:p>
            <a:pPr algn="ctr"/>
            <a:r>
              <a:rPr lang="fi-FI" sz="1100" b="1" dirty="0" smtClean="0"/>
              <a:t>Yhteisöllinen </a:t>
            </a:r>
            <a:r>
              <a:rPr lang="fi-FI" sz="1100" b="1" dirty="0" err="1" smtClean="0"/>
              <a:t>Kanban</a:t>
            </a:r>
            <a:r>
              <a:rPr lang="fi-FI" sz="1100" b="1" dirty="0" smtClean="0"/>
              <a:t>-taulu</a:t>
            </a:r>
            <a:endParaRPr lang="fi-FI" sz="1100" b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7808183" y="2146335"/>
            <a:ext cx="9286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Johtotiimin tapaaminen</a:t>
            </a:r>
            <a:endParaRPr lang="fi-FI" sz="1100" dirty="0"/>
          </a:p>
        </p:txBody>
      </p:sp>
      <p:cxnSp>
        <p:nvCxnSpPr>
          <p:cNvPr id="141" name="Straight Connector 140"/>
          <p:cNvCxnSpPr>
            <a:stCxn id="139" idx="2"/>
            <a:endCxn id="74" idx="0"/>
          </p:cNvCxnSpPr>
          <p:nvPr/>
        </p:nvCxnSpPr>
        <p:spPr>
          <a:xfrm>
            <a:off x="8272508" y="2576471"/>
            <a:ext cx="5454" cy="597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77" idx="4"/>
            <a:endCxn id="138" idx="0"/>
          </p:cNvCxnSpPr>
          <p:nvPr/>
        </p:nvCxnSpPr>
        <p:spPr>
          <a:xfrm>
            <a:off x="8850642" y="3406446"/>
            <a:ext cx="5810" cy="461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8729307" y="2122138"/>
            <a:ext cx="152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Opiskelijoiden opetuskokeilut,</a:t>
            </a:r>
          </a:p>
          <a:p>
            <a:r>
              <a:rPr lang="fi-FI" sz="1100" dirty="0" smtClean="0"/>
              <a:t>opettajien</a:t>
            </a:r>
          </a:p>
          <a:p>
            <a:r>
              <a:rPr lang="fi-FI" sz="1100" dirty="0" smtClean="0"/>
              <a:t>tutustumispäivät</a:t>
            </a:r>
            <a:endParaRPr lang="fi-FI" sz="1100" dirty="0"/>
          </a:p>
        </p:txBody>
      </p:sp>
      <p:cxnSp>
        <p:nvCxnSpPr>
          <p:cNvPr id="148" name="Straight Connector 147"/>
          <p:cNvCxnSpPr>
            <a:stCxn id="80" idx="0"/>
          </p:cNvCxnSpPr>
          <p:nvPr/>
        </p:nvCxnSpPr>
        <p:spPr>
          <a:xfrm flipH="1" flipV="1">
            <a:off x="9373110" y="2875224"/>
            <a:ext cx="3" cy="284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76"/>
          <p:cNvSpPr/>
          <p:nvPr/>
        </p:nvSpPr>
        <p:spPr>
          <a:xfrm>
            <a:off x="9751155" y="3171198"/>
            <a:ext cx="242669" cy="24266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8" name="TextBox 137"/>
          <p:cNvSpPr txBox="1"/>
          <p:nvPr/>
        </p:nvSpPr>
        <p:spPr>
          <a:xfrm>
            <a:off x="9399521" y="3586901"/>
            <a:ext cx="957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 smtClean="0"/>
              <a:t>Lukuvuoden summaus</a:t>
            </a:r>
            <a:endParaRPr lang="fi-FI" sz="1100" dirty="0"/>
          </a:p>
        </p:txBody>
      </p:sp>
      <p:cxnSp>
        <p:nvCxnSpPr>
          <p:cNvPr id="90" name="Straight Connector 142"/>
          <p:cNvCxnSpPr/>
          <p:nvPr/>
        </p:nvCxnSpPr>
        <p:spPr>
          <a:xfrm>
            <a:off x="9872489" y="3418947"/>
            <a:ext cx="5810" cy="217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77"/>
          <p:cNvSpPr/>
          <p:nvPr/>
        </p:nvSpPr>
        <p:spPr>
          <a:xfrm>
            <a:off x="9834389" y="324701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3" name="Oval 78"/>
          <p:cNvSpPr/>
          <p:nvPr/>
        </p:nvSpPr>
        <p:spPr>
          <a:xfrm>
            <a:off x="9796359" y="3211403"/>
            <a:ext cx="149433" cy="149433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6" name="Sisällön paikkamerkki 4"/>
          <p:cNvSpPr>
            <a:spLocks noGrp="1"/>
          </p:cNvSpPr>
          <p:nvPr>
            <p:ph idx="1"/>
          </p:nvPr>
        </p:nvSpPr>
        <p:spPr>
          <a:xfrm>
            <a:off x="506336" y="4503127"/>
            <a:ext cx="9439455" cy="1876605"/>
          </a:xfrm>
        </p:spPr>
        <p:txBody>
          <a:bodyPr>
            <a:normAutofit/>
          </a:bodyPr>
          <a:lstStyle/>
          <a:p>
            <a:r>
              <a:rPr lang="fi-FI" sz="2400" dirty="0" smtClean="0"/>
              <a:t>Koko henkilöstön alkuhaastattelut keväällä 2018: </a:t>
            </a:r>
            <a:r>
              <a:rPr lang="fi-FI" sz="2400" dirty="0"/>
              <a:t>k</a:t>
            </a:r>
            <a:r>
              <a:rPr lang="fi-FI" sz="2400" dirty="0" smtClean="0"/>
              <a:t>oulun sen hetkinen tilanne, käsitykset tulevaisuudesta.</a:t>
            </a:r>
          </a:p>
          <a:p>
            <a:r>
              <a:rPr lang="fi-FI" sz="2400" dirty="0" smtClean="0"/>
              <a:t>Seurantakysely 4 kertaa vuodessa.</a:t>
            </a:r>
          </a:p>
          <a:p>
            <a:r>
              <a:rPr lang="fi-FI" sz="2400" dirty="0" smtClean="0"/>
              <a:t>2019 toukokuussa tiiminvetäjien ja rehtorien haastattelut.</a:t>
            </a:r>
            <a:endParaRPr lang="fi-FI" sz="2400" dirty="0"/>
          </a:p>
        </p:txBody>
      </p:sp>
      <p:pic>
        <p:nvPicPr>
          <p:cNvPr id="10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48" y="5766661"/>
            <a:ext cx="809760" cy="8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7334" y="330200"/>
            <a:ext cx="8733366" cy="805543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/>
              <a:t>Yhteisöllisen oppimisen haasteista tunnistetuiksi vahvuuksiksi</a:t>
            </a:r>
            <a:endParaRPr lang="fi-FI" b="1" dirty="0"/>
          </a:p>
        </p:txBody>
      </p:sp>
      <p:sp>
        <p:nvSpPr>
          <p:cNvPr id="4" name="TextBox 6"/>
          <p:cNvSpPr txBox="1"/>
          <p:nvPr/>
        </p:nvSpPr>
        <p:spPr>
          <a:xfrm>
            <a:off x="729821" y="2742722"/>
            <a:ext cx="2520280" cy="34163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smtClean="0"/>
              <a:t>Luottamuspula (kollegat, johto, oppilaat)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smtClean="0"/>
              <a:t>Sisäilmaongelmat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smtClean="0"/>
              <a:t>Työssä väsyminen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smtClean="0"/>
              <a:t>Aika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smtClean="0"/>
              <a:t>Säännöt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smtClean="0"/>
              <a:t>Ulkopuolisuus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smtClean="0"/>
              <a:t>Ohut keskustelukulttuuri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dirty="0"/>
          </a:p>
        </p:txBody>
      </p:sp>
      <p:sp>
        <p:nvSpPr>
          <p:cNvPr id="5" name="TextBox 8"/>
          <p:cNvSpPr txBox="1"/>
          <p:nvPr/>
        </p:nvSpPr>
        <p:spPr>
          <a:xfrm>
            <a:off x="3394115" y="2746648"/>
            <a:ext cx="2862037" cy="34163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smtClean="0"/>
              <a:t>OPS 2014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smtClean="0"/>
              <a:t>Uusi yhtenäiskoulu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smtClean="0"/>
              <a:t>Uudet yhteistyömuodot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smtClean="0"/>
              <a:t>Digitaalisuus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smtClean="0"/>
              <a:t>Oppimisen yksilöllistäminen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smtClean="0"/>
              <a:t>Osaamispotentiaalin hyödyntäminen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smtClean="0"/>
              <a:t>Ammatillinen kehittyminen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smtClean="0"/>
              <a:t>Oppilaiden asema</a:t>
            </a:r>
            <a:endParaRPr lang="fi-FI" dirty="0"/>
          </a:p>
        </p:txBody>
      </p:sp>
      <p:sp>
        <p:nvSpPr>
          <p:cNvPr id="6" name="TextBox 10"/>
          <p:cNvSpPr txBox="1"/>
          <p:nvPr/>
        </p:nvSpPr>
        <p:spPr>
          <a:xfrm>
            <a:off x="6380243" y="2742722"/>
            <a:ext cx="2774511" cy="34163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smtClean="0"/>
              <a:t>Sitoutuminen opettamiseen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smtClean="0"/>
              <a:t>”Lähikollegat”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smtClean="0"/>
              <a:t>Halu uusiin avauksiin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dirty="0"/>
          </a:p>
          <a:p>
            <a:endParaRPr lang="fi-FI" dirty="0" smtClean="0"/>
          </a:p>
        </p:txBody>
      </p:sp>
      <p:sp>
        <p:nvSpPr>
          <p:cNvPr id="7" name="Right Arrow 2"/>
          <p:cNvSpPr/>
          <p:nvPr/>
        </p:nvSpPr>
        <p:spPr>
          <a:xfrm>
            <a:off x="677334" y="2686686"/>
            <a:ext cx="5832646" cy="3528392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fi-FI" sz="2400" dirty="0" smtClean="0"/>
              <a:t>Säännöt, hyvät käytöstavat vrt. Autonomisuus, yhteisöllisyys </a:t>
            </a:r>
            <a:r>
              <a:rPr lang="fi-FI" sz="2400" dirty="0"/>
              <a:t>ja </a:t>
            </a:r>
            <a:r>
              <a:rPr lang="fi-FI" sz="2400" dirty="0" smtClean="0"/>
              <a:t>avoimuus, </a:t>
            </a:r>
            <a:r>
              <a:rPr lang="fi-FI" sz="2400" dirty="0"/>
              <a:t>t</a:t>
            </a:r>
            <a:r>
              <a:rPr lang="fi-FI" sz="2400" dirty="0" smtClean="0"/>
              <a:t>asavertaisuus, luottamus, kokeileva </a:t>
            </a:r>
            <a:r>
              <a:rPr lang="fi-FI" sz="2400" dirty="0"/>
              <a:t>ja kehittyvä </a:t>
            </a:r>
            <a:r>
              <a:rPr lang="fi-FI" sz="2400" dirty="0" smtClean="0"/>
              <a:t>koulu.</a:t>
            </a:r>
            <a:endParaRPr lang="fi-FI" sz="2400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48" y="5766661"/>
            <a:ext cx="809760" cy="8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7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30483" y="385171"/>
            <a:ext cx="2328144" cy="1320800"/>
          </a:xfrm>
        </p:spPr>
        <p:txBody>
          <a:bodyPr/>
          <a:lstStyle/>
          <a:p>
            <a:r>
              <a:rPr lang="fi-FI" b="1" dirty="0"/>
              <a:t>Päätelmiä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705971"/>
            <a:ext cx="5565204" cy="4294448"/>
          </a:xfrm>
        </p:spPr>
        <p:txBody>
          <a:bodyPr>
            <a:normAutofit fontScale="92500" lnSpcReduction="20000"/>
          </a:bodyPr>
          <a:lstStyle/>
          <a:p>
            <a:r>
              <a:rPr lang="fi-FI" sz="2000" dirty="0" smtClean="0"/>
              <a:t>”</a:t>
            </a:r>
            <a:r>
              <a:rPr lang="fi-FI" sz="2000" dirty="0"/>
              <a:t>Todellisuus” ei koostu vain lineaarisista vaikutussuhteista, vaan toisiinsa liittyvistä ja vaikuttavista dynaamisista prosesseista (vrt. perusrakenteet vs. yksittäiset tapahtumat</a:t>
            </a:r>
            <a:r>
              <a:rPr lang="fi-FI" sz="2000" dirty="0" smtClean="0"/>
              <a:t>).</a:t>
            </a:r>
          </a:p>
          <a:p>
            <a:r>
              <a:rPr lang="fi-FI" sz="1900" dirty="0"/>
              <a:t>Muutos yksin tekemisestä yhdessä tekemiseen ja tiedon jakamiseen edellyttää kokonaisvaltaista muutosta ajattelussa, toiminnassa ja rakenteissa. Tätä muutosta voidaan tukea ja vahvistaa systeemisellä ajattelulla. (</a:t>
            </a:r>
            <a:r>
              <a:rPr lang="fi-FI" sz="1900" dirty="0" err="1"/>
              <a:t>Adelman</a:t>
            </a:r>
            <a:r>
              <a:rPr lang="fi-FI" sz="1900" dirty="0"/>
              <a:t> &amp; Taylor 2007; </a:t>
            </a:r>
            <a:r>
              <a:rPr lang="fi-FI" sz="1900" dirty="0" err="1"/>
              <a:t>Senge</a:t>
            </a:r>
            <a:r>
              <a:rPr lang="fi-FI" sz="1900" dirty="0"/>
              <a:t> ym. 2012</a:t>
            </a:r>
            <a:r>
              <a:rPr lang="fi-FI" sz="1900" dirty="0" smtClean="0"/>
              <a:t>.)</a:t>
            </a:r>
          </a:p>
          <a:p>
            <a:r>
              <a:rPr lang="fi-FI" sz="1900" dirty="0" smtClean="0"/>
              <a:t>Lähestymistavalle </a:t>
            </a:r>
            <a:r>
              <a:rPr lang="fi-FI" sz="1900" dirty="0"/>
              <a:t>keskeistä onkin ymmärtää yksilön ja yhteisöjen oppimiskapasiteetin kasvattaminen yksilöiden kehittymisen, voimaantumisen tukemisen, johtamisen ja toimintakulttuurin muuttamisen </a:t>
            </a:r>
            <a:r>
              <a:rPr lang="fi-FI" sz="1900" dirty="0" smtClean="0"/>
              <a:t>kautta. (</a:t>
            </a:r>
            <a:r>
              <a:rPr lang="fi-FI" sz="1900" dirty="0" err="1" smtClean="0"/>
              <a:t>Senge</a:t>
            </a:r>
            <a:r>
              <a:rPr lang="fi-FI" sz="1900" dirty="0" smtClean="0"/>
              <a:t> </a:t>
            </a:r>
            <a:r>
              <a:rPr lang="fi-FI" sz="1900" dirty="0"/>
              <a:t>ym. </a:t>
            </a:r>
            <a:r>
              <a:rPr lang="fi-FI" sz="1900" dirty="0" smtClean="0"/>
              <a:t>2012; </a:t>
            </a:r>
            <a:r>
              <a:rPr lang="fi-FI" sz="1900" dirty="0" err="1"/>
              <a:t>Fullan</a:t>
            </a:r>
            <a:r>
              <a:rPr lang="fi-FI" sz="1900" dirty="0"/>
              <a:t> 2016</a:t>
            </a:r>
            <a:r>
              <a:rPr lang="fi-FI" sz="1900" dirty="0" smtClean="0"/>
              <a:t>)</a:t>
            </a:r>
            <a:endParaRPr lang="fi-FI" sz="1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48" y="5766661"/>
            <a:ext cx="809760" cy="893298"/>
          </a:xfrm>
          <a:prstGeom prst="rect">
            <a:avLst/>
          </a:prstGeom>
        </p:spPr>
      </p:pic>
      <p:graphicFrame>
        <p:nvGraphicFramePr>
          <p:cNvPr id="5" name="Diagram 3"/>
          <p:cNvGraphicFramePr/>
          <p:nvPr>
            <p:extLst>
              <p:ext uri="{D42A27DB-BD31-4B8C-83A1-F6EECF244321}">
                <p14:modId xmlns:p14="http://schemas.microsoft.com/office/powerpoint/2010/main" val="3277426633"/>
              </p:ext>
            </p:extLst>
          </p:nvPr>
        </p:nvGraphicFramePr>
        <p:xfrm>
          <a:off x="6523010" y="1135781"/>
          <a:ext cx="5124898" cy="4944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14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20323" y="385171"/>
            <a:ext cx="2338304" cy="1320800"/>
          </a:xfrm>
        </p:spPr>
        <p:txBody>
          <a:bodyPr/>
          <a:lstStyle/>
          <a:p>
            <a:r>
              <a:rPr lang="fi-FI" b="1" dirty="0"/>
              <a:t>Päätelmiä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705971"/>
            <a:ext cx="5565204" cy="4294448"/>
          </a:xfrm>
        </p:spPr>
        <p:txBody>
          <a:bodyPr>
            <a:normAutofit/>
          </a:bodyPr>
          <a:lstStyle/>
          <a:p>
            <a:r>
              <a:rPr lang="fi-FI" dirty="0"/>
              <a:t>Opettajien täydennyskoulutuksessa, jos halutaan tukea oppivan yhteisön rakentamista, on kyse ei vain yksilöstä vaan kouluyhteisöstä systeemisenä kokonaisuutena (esim. </a:t>
            </a:r>
            <a:r>
              <a:rPr lang="fi-FI" dirty="0" err="1"/>
              <a:t>Senge</a:t>
            </a:r>
            <a:r>
              <a:rPr lang="fi-FI" dirty="0"/>
              <a:t> </a:t>
            </a:r>
            <a:r>
              <a:rPr lang="fi-FI" dirty="0" smtClean="0"/>
              <a:t>ym. 2012).</a:t>
            </a:r>
            <a:endParaRPr lang="fi-FI" dirty="0"/>
          </a:p>
          <a:p>
            <a:r>
              <a:rPr lang="fi-FI" dirty="0"/>
              <a:t>Ammatillisen kehittymisen </a:t>
            </a:r>
            <a:r>
              <a:rPr lang="fi-FI" dirty="0" err="1"/>
              <a:t>facilitointi</a:t>
            </a:r>
            <a:r>
              <a:rPr lang="fi-FI" dirty="0"/>
              <a:t> vaatii kokonaisvaltaista ymmärrystä:</a:t>
            </a:r>
          </a:p>
          <a:p>
            <a:pPr lvl="1"/>
            <a:r>
              <a:rPr lang="fi-FI" dirty="0"/>
              <a:t>Miten koulu toimii rakenteina ja millainen sen toimintakulttuuri on</a:t>
            </a:r>
            <a:r>
              <a:rPr lang="fi-FI" dirty="0" smtClean="0"/>
              <a:t>?</a:t>
            </a:r>
            <a:endParaRPr lang="fi-FI" dirty="0"/>
          </a:p>
          <a:p>
            <a:pPr lvl="1"/>
            <a:r>
              <a:rPr lang="fi-FI" dirty="0" smtClean="0"/>
              <a:t>Miten tuodaan jo koulutuksessa vahvemmin ilmi oppivan yhteisön rakentamista, yksilön voimaa ja heikkoutta muutoksessa?</a:t>
            </a:r>
          </a:p>
          <a:p>
            <a:pPr lvl="1"/>
            <a:r>
              <a:rPr lang="fi-FI" dirty="0" smtClean="0"/>
              <a:t>Ensi syksynä opiskelijoiden uudenlainen opetusharjoittelu, jossa mukana Otavan Oppimisen palvelut.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48" y="5766661"/>
            <a:ext cx="809760" cy="893298"/>
          </a:xfrm>
          <a:prstGeom prst="rect">
            <a:avLst/>
          </a:prstGeom>
        </p:spPr>
      </p:pic>
      <p:graphicFrame>
        <p:nvGraphicFramePr>
          <p:cNvPr id="9" name="Diagram 3"/>
          <p:cNvGraphicFramePr/>
          <p:nvPr>
            <p:extLst>
              <p:ext uri="{D42A27DB-BD31-4B8C-83A1-F6EECF244321}">
                <p14:modId xmlns:p14="http://schemas.microsoft.com/office/powerpoint/2010/main" val="1569021230"/>
              </p:ext>
            </p:extLst>
          </p:nvPr>
        </p:nvGraphicFramePr>
        <p:xfrm>
          <a:off x="6523010" y="1135781"/>
          <a:ext cx="5124898" cy="4944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42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7334" y="361627"/>
            <a:ext cx="8596668" cy="1320800"/>
          </a:xfrm>
        </p:spPr>
        <p:txBody>
          <a:bodyPr/>
          <a:lstStyle/>
          <a:p>
            <a:r>
              <a:rPr lang="fi-FI" b="1" dirty="0"/>
              <a:t>Lähteet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48" y="5766661"/>
            <a:ext cx="809760" cy="893298"/>
          </a:xfrm>
          <a:prstGeom prst="rect">
            <a:avLst/>
          </a:prstGeom>
        </p:spPr>
      </p:pic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677334" y="1549831"/>
            <a:ext cx="8596668" cy="449153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Adelman</a:t>
            </a:r>
            <a:r>
              <a:rPr lang="en-US" dirty="0"/>
              <a:t>, H. S. &amp; Taylor, L. 2007. Systemic change for school improvement. Journal of Educational and </a:t>
            </a:r>
            <a:r>
              <a:rPr lang="en-US" dirty="0" smtClean="0"/>
              <a:t>Psychological </a:t>
            </a:r>
            <a:r>
              <a:rPr lang="en-US" dirty="0"/>
              <a:t>Consultation, 17 (1), 55-77.</a:t>
            </a:r>
          </a:p>
          <a:p>
            <a:r>
              <a:rPr lang="en-US" dirty="0" smtClean="0"/>
              <a:t>Avalos</a:t>
            </a:r>
            <a:r>
              <a:rPr lang="en-US" dirty="0"/>
              <a:t>, B. (2011) Teacher Professional Development in Teaching and Teacher Education over Ten Years. Teaching and Teacher Education, 27, 10-20. </a:t>
            </a:r>
            <a:br>
              <a:rPr lang="en-US" dirty="0"/>
            </a:b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doi.org/10.1016/j.tate.2010.08.007</a:t>
            </a:r>
            <a:endParaRPr lang="en-US" dirty="0" smtClean="0"/>
          </a:p>
          <a:p>
            <a:r>
              <a:rPr lang="en-US" dirty="0"/>
              <a:t>DuFour, R. 2004. What is a “Professional learning community”? Educational Leadership, 61, 6-11</a:t>
            </a:r>
            <a:r>
              <a:rPr lang="en-US" dirty="0" smtClean="0"/>
              <a:t>.</a:t>
            </a:r>
          </a:p>
          <a:p>
            <a:r>
              <a:rPr lang="en-US" dirty="0" err="1"/>
              <a:t>Fullan</a:t>
            </a:r>
            <a:r>
              <a:rPr lang="en-US" dirty="0"/>
              <a:t>, M. 2016. The NEW meaning of educational change. New York, NY: Teachers College Press</a:t>
            </a:r>
            <a:r>
              <a:rPr lang="en-US" dirty="0" smtClean="0"/>
              <a:t>.</a:t>
            </a:r>
          </a:p>
          <a:p>
            <a:r>
              <a:rPr lang="en-US" dirty="0" err="1"/>
              <a:t>Guskey</a:t>
            </a:r>
            <a:r>
              <a:rPr lang="en-US" dirty="0"/>
              <a:t>, T. R. (2002) "Does It Make a Difference? Evaluating Professional Development". Educational, School, and Counseling Psychology Faculty Publications. 7.</a:t>
            </a:r>
            <a:r>
              <a:rPr lang="fi-FI" dirty="0"/>
              <a:t>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uknowledge.uky.edu/edp_facpub/7</a:t>
            </a:r>
            <a:endParaRPr lang="en-US" dirty="0" smtClean="0"/>
          </a:p>
          <a:p>
            <a:r>
              <a:rPr lang="en-US" dirty="0"/>
              <a:t>Hargreaves, A. </a:t>
            </a:r>
            <a:r>
              <a:rPr lang="en-US" dirty="0" smtClean="0"/>
              <a:t>(2009). </a:t>
            </a:r>
            <a:r>
              <a:rPr lang="en-US" dirty="0"/>
              <a:t>A decade of educational change and a define moment of opportunity - an introduction; Journal of Educational Change, (10), 89-100</a:t>
            </a:r>
            <a:r>
              <a:rPr lang="en-US" dirty="0" smtClean="0"/>
              <a:t>. </a:t>
            </a:r>
            <a:endParaRPr lang="fi-FI" dirty="0"/>
          </a:p>
          <a:p>
            <a:r>
              <a:rPr lang="en-US" dirty="0" err="1" smtClean="0"/>
              <a:t>Senge</a:t>
            </a:r>
            <a:r>
              <a:rPr lang="en-US" dirty="0" smtClean="0"/>
              <a:t>. P. M.</a:t>
            </a:r>
            <a:r>
              <a:rPr lang="en-US" dirty="0"/>
              <a:t> (</a:t>
            </a:r>
            <a:r>
              <a:rPr lang="en-US" dirty="0" smtClean="0"/>
              <a:t>2012).</a:t>
            </a:r>
            <a:r>
              <a:rPr lang="en-US" dirty="0"/>
              <a:t> </a:t>
            </a:r>
            <a:r>
              <a:rPr lang="en-US" i="1" dirty="0"/>
              <a:t>The fifth discipline </a:t>
            </a:r>
            <a:r>
              <a:rPr lang="en-US" i="1" dirty="0" err="1"/>
              <a:t>fieldbook</a:t>
            </a:r>
            <a:r>
              <a:rPr lang="en-US" i="1" dirty="0"/>
              <a:t>: Strategies and tools for building a learning organization</a:t>
            </a:r>
            <a:r>
              <a:rPr lang="en-US" dirty="0"/>
              <a:t>. Crown Business.</a:t>
            </a:r>
            <a:br>
              <a:rPr lang="en-US" dirty="0"/>
            </a:b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56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7334" y="361627"/>
            <a:ext cx="8596668" cy="1320800"/>
          </a:xfrm>
        </p:spPr>
        <p:txBody>
          <a:bodyPr/>
          <a:lstStyle/>
          <a:p>
            <a:pPr algn="ctr"/>
            <a:r>
              <a:rPr lang="fi-FI" b="1" dirty="0" smtClean="0"/>
              <a:t>LISÄÄ HANKKEESTA</a:t>
            </a:r>
            <a:endParaRPr lang="fi-FI" b="1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677334" y="1549831"/>
            <a:ext cx="8596668" cy="44915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677334" y="1270535"/>
            <a:ext cx="5565204" cy="895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Hankkeen kotisivut : uuttaluova.fi</a:t>
            </a:r>
          </a:p>
          <a:p>
            <a:r>
              <a:rPr lang="fi-FI" dirty="0" smtClean="0"/>
              <a:t>Twitter ja Facebook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"/>
          <a:stretch/>
        </p:blipFill>
        <p:spPr>
          <a:xfrm>
            <a:off x="677334" y="2088681"/>
            <a:ext cx="4179835" cy="414248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4" r="32388"/>
          <a:stretch/>
        </p:blipFill>
        <p:spPr>
          <a:xfrm>
            <a:off x="4975668" y="3965356"/>
            <a:ext cx="3203290" cy="2261214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8"/>
          <a:stretch/>
        </p:blipFill>
        <p:spPr>
          <a:xfrm>
            <a:off x="4975668" y="1251021"/>
            <a:ext cx="4166501" cy="2610873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58" y="3955022"/>
            <a:ext cx="2484475" cy="1188561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58" y="4995896"/>
            <a:ext cx="2484475" cy="11931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343" y="5779921"/>
            <a:ext cx="809760" cy="8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5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207" y="3110565"/>
            <a:ext cx="8574622" cy="1883165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UUTTA LUOVA ASIANTUNTIJUUS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5259" y="4993730"/>
            <a:ext cx="7626518" cy="1666229"/>
          </a:xfrm>
        </p:spPr>
        <p:txBody>
          <a:bodyPr>
            <a:normAutofit lnSpcReduction="10000"/>
          </a:bodyPr>
          <a:lstStyle/>
          <a:p>
            <a:pPr algn="ctr"/>
            <a:r>
              <a:rPr lang="fi-FI" dirty="0" smtClean="0"/>
              <a:t>6.6.2019</a:t>
            </a:r>
            <a:endParaRPr lang="fi-FI" dirty="0"/>
          </a:p>
          <a:p>
            <a:pPr algn="ctr"/>
            <a:r>
              <a:rPr lang="fi-FI" b="1" dirty="0" smtClean="0"/>
              <a:t>PEDAFORUM 2019 </a:t>
            </a:r>
            <a:r>
              <a:rPr lang="fi-FI" b="1" dirty="0"/>
              <a:t>- Opettajankoulutusta uudistamassa</a:t>
            </a:r>
          </a:p>
          <a:p>
            <a:pPr algn="ctr"/>
            <a:r>
              <a:rPr lang="fi-FI" b="1" dirty="0" smtClean="0"/>
              <a:t>Teppo </a:t>
            </a:r>
            <a:r>
              <a:rPr lang="fi-FI" b="1" dirty="0"/>
              <a:t>Toikka </a:t>
            </a:r>
            <a:r>
              <a:rPr lang="fi-FI" b="1" dirty="0" smtClean="0"/>
              <a:t>teppo.t.toikka@jyu.fi</a:t>
            </a:r>
          </a:p>
          <a:p>
            <a:pPr algn="ctr"/>
            <a:r>
              <a:rPr lang="fi-FI" sz="2800" b="1" dirty="0"/>
              <a:t>u</a:t>
            </a:r>
            <a:r>
              <a:rPr lang="fi-FI" sz="2800" b="1" dirty="0" smtClean="0"/>
              <a:t>uttaluova.fi</a:t>
            </a:r>
          </a:p>
          <a:p>
            <a:pPr algn="ctr"/>
            <a:endParaRPr lang="fi-FI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02" y="338288"/>
            <a:ext cx="3060232" cy="3060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4" y="210098"/>
            <a:ext cx="2230672" cy="1222777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48" y="5766661"/>
            <a:ext cx="809760" cy="893298"/>
          </a:xfrm>
          <a:prstGeom prst="rect">
            <a:avLst/>
          </a:prstGeom>
        </p:spPr>
      </p:pic>
      <p:pic>
        <p:nvPicPr>
          <p:cNvPr id="15" name="Picture 12" descr="1460632320_twit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1" y="5446165"/>
            <a:ext cx="627046" cy="64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6" name="Picture 10" descr="facebook-770688_960_7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1" y="6156552"/>
            <a:ext cx="612085" cy="62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14" descr="t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0" y="4791042"/>
            <a:ext cx="606927" cy="62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20" name="Group 2"/>
          <p:cNvGrpSpPr>
            <a:grpSpLocks noChangeAspect="1"/>
          </p:cNvGrpSpPr>
          <p:nvPr/>
        </p:nvGrpSpPr>
        <p:grpSpPr bwMode="auto">
          <a:xfrm>
            <a:off x="10656703" y="110441"/>
            <a:ext cx="1400386" cy="3554011"/>
            <a:chOff x="118784127" y="89532216"/>
            <a:chExt cx="1434231" cy="3637379"/>
          </a:xfrm>
        </p:grpSpPr>
        <p:pic>
          <p:nvPicPr>
            <p:cNvPr id="21" name="Picture 3" descr="jyu-vaaka-kaksikielinen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46758" y="89532216"/>
              <a:ext cx="1371600" cy="545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2" name="Picture 4" descr="Oulunyliopisto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34231" y="90152777"/>
              <a:ext cx="1371600" cy="35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3" name="Picture 5" descr="sool-logo_400px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51829" y="92069744"/>
              <a:ext cx="811144" cy="1099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5" name="Picture 7" descr="Vanhempainliitto_RGB_original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34231" y="91515885"/>
              <a:ext cx="1371600" cy="494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6" name="Picture 8" descr="Helsingin_yliopisto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84127" y="91080924"/>
              <a:ext cx="1371600" cy="368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4" name="Kuva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703" y="1164508"/>
            <a:ext cx="1285330" cy="39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89383" y="2274838"/>
            <a:ext cx="2984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Kehitetään opettajien tutkinto- ja </a:t>
            </a:r>
            <a:r>
              <a:rPr lang="fi-FI" dirty="0" smtClean="0"/>
              <a:t>täydennyskoulutusta sisällöllisesti </a:t>
            </a:r>
            <a:r>
              <a:rPr lang="fi-FI" dirty="0"/>
              <a:t>ja </a:t>
            </a:r>
            <a:r>
              <a:rPr lang="fi-FI" dirty="0" smtClean="0"/>
              <a:t>rakenteellisesti tukemalla </a:t>
            </a:r>
            <a:r>
              <a:rPr lang="fi-FI" dirty="0"/>
              <a:t>jaettua asiantuntijuutta ja sitä tukevaa </a:t>
            </a:r>
            <a:r>
              <a:rPr lang="fi-FI" dirty="0" smtClean="0"/>
              <a:t>toimintakulttuuria</a:t>
            </a:r>
            <a:r>
              <a:rPr lang="fi-FI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9" y="0"/>
            <a:ext cx="8823754" cy="662425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B5002B1-2814-4E45-A5EC-DE24E4A7F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370" y="5408713"/>
            <a:ext cx="1189460" cy="123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50374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/>
              <a:t>Koulujen ja koulutuksen uudistamisen lähtökohtia</a:t>
            </a:r>
            <a:endParaRPr lang="fi-FI" b="1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677334" y="2340077"/>
            <a:ext cx="8596668" cy="2526891"/>
          </a:xfrm>
        </p:spPr>
        <p:txBody>
          <a:bodyPr>
            <a:normAutofit/>
          </a:bodyPr>
          <a:lstStyle/>
          <a:p>
            <a:r>
              <a:rPr lang="fi-FI" sz="2600" dirty="0" smtClean="0"/>
              <a:t>Opettajankoulutusta(</a:t>
            </a:r>
            <a:r>
              <a:rPr lang="fi-FI" sz="2600" dirty="0" err="1" smtClean="0"/>
              <a:t>kin</a:t>
            </a:r>
            <a:r>
              <a:rPr lang="fi-FI" sz="2600" dirty="0" smtClean="0"/>
              <a:t>) määrittäviä kysymykset:</a:t>
            </a:r>
          </a:p>
          <a:p>
            <a:pPr lvl="1"/>
            <a:r>
              <a:rPr lang="fi-FI" sz="2600" dirty="0" smtClean="0"/>
              <a:t>Millaisesta koulusta tullaan opettajankoulutukseen?</a:t>
            </a:r>
          </a:p>
          <a:p>
            <a:pPr lvl="1"/>
            <a:r>
              <a:rPr lang="fi-FI" sz="2600" dirty="0" smtClean="0"/>
              <a:t>Millaisesta opettajankoulutuksesta lähdetään kouluun?</a:t>
            </a:r>
          </a:p>
          <a:p>
            <a:r>
              <a:rPr lang="fi-FI" sz="2600" dirty="0" smtClean="0"/>
              <a:t>Mitä koulutuksen aikana opitaan?</a:t>
            </a:r>
          </a:p>
          <a:p>
            <a:pPr marL="0" indent="0">
              <a:buNone/>
            </a:pPr>
            <a:endParaRPr lang="fi-FI" dirty="0" smtClean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48" y="5766661"/>
            <a:ext cx="809760" cy="8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8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0249" y="359228"/>
            <a:ext cx="8596668" cy="1150374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/>
              <a:t>Koulujen ja koulutuksen uudistamisen lähtökohtia</a:t>
            </a:r>
            <a:endParaRPr lang="fi-FI" b="1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590249" y="1664110"/>
            <a:ext cx="8596668" cy="3529780"/>
          </a:xfrm>
        </p:spPr>
        <p:txBody>
          <a:bodyPr>
            <a:normAutofit/>
          </a:bodyPr>
          <a:lstStyle/>
          <a:p>
            <a:r>
              <a:rPr lang="fi-FI" sz="2400" dirty="0" smtClean="0"/>
              <a:t>Kouluja ja koulutusta kehitetään </a:t>
            </a:r>
            <a:r>
              <a:rPr lang="fi-FI" sz="2400" dirty="0"/>
              <a:t>teknologian, tiedon luonteen ja yhteiskunnan </a:t>
            </a:r>
            <a:r>
              <a:rPr lang="fi-FI" sz="2400" dirty="0" smtClean="0"/>
              <a:t>muutoksiin peilaten (</a:t>
            </a:r>
            <a:r>
              <a:rPr lang="fi-FI" sz="2400" dirty="0" err="1" smtClean="0"/>
              <a:t>Hargreaves</a:t>
            </a:r>
            <a:r>
              <a:rPr lang="fi-FI" sz="2400" dirty="0" smtClean="0"/>
              <a:t> 2009).</a:t>
            </a:r>
          </a:p>
          <a:p>
            <a:r>
              <a:rPr lang="fi-FI" sz="2400" dirty="0" smtClean="0"/>
              <a:t>Onko meillä olemassa </a:t>
            </a:r>
            <a:r>
              <a:rPr lang="fi-FI" sz="2400" dirty="0"/>
              <a:t>rakenteet, jotka mahdollistaisivat </a:t>
            </a:r>
            <a:r>
              <a:rPr lang="fi-FI" sz="2400" dirty="0" smtClean="0"/>
              <a:t>tiedon </a:t>
            </a:r>
            <a:r>
              <a:rPr lang="fi-FI" sz="2400" dirty="0"/>
              <a:t>ja osaamisen jakamisen </a:t>
            </a:r>
            <a:r>
              <a:rPr lang="fi-FI" sz="2400" dirty="0" smtClean="0"/>
              <a:t>ympäröivälle yhteisölle? </a:t>
            </a:r>
          </a:p>
          <a:p>
            <a:r>
              <a:rPr lang="fi-FI" sz="2400" dirty="0" smtClean="0"/>
              <a:t>Jotta voisimme selvittää näitä kysymyksiä, tulee kouluyhteisön oppimista ja opettajien </a:t>
            </a:r>
            <a:r>
              <a:rPr lang="fi-FI" sz="2400" dirty="0"/>
              <a:t>tiedon jakamista </a:t>
            </a:r>
            <a:r>
              <a:rPr lang="fi-FI" sz="2400" dirty="0" smtClean="0"/>
              <a:t>tukea kokonaisvaltaisesti</a:t>
            </a:r>
            <a:r>
              <a:rPr lang="fi-FI" sz="2400" dirty="0"/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48" y="5766661"/>
            <a:ext cx="809760" cy="8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12" y="710390"/>
            <a:ext cx="5395840" cy="5437220"/>
          </a:xfrm>
        </p:spPr>
      </p:pic>
    </p:spTree>
    <p:extLst>
      <p:ext uri="{BB962C8B-B14F-4D97-AF65-F5344CB8AC3E}">
        <p14:creationId xmlns:p14="http://schemas.microsoft.com/office/powerpoint/2010/main" val="40916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022" y="365126"/>
            <a:ext cx="8053222" cy="941160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/>
              <a:t>Ammatillinen kehittyminen – uutta luova asiantuntijuus oppivassa yhteisössä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28" y="1482725"/>
            <a:ext cx="8961264" cy="5177382"/>
          </a:xfrm>
        </p:spPr>
        <p:txBody>
          <a:bodyPr>
            <a:normAutofit/>
          </a:bodyPr>
          <a:lstStyle/>
          <a:p>
            <a:endParaRPr lang="fi-FI" dirty="0"/>
          </a:p>
          <a:p>
            <a:pPr marL="0" indent="0" algn="ctr">
              <a:buNone/>
            </a:pPr>
            <a:r>
              <a:rPr lang="fi-FI" sz="3200" dirty="0"/>
              <a:t>Mitä ammatillisesti kehittyvässä koulussa tapahtuu yksilössä ja yhteisössä?</a:t>
            </a:r>
          </a:p>
          <a:p>
            <a:endParaRPr lang="fi-FI" dirty="0"/>
          </a:p>
          <a:p>
            <a:r>
              <a:rPr lang="fi-FI" sz="2400" dirty="0"/>
              <a:t>Ammatillinen kehittyminen (esim. </a:t>
            </a:r>
            <a:r>
              <a:rPr lang="fi-FI" sz="2400" dirty="0" err="1"/>
              <a:t>Guskey</a:t>
            </a:r>
            <a:r>
              <a:rPr lang="fi-FI" sz="2400" dirty="0"/>
              <a:t> 2002; </a:t>
            </a:r>
            <a:r>
              <a:rPr lang="fi-FI" sz="2400" dirty="0" err="1"/>
              <a:t>Avalos</a:t>
            </a:r>
            <a:r>
              <a:rPr lang="fi-FI" sz="2400" dirty="0"/>
              <a:t> 2011)</a:t>
            </a:r>
          </a:p>
          <a:p>
            <a:pPr lvl="1"/>
            <a:r>
              <a:rPr lang="fi-FI" sz="2400" dirty="0"/>
              <a:t>Omien uskomusten </a:t>
            </a:r>
            <a:r>
              <a:rPr lang="fi-FI" sz="2400" dirty="0" smtClean="0"/>
              <a:t>haastamista.</a:t>
            </a:r>
            <a:endParaRPr lang="fi-FI" sz="2400" dirty="0"/>
          </a:p>
          <a:p>
            <a:pPr lvl="1"/>
            <a:r>
              <a:rPr lang="fi-FI" sz="2400" dirty="0"/>
              <a:t>Tietoisuutta koulun toimintakulttuurista ja sen </a:t>
            </a:r>
            <a:r>
              <a:rPr lang="fi-FI" sz="2400" dirty="0" smtClean="0"/>
              <a:t>kehittämisestä.</a:t>
            </a:r>
            <a:endParaRPr lang="fi-FI" sz="2400" dirty="0"/>
          </a:p>
          <a:p>
            <a:pPr lvl="1"/>
            <a:r>
              <a:rPr lang="fi-FI" sz="2400" dirty="0"/>
              <a:t>Olennaista on tukea emotionaalista ja kognitiivista sitoutumista yksilöllisesti ja </a:t>
            </a:r>
            <a:r>
              <a:rPr lang="fi-FI" sz="2400" dirty="0" smtClean="0"/>
              <a:t>kollektiivisesti.</a:t>
            </a:r>
            <a:endParaRPr lang="fi-FI" sz="2400" dirty="0"/>
          </a:p>
          <a:p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48" y="5766661"/>
            <a:ext cx="809760" cy="8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022" y="365126"/>
            <a:ext cx="8361231" cy="941160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/>
              <a:t>Ammatillinen kehittyminen – uutta luova asiantuntijuus oppivassa yhteisössä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27" y="1482725"/>
            <a:ext cx="9153769" cy="5177382"/>
          </a:xfrm>
        </p:spPr>
        <p:txBody>
          <a:bodyPr>
            <a:normAutofit/>
          </a:bodyPr>
          <a:lstStyle/>
          <a:p>
            <a:r>
              <a:rPr lang="fi-FI" sz="2400" dirty="0"/>
              <a:t>Oman henkilökohtaisen osaamisen ja ominaisuuksien hyödyntäminen osana yhteisön toimintaa ja </a:t>
            </a:r>
            <a:r>
              <a:rPr lang="fi-FI" sz="2400" dirty="0" smtClean="0"/>
              <a:t>oppimista.</a:t>
            </a:r>
          </a:p>
          <a:p>
            <a:r>
              <a:rPr lang="fi-FI" sz="2400" dirty="0" smtClean="0"/>
              <a:t>Henkilökohtainen </a:t>
            </a:r>
            <a:r>
              <a:rPr lang="fi-FI" sz="2400" dirty="0"/>
              <a:t>ja jaettu ymmärrys, käsitys maailman/yhteisön toiminnasta. Jäävät helposti piiloiseksi, minkä vuoksi oppivassa organisaatiossa niiden pitäisi tulla julki keskustelujen ja avoimen toimintakulttuurin </a:t>
            </a:r>
            <a:r>
              <a:rPr lang="fi-FI" sz="2400" dirty="0" smtClean="0"/>
              <a:t>kautta.</a:t>
            </a:r>
          </a:p>
          <a:p>
            <a:pPr lvl="1"/>
            <a:r>
              <a:rPr lang="fi-FI" sz="2200" dirty="0" smtClean="0"/>
              <a:t>Yhteinen </a:t>
            </a:r>
            <a:r>
              <a:rPr lang="fi-FI" sz="2200" dirty="0"/>
              <a:t>visio: yhteisesti rakennettu visio, joka tuo esiin ja korostaa yhteiset tavoitteet ja päämäärät </a:t>
            </a:r>
            <a:r>
              <a:rPr lang="fi-FI" sz="2200" dirty="0" smtClean="0"/>
              <a:t>arvoineen. </a:t>
            </a:r>
            <a:endParaRPr lang="fi-FI" sz="2200" dirty="0"/>
          </a:p>
          <a:p>
            <a:pPr lvl="1"/>
            <a:r>
              <a:rPr lang="fi-FI" sz="2200" dirty="0" smtClean="0"/>
              <a:t>Tiimioppiminen</a:t>
            </a:r>
            <a:r>
              <a:rPr lang="fi-FI" sz="2200" dirty="0"/>
              <a:t>: </a:t>
            </a:r>
            <a:r>
              <a:rPr lang="fi-FI" sz="2200" dirty="0" smtClean="0"/>
              <a:t>seuraa tiedon jakamisesta, </a:t>
            </a:r>
            <a:r>
              <a:rPr lang="fi-FI" sz="2200" dirty="0"/>
              <a:t>koordinoidusta ja tavoiteorientoineesta toiminnasta ja innovoinnista sekä yhteisestä kielestä ja </a:t>
            </a:r>
            <a:r>
              <a:rPr lang="fi-FI" sz="2200" dirty="0" smtClean="0"/>
              <a:t>ymmärryksestä (</a:t>
            </a:r>
            <a:r>
              <a:rPr lang="fi-FI" sz="2200" dirty="0" err="1" smtClean="0"/>
              <a:t>DuFour</a:t>
            </a:r>
            <a:r>
              <a:rPr lang="fi-FI" sz="2200" dirty="0" smtClean="0"/>
              <a:t> </a:t>
            </a:r>
            <a:r>
              <a:rPr lang="fi-FI" sz="2200" dirty="0"/>
              <a:t>2004; </a:t>
            </a:r>
            <a:r>
              <a:rPr lang="fi-FI" sz="2200" dirty="0" err="1"/>
              <a:t>Fullan</a:t>
            </a:r>
            <a:r>
              <a:rPr lang="fi-FI" sz="2200" dirty="0"/>
              <a:t> </a:t>
            </a:r>
            <a:r>
              <a:rPr lang="fi-FI" sz="2200" dirty="0" smtClean="0"/>
              <a:t>2016).</a:t>
            </a:r>
            <a:endParaRPr lang="fi-FI" sz="2200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48" y="5766661"/>
            <a:ext cx="809760" cy="8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6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4" t="34305" r="8648" b="11789"/>
          <a:stretch/>
        </p:blipFill>
        <p:spPr>
          <a:xfrm>
            <a:off x="4968639" y="2310581"/>
            <a:ext cx="2181697" cy="3922856"/>
          </a:xfrm>
        </p:spPr>
      </p:pic>
    </p:spTree>
    <p:extLst>
      <p:ext uri="{BB962C8B-B14F-4D97-AF65-F5344CB8AC3E}">
        <p14:creationId xmlns:p14="http://schemas.microsoft.com/office/powerpoint/2010/main" val="11479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2" b="5380"/>
          <a:stretch/>
        </p:blipFill>
        <p:spPr>
          <a:xfrm>
            <a:off x="2133600" y="159961"/>
            <a:ext cx="5525729" cy="6538078"/>
          </a:xfrm>
        </p:spPr>
      </p:pic>
    </p:spTree>
    <p:extLst>
      <p:ext uri="{BB962C8B-B14F-4D97-AF65-F5344CB8AC3E}">
        <p14:creationId xmlns:p14="http://schemas.microsoft.com/office/powerpoint/2010/main" val="21222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LA-Powerpoint-Template.potx" id="{A7409249-E139-4D2F-917E-6D5CC8DCA23D}" vid="{5B9A1213-56D5-429F-AE37-432480369E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ULA-Powerpoint-Template</Template>
  <TotalTime>872</TotalTime>
  <Words>686</Words>
  <Application>Microsoft Office PowerPoint</Application>
  <PresentationFormat>Widescreen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Trebuchet MS</vt:lpstr>
      <vt:lpstr>Wingdings</vt:lpstr>
      <vt:lpstr>Wingdings 3</vt:lpstr>
      <vt:lpstr>Facet</vt:lpstr>
      <vt:lpstr>UUTTA LUOVA ASIANTUNTIJUUS</vt:lpstr>
      <vt:lpstr>PowerPoint Presentation</vt:lpstr>
      <vt:lpstr>Koulujen ja koulutuksen uudistamisen lähtökohtia</vt:lpstr>
      <vt:lpstr>Koulujen ja koulutuksen uudistamisen lähtökohtia</vt:lpstr>
      <vt:lpstr>PowerPoint Presentation</vt:lpstr>
      <vt:lpstr>Ammatillinen kehittyminen – uutta luova asiantuntijuus oppivassa yhteisössä</vt:lpstr>
      <vt:lpstr>Ammatillinen kehittyminen – uutta luova asiantuntijuus oppivassa yhteisössä</vt:lpstr>
      <vt:lpstr>PowerPoint Presentation</vt:lpstr>
      <vt:lpstr>PowerPoint Presentation</vt:lpstr>
      <vt:lpstr>Miten hankkeessa on kouluyhteisön kehittymistä tuettu</vt:lpstr>
      <vt:lpstr>Yhteisöllisen oppimisen haasteista tunnistetuiksi vahvuuksiksi</vt:lpstr>
      <vt:lpstr>Päätelmiä</vt:lpstr>
      <vt:lpstr>Päätelmiä</vt:lpstr>
      <vt:lpstr>Lähteet</vt:lpstr>
      <vt:lpstr>LISÄÄ HANKKEESTA</vt:lpstr>
      <vt:lpstr>UUTTA LUOVA ASIANTUNTIJUUS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UUTTA LUOVA ASIANTUNTIJUUS</dc:title>
  <dc:creator>Kaukonen, Vili</dc:creator>
  <cp:lastModifiedBy>hy_user</cp:lastModifiedBy>
  <cp:revision>45</cp:revision>
  <dcterms:created xsi:type="dcterms:W3CDTF">2018-10-31T08:24:11Z</dcterms:created>
  <dcterms:modified xsi:type="dcterms:W3CDTF">2019-06-06T10:51:33Z</dcterms:modified>
</cp:coreProperties>
</file>