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60" r:id="rId2"/>
    <p:sldId id="1642" r:id="rId3"/>
    <p:sldId id="1636" r:id="rId4"/>
    <p:sldId id="1628" r:id="rId5"/>
    <p:sldId id="1623" r:id="rId6"/>
    <p:sldId id="1635" r:id="rId7"/>
    <p:sldId id="1631" r:id="rId8"/>
    <p:sldId id="1630" r:id="rId9"/>
    <p:sldId id="1633" r:id="rId10"/>
    <p:sldId id="1624" r:id="rId11"/>
    <p:sldId id="1643" r:id="rId12"/>
    <p:sldId id="1625" r:id="rId13"/>
  </p:sldIdLst>
  <p:sldSz cx="9144000" cy="6858000" type="screen4x3"/>
  <p:notesSz cx="6881813" cy="100155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okonen, Inkeri A-M" initials="RIA" lastIdx="0" clrIdx="0">
    <p:extLst>
      <p:ext uri="{19B8F6BF-5375-455C-9EA6-DF929625EA0E}">
        <p15:presenceInfo xmlns:p15="http://schemas.microsoft.com/office/powerpoint/2012/main" userId="S-1-5-21-16020293-282541685-632688529-78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C8A87"/>
    <a:srgbClr val="6B6B6B"/>
    <a:srgbClr val="FEEEAC"/>
    <a:srgbClr val="D1D0CF"/>
    <a:srgbClr val="FFFF66"/>
    <a:srgbClr val="FED99C"/>
    <a:srgbClr val="FDBF59"/>
    <a:srgbClr val="BAB9B7"/>
    <a:srgbClr val="D1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6" autoAdjust="0"/>
    <p:restoredTop sz="93368" autoAdjust="0"/>
  </p:normalViewPr>
  <p:slideViewPr>
    <p:cSldViewPr>
      <p:cViewPr varScale="1">
        <p:scale>
          <a:sx n="63" d="100"/>
          <a:sy n="63" d="100"/>
        </p:scale>
        <p:origin x="931" y="67"/>
      </p:cViewPr>
      <p:guideLst>
        <p:guide orient="horz" pos="28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330" y="102"/>
      </p:cViewPr>
      <p:guideLst>
        <p:guide orient="horz" pos="3155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408BC-74DA-4BDA-AF22-8F42945F53D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E96D535-EAA0-429C-A0F9-C09B8A233184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fi-FI" dirty="0" smtClean="0"/>
            <a:t>Opettajan pedagogisen osaamisen jatkuva kehittäminen</a:t>
          </a:r>
        </a:p>
        <a:p>
          <a:r>
            <a:rPr lang="fi-FI" dirty="0" smtClean="0"/>
            <a:t>yhdessä</a:t>
          </a:r>
          <a:endParaRPr lang="fi-FI" dirty="0"/>
        </a:p>
      </dgm:t>
    </dgm:pt>
    <dgm:pt modelId="{FC500138-C5EF-44AF-A75F-C8325E09C18E}" type="parTrans" cxnId="{3E878380-C72C-4D76-A781-015050EF18B3}">
      <dgm:prSet/>
      <dgm:spPr/>
      <dgm:t>
        <a:bodyPr/>
        <a:lstStyle/>
        <a:p>
          <a:endParaRPr lang="fi-FI"/>
        </a:p>
      </dgm:t>
    </dgm:pt>
    <dgm:pt modelId="{BA119E69-7F73-43F2-9DE2-96FC34911B31}" type="sibTrans" cxnId="{3E878380-C72C-4D76-A781-015050EF18B3}">
      <dgm:prSet/>
      <dgm:spPr/>
      <dgm:t>
        <a:bodyPr/>
        <a:lstStyle/>
        <a:p>
          <a:endParaRPr lang="fi-FI"/>
        </a:p>
      </dgm:t>
    </dgm:pt>
    <dgm:pt modelId="{1D239627-FE9B-4806-92FD-B2CA3F162BFA}">
      <dgm:prSet phldrT="[Text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fi-FI" sz="1400" dirty="0" smtClean="0"/>
            <a:t>Opettajankouluttajat ja tutkijat</a:t>
          </a:r>
          <a:endParaRPr lang="fi-FI" sz="1400" dirty="0"/>
        </a:p>
      </dgm:t>
    </dgm:pt>
    <dgm:pt modelId="{E0CB1CD7-97BD-4624-B5EC-6C292047A09E}" type="parTrans" cxnId="{55F6B3F1-9342-46DD-A341-828D8FFCAD8D}">
      <dgm:prSet/>
      <dgm:spPr/>
      <dgm:t>
        <a:bodyPr/>
        <a:lstStyle/>
        <a:p>
          <a:endParaRPr lang="fi-FI"/>
        </a:p>
      </dgm:t>
    </dgm:pt>
    <dgm:pt modelId="{FC2F3B56-55BC-4651-8E47-37CF536CA136}" type="sibTrans" cxnId="{55F6B3F1-9342-46DD-A341-828D8FFCAD8D}">
      <dgm:prSet/>
      <dgm:spPr/>
      <dgm:t>
        <a:bodyPr/>
        <a:lstStyle/>
        <a:p>
          <a:endParaRPr lang="fi-FI"/>
        </a:p>
      </dgm:t>
    </dgm:pt>
    <dgm:pt modelId="{E538D94D-AF71-468D-8D1E-C62EBF52BECC}">
      <dgm:prSet phldrT="[Text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fi-FI" sz="1200" dirty="0" smtClean="0"/>
            <a:t>Normaalikoulujen opettajat ja opetusharjoittelun ohjaajat</a:t>
          </a:r>
          <a:endParaRPr lang="fi-FI" sz="1200" dirty="0"/>
        </a:p>
      </dgm:t>
    </dgm:pt>
    <dgm:pt modelId="{1D1E8E2E-5DEF-4D72-BC26-A92087CF6ED7}" type="parTrans" cxnId="{C669C72E-1C93-4487-A814-3A0C572DFAF6}">
      <dgm:prSet/>
      <dgm:spPr/>
      <dgm:t>
        <a:bodyPr/>
        <a:lstStyle/>
        <a:p>
          <a:endParaRPr lang="fi-FI"/>
        </a:p>
      </dgm:t>
    </dgm:pt>
    <dgm:pt modelId="{D810E477-D9F3-498B-A489-4618A3FED3B4}" type="sibTrans" cxnId="{C669C72E-1C93-4487-A814-3A0C572DFAF6}">
      <dgm:prSet/>
      <dgm:spPr/>
      <dgm:t>
        <a:bodyPr/>
        <a:lstStyle/>
        <a:p>
          <a:endParaRPr lang="fi-FI"/>
        </a:p>
      </dgm:t>
    </dgm:pt>
    <dgm:pt modelId="{79F63989-692B-4122-ABEC-FA0998CCEB10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fi-FI" dirty="0" smtClean="0"/>
            <a:t>Opiskelijat</a:t>
          </a:r>
          <a:endParaRPr lang="fi-FI" dirty="0"/>
        </a:p>
      </dgm:t>
    </dgm:pt>
    <dgm:pt modelId="{6A2FFE8D-B462-41AC-941B-71C71942B91D}" type="parTrans" cxnId="{426CFD88-5779-4CD4-B85C-AB8989D91BCB}">
      <dgm:prSet/>
      <dgm:spPr/>
      <dgm:t>
        <a:bodyPr/>
        <a:lstStyle/>
        <a:p>
          <a:endParaRPr lang="fi-FI"/>
        </a:p>
      </dgm:t>
    </dgm:pt>
    <dgm:pt modelId="{2273C242-0384-4593-8CB4-FE34AD525519}" type="sibTrans" cxnId="{426CFD88-5779-4CD4-B85C-AB8989D91BCB}">
      <dgm:prSet/>
      <dgm:spPr/>
      <dgm:t>
        <a:bodyPr/>
        <a:lstStyle/>
        <a:p>
          <a:endParaRPr lang="fi-FI"/>
        </a:p>
      </dgm:t>
    </dgm:pt>
    <dgm:pt modelId="{F3A08F37-6380-40D2-A30A-8BD6627D618D}">
      <dgm:prSet phldrT="[Text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fi-FI" sz="1200" dirty="0" smtClean="0"/>
            <a:t>Kenttäkoulujen ja päiväkotien opetusharjoittelun ohjaajat ja johtajat</a:t>
          </a:r>
          <a:endParaRPr lang="fi-FI" sz="1200" dirty="0"/>
        </a:p>
      </dgm:t>
    </dgm:pt>
    <dgm:pt modelId="{2FC0E16D-C645-4586-84D7-F2EE6E31A34D}" type="parTrans" cxnId="{E1695A2B-7428-44DC-98C1-39EEF52337C9}">
      <dgm:prSet/>
      <dgm:spPr/>
      <dgm:t>
        <a:bodyPr/>
        <a:lstStyle/>
        <a:p>
          <a:endParaRPr lang="fi-FI"/>
        </a:p>
      </dgm:t>
    </dgm:pt>
    <dgm:pt modelId="{40F54C68-4E22-4CFA-A054-1C70B0DAACF6}" type="sibTrans" cxnId="{E1695A2B-7428-44DC-98C1-39EEF52337C9}">
      <dgm:prSet/>
      <dgm:spPr/>
      <dgm:t>
        <a:bodyPr/>
        <a:lstStyle/>
        <a:p>
          <a:endParaRPr lang="fi-FI"/>
        </a:p>
      </dgm:t>
    </dgm:pt>
    <dgm:pt modelId="{99E1C033-AEEA-4545-9308-DFDD4083F9D9}" type="pres">
      <dgm:prSet presAssocID="{7D5408BC-74DA-4BDA-AF22-8F42945F53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38253C3-8BE7-41F8-AB3A-5FBA0D228EB3}" type="pres">
      <dgm:prSet presAssocID="{7D5408BC-74DA-4BDA-AF22-8F42945F53D8}" presName="radial" presStyleCnt="0">
        <dgm:presLayoutVars>
          <dgm:animLvl val="ctr"/>
        </dgm:presLayoutVars>
      </dgm:prSet>
      <dgm:spPr/>
    </dgm:pt>
    <dgm:pt modelId="{C106F4B0-95E4-4816-B20B-89B2EE666120}" type="pres">
      <dgm:prSet presAssocID="{1E96D535-EAA0-429C-A0F9-C09B8A233184}" presName="centerShape" presStyleLbl="vennNode1" presStyleIdx="0" presStyleCnt="5" custLinFactNeighborX="-510" custLinFactNeighborY="1709"/>
      <dgm:spPr/>
      <dgm:t>
        <a:bodyPr/>
        <a:lstStyle/>
        <a:p>
          <a:endParaRPr lang="fi-FI"/>
        </a:p>
      </dgm:t>
    </dgm:pt>
    <dgm:pt modelId="{F390A29A-E75D-484E-89AB-48F54F07D0AD}" type="pres">
      <dgm:prSet presAssocID="{1D239627-FE9B-4806-92FD-B2CA3F162BFA}" presName="node" presStyleLbl="vennNode1" presStyleIdx="1" presStyleCnt="5" custScaleX="188324" custScaleY="12800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F378439-F1D3-47AD-A238-6EB6B65144FC}" type="pres">
      <dgm:prSet presAssocID="{E538D94D-AF71-468D-8D1E-C62EBF52BECC}" presName="node" presStyleLbl="vennNode1" presStyleIdx="2" presStyleCnt="5" custScaleX="159885" custScaleY="138262" custRadScaleRad="115290" custRadScaleInc="-9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6BD4DD-D9C0-4058-BCB9-5F7ED8474F1E}" type="pres">
      <dgm:prSet presAssocID="{79F63989-692B-4122-ABEC-FA0998CCEB10}" presName="node" presStyleLbl="vennNode1" presStyleIdx="3" presStyleCnt="5" custScaleX="1447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DC98D3C-92E3-4388-A6BD-866B65D6E31C}" type="pres">
      <dgm:prSet presAssocID="{F3A08F37-6380-40D2-A30A-8BD6627D618D}" presName="node" presStyleLbl="vennNode1" presStyleIdx="4" presStyleCnt="5" custScaleX="167081" custScaleY="155545" custRadScaleRad="142919" custRadScaleInc="8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5F6B3F1-9342-46DD-A341-828D8FFCAD8D}" srcId="{1E96D535-EAA0-429C-A0F9-C09B8A233184}" destId="{1D239627-FE9B-4806-92FD-B2CA3F162BFA}" srcOrd="0" destOrd="0" parTransId="{E0CB1CD7-97BD-4624-B5EC-6C292047A09E}" sibTransId="{FC2F3B56-55BC-4651-8E47-37CF536CA136}"/>
    <dgm:cxn modelId="{17ACB972-968B-4866-9B73-CC1AE664496E}" type="presOf" srcId="{7D5408BC-74DA-4BDA-AF22-8F42945F53D8}" destId="{99E1C033-AEEA-4545-9308-DFDD4083F9D9}" srcOrd="0" destOrd="0" presId="urn:microsoft.com/office/officeart/2005/8/layout/radial3"/>
    <dgm:cxn modelId="{C374FEF9-A927-459C-BD0A-726C3C19AFDE}" type="presOf" srcId="{1E96D535-EAA0-429C-A0F9-C09B8A233184}" destId="{C106F4B0-95E4-4816-B20B-89B2EE666120}" srcOrd="0" destOrd="0" presId="urn:microsoft.com/office/officeart/2005/8/layout/radial3"/>
    <dgm:cxn modelId="{A73EB7EF-14C0-4FC6-B941-211F8CC1D857}" type="presOf" srcId="{1D239627-FE9B-4806-92FD-B2CA3F162BFA}" destId="{F390A29A-E75D-484E-89AB-48F54F07D0AD}" srcOrd="0" destOrd="0" presId="urn:microsoft.com/office/officeart/2005/8/layout/radial3"/>
    <dgm:cxn modelId="{C669C72E-1C93-4487-A814-3A0C572DFAF6}" srcId="{1E96D535-EAA0-429C-A0F9-C09B8A233184}" destId="{E538D94D-AF71-468D-8D1E-C62EBF52BECC}" srcOrd="1" destOrd="0" parTransId="{1D1E8E2E-5DEF-4D72-BC26-A92087CF6ED7}" sibTransId="{D810E477-D9F3-498B-A489-4618A3FED3B4}"/>
    <dgm:cxn modelId="{4CEE4A88-FDB7-4721-BAFC-472F2FD86898}" type="presOf" srcId="{79F63989-692B-4122-ABEC-FA0998CCEB10}" destId="{876BD4DD-D9C0-4058-BCB9-5F7ED8474F1E}" srcOrd="0" destOrd="0" presId="urn:microsoft.com/office/officeart/2005/8/layout/radial3"/>
    <dgm:cxn modelId="{8138EC00-B4BC-4D22-A11B-A3720D440DAF}" type="presOf" srcId="{F3A08F37-6380-40D2-A30A-8BD6627D618D}" destId="{2DC98D3C-92E3-4388-A6BD-866B65D6E31C}" srcOrd="0" destOrd="0" presId="urn:microsoft.com/office/officeart/2005/8/layout/radial3"/>
    <dgm:cxn modelId="{E1695A2B-7428-44DC-98C1-39EEF52337C9}" srcId="{1E96D535-EAA0-429C-A0F9-C09B8A233184}" destId="{F3A08F37-6380-40D2-A30A-8BD6627D618D}" srcOrd="3" destOrd="0" parTransId="{2FC0E16D-C645-4586-84D7-F2EE6E31A34D}" sibTransId="{40F54C68-4E22-4CFA-A054-1C70B0DAACF6}"/>
    <dgm:cxn modelId="{426CFD88-5779-4CD4-B85C-AB8989D91BCB}" srcId="{1E96D535-EAA0-429C-A0F9-C09B8A233184}" destId="{79F63989-692B-4122-ABEC-FA0998CCEB10}" srcOrd="2" destOrd="0" parTransId="{6A2FFE8D-B462-41AC-941B-71C71942B91D}" sibTransId="{2273C242-0384-4593-8CB4-FE34AD525519}"/>
    <dgm:cxn modelId="{27CB98B3-88F9-4CFE-B9EF-633439578C2F}" type="presOf" srcId="{E538D94D-AF71-468D-8D1E-C62EBF52BECC}" destId="{6F378439-F1D3-47AD-A238-6EB6B65144FC}" srcOrd="0" destOrd="0" presId="urn:microsoft.com/office/officeart/2005/8/layout/radial3"/>
    <dgm:cxn modelId="{3E878380-C72C-4D76-A781-015050EF18B3}" srcId="{7D5408BC-74DA-4BDA-AF22-8F42945F53D8}" destId="{1E96D535-EAA0-429C-A0F9-C09B8A233184}" srcOrd="0" destOrd="0" parTransId="{FC500138-C5EF-44AF-A75F-C8325E09C18E}" sibTransId="{BA119E69-7F73-43F2-9DE2-96FC34911B31}"/>
    <dgm:cxn modelId="{F316CA89-46F2-498D-9063-77947F9BA94A}" type="presParOf" srcId="{99E1C033-AEEA-4545-9308-DFDD4083F9D9}" destId="{838253C3-8BE7-41F8-AB3A-5FBA0D228EB3}" srcOrd="0" destOrd="0" presId="urn:microsoft.com/office/officeart/2005/8/layout/radial3"/>
    <dgm:cxn modelId="{0DED10EB-E04D-4B43-92E6-10AA07734C71}" type="presParOf" srcId="{838253C3-8BE7-41F8-AB3A-5FBA0D228EB3}" destId="{C106F4B0-95E4-4816-B20B-89B2EE666120}" srcOrd="0" destOrd="0" presId="urn:microsoft.com/office/officeart/2005/8/layout/radial3"/>
    <dgm:cxn modelId="{D0186C37-51EC-46E7-B5D0-A51C2DD31F9B}" type="presParOf" srcId="{838253C3-8BE7-41F8-AB3A-5FBA0D228EB3}" destId="{F390A29A-E75D-484E-89AB-48F54F07D0AD}" srcOrd="1" destOrd="0" presId="urn:microsoft.com/office/officeart/2005/8/layout/radial3"/>
    <dgm:cxn modelId="{F97A0A9A-B58C-4B3F-B24A-2D4353384574}" type="presParOf" srcId="{838253C3-8BE7-41F8-AB3A-5FBA0D228EB3}" destId="{6F378439-F1D3-47AD-A238-6EB6B65144FC}" srcOrd="2" destOrd="0" presId="urn:microsoft.com/office/officeart/2005/8/layout/radial3"/>
    <dgm:cxn modelId="{9CD3B34A-C6A6-42E5-AE98-8CA51BDBA232}" type="presParOf" srcId="{838253C3-8BE7-41F8-AB3A-5FBA0D228EB3}" destId="{876BD4DD-D9C0-4058-BCB9-5F7ED8474F1E}" srcOrd="3" destOrd="0" presId="urn:microsoft.com/office/officeart/2005/8/layout/radial3"/>
    <dgm:cxn modelId="{E0BE87E7-058E-4577-9B64-2297203E37A8}" type="presParOf" srcId="{838253C3-8BE7-41F8-AB3A-5FBA0D228EB3}" destId="{2DC98D3C-92E3-4388-A6BD-866B65D6E31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F4B0-95E4-4816-B20B-89B2EE666120}">
      <dsp:nvSpPr>
        <dsp:cNvPr id="0" name=""/>
        <dsp:cNvSpPr/>
      </dsp:nvSpPr>
      <dsp:spPr>
        <a:xfrm>
          <a:off x="1848554" y="1216425"/>
          <a:ext cx="2652071" cy="2652071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Opettajan pedagogisen osaamisen jatkuva kehittäminen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yhdessä</a:t>
          </a:r>
          <a:endParaRPr lang="fi-FI" sz="2100" kern="1200" dirty="0"/>
        </a:p>
      </dsp:txBody>
      <dsp:txXfrm>
        <a:off x="2236941" y="1604812"/>
        <a:ext cx="1875297" cy="1875297"/>
      </dsp:txXfrm>
    </dsp:sp>
    <dsp:sp modelId="{F390A29A-E75D-484E-89AB-48F54F07D0AD}">
      <dsp:nvSpPr>
        <dsp:cNvPr id="0" name=""/>
        <dsp:cNvSpPr/>
      </dsp:nvSpPr>
      <dsp:spPr>
        <a:xfrm>
          <a:off x="1943585" y="-92355"/>
          <a:ext cx="2497243" cy="1697352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Opettajankouluttajat ja tutkijat</a:t>
          </a:r>
          <a:endParaRPr lang="fi-FI" sz="1400" kern="1200" dirty="0"/>
        </a:p>
      </dsp:txBody>
      <dsp:txXfrm>
        <a:off x="2309298" y="156216"/>
        <a:ext cx="1765817" cy="1200210"/>
      </dsp:txXfrm>
    </dsp:sp>
    <dsp:sp modelId="{6F378439-F1D3-47AD-A238-6EB6B65144FC}">
      <dsp:nvSpPr>
        <dsp:cNvPr id="0" name=""/>
        <dsp:cNvSpPr/>
      </dsp:nvSpPr>
      <dsp:spPr>
        <a:xfrm>
          <a:off x="4123093" y="1536389"/>
          <a:ext cx="2120132" cy="1833403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Normaalikoulujen opettajat ja opetusharjoittelun ohjaajat</a:t>
          </a:r>
          <a:endParaRPr lang="fi-FI" sz="1200" kern="1200" dirty="0"/>
        </a:p>
      </dsp:txBody>
      <dsp:txXfrm>
        <a:off x="4433579" y="1804885"/>
        <a:ext cx="1499160" cy="1296411"/>
      </dsp:txXfrm>
    </dsp:sp>
    <dsp:sp modelId="{876BD4DD-D9C0-4058-BCB9-5F7ED8474F1E}">
      <dsp:nvSpPr>
        <dsp:cNvPr id="0" name=""/>
        <dsp:cNvSpPr/>
      </dsp:nvSpPr>
      <dsp:spPr>
        <a:xfrm>
          <a:off x="2232250" y="3547519"/>
          <a:ext cx="1919914" cy="1326035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Opiskelijat</a:t>
          </a:r>
          <a:endParaRPr lang="fi-FI" sz="2200" kern="1200" dirty="0"/>
        </a:p>
      </dsp:txBody>
      <dsp:txXfrm>
        <a:off x="2513415" y="3741712"/>
        <a:ext cx="1357584" cy="937649"/>
      </dsp:txXfrm>
    </dsp:sp>
    <dsp:sp modelId="{2DC98D3C-92E3-4388-A6BD-866B65D6E31C}">
      <dsp:nvSpPr>
        <dsp:cNvPr id="0" name=""/>
        <dsp:cNvSpPr/>
      </dsp:nvSpPr>
      <dsp:spPr>
        <a:xfrm>
          <a:off x="0" y="1418328"/>
          <a:ext cx="2215554" cy="2062582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Kenttäkoulujen ja päiväkotien opetusharjoittelun ohjaajat ja johtajat</a:t>
          </a:r>
          <a:endParaRPr lang="fi-FI" sz="1200" kern="1200" dirty="0"/>
        </a:p>
      </dsp:txBody>
      <dsp:txXfrm>
        <a:off x="324460" y="1720386"/>
        <a:ext cx="1566634" cy="1458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12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95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0771" y="9516048"/>
            <a:ext cx="2981047" cy="499496"/>
          </a:xfrm>
          <a:prstGeom prst="rect">
            <a:avLst/>
          </a:prstGeom>
          <a:noFill/>
        </p:spPr>
        <p:txBody>
          <a:bodyPr lIns="93397" tIns="46698" rIns="93397" bIns="46698"/>
          <a:lstStyle/>
          <a:p>
            <a:fld id="{3E29EA3E-C9C2-463A-84ED-D4005543A81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5387" cy="3754437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112" y="4756427"/>
            <a:ext cx="5045591" cy="4508273"/>
          </a:xfrm>
          <a:prstGeom prst="rect">
            <a:avLst/>
          </a:prstGeom>
          <a:noFill/>
          <a:ln/>
        </p:spPr>
        <p:txBody>
          <a:bodyPr lIns="93397" tIns="46698" rIns="93397" bIns="46698"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70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0532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819650"/>
            <a:ext cx="5505450" cy="3943350"/>
          </a:xfrm>
          <a:prstGeom prst="rect">
            <a:avLst/>
          </a:prstGeom>
        </p:spPr>
        <p:txBody>
          <a:bodyPr/>
          <a:lstStyle/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Kasvatustieteiden kandiohjelman laajuus on 180 op ja koulutus järjestetään siten, että kasvatustieteen kandidaatin tutkinto on mahdollista suorittaa kolmessa lukuvuodessa. 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Tutkintoasetuksen mukaisesti koulutusohjelmassa on perusopintoja vähintään 25 op ja perus- ja aineopintojen laajuus on yhteensä vähintään 60 op. Aineopintoihin sisältyy tutkielma (6 op) ja siihen liittyvä kypsyysnäyte. 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Kandidaatin tutkintoon sisältyy lisäksi 10 op kaikille Helsingin yliopiston opiskelijoille yhteisen opetussuunnitelman mukaisia viestintä- ja kieliopintoja, opiskelijan digitaitoihin liittyviä opintoja sekä näitä osa-alueita täydentäviä opintoja. 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Opettajan tutkintoon johtavissa opintosuunnissa ammatilliseen kelpoisuuteen vaadittavat opinnot sekä opettajan pedagogiset opinnot sisältyvät kandi- ja maisteritutkintoihin.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11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0532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819650"/>
            <a:ext cx="5505450" cy="394335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24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FSE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6442075"/>
            <a:ext cx="1454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4"/>
          <p:cNvSpPr>
            <a:spLocks noEditPoints="1"/>
          </p:cNvSpPr>
          <p:nvPr userDrawn="1"/>
        </p:nvSpPr>
        <p:spPr bwMode="auto">
          <a:xfrm>
            <a:off x="14288" y="41275"/>
            <a:ext cx="1782762" cy="1671638"/>
          </a:xfrm>
          <a:custGeom>
            <a:avLst/>
            <a:gdLst>
              <a:gd name="T0" fmla="*/ 372149769 w 8135"/>
              <a:gd name="T1" fmla="*/ 220048175 h 7628"/>
              <a:gd name="T2" fmla="*/ 328974920 w 8135"/>
              <a:gd name="T3" fmla="*/ 197140530 h 7628"/>
              <a:gd name="T4" fmla="*/ 314279127 w 8135"/>
              <a:gd name="T5" fmla="*/ 180908255 h 7628"/>
              <a:gd name="T6" fmla="*/ 296749760 w 8135"/>
              <a:gd name="T7" fmla="*/ 165348316 h 7628"/>
              <a:gd name="T8" fmla="*/ 281573816 w 8135"/>
              <a:gd name="T9" fmla="*/ 154926885 h 7628"/>
              <a:gd name="T10" fmla="*/ 271632422 w 8135"/>
              <a:gd name="T11" fmla="*/ 120157370 h 7628"/>
              <a:gd name="T12" fmla="*/ 256792649 w 8135"/>
              <a:gd name="T13" fmla="*/ 89709802 h 7628"/>
              <a:gd name="T14" fmla="*/ 226056102 w 8135"/>
              <a:gd name="T15" fmla="*/ 68242815 h 7628"/>
              <a:gd name="T16" fmla="*/ 201371141 w 8135"/>
              <a:gd name="T17" fmla="*/ 68770954 h 7628"/>
              <a:gd name="T18" fmla="*/ 210111608 w 8135"/>
              <a:gd name="T19" fmla="*/ 87548596 h 7628"/>
              <a:gd name="T20" fmla="*/ 202619842 w 8135"/>
              <a:gd name="T21" fmla="*/ 101956052 h 7628"/>
              <a:gd name="T22" fmla="*/ 183841775 w 8135"/>
              <a:gd name="T23" fmla="*/ 103876856 h 7628"/>
              <a:gd name="T24" fmla="*/ 155218519 w 8135"/>
              <a:gd name="T25" fmla="*/ 84715273 h 7628"/>
              <a:gd name="T26" fmla="*/ 124194067 w 8135"/>
              <a:gd name="T27" fmla="*/ 75254353 h 7628"/>
              <a:gd name="T28" fmla="*/ 108489731 w 8135"/>
              <a:gd name="T29" fmla="*/ 81689541 h 7628"/>
              <a:gd name="T30" fmla="*/ 124194067 w 8135"/>
              <a:gd name="T31" fmla="*/ 92158965 h 7628"/>
              <a:gd name="T32" fmla="*/ 140858898 w 8135"/>
              <a:gd name="T33" fmla="*/ 124239381 h 7628"/>
              <a:gd name="T34" fmla="*/ 159348786 w 8135"/>
              <a:gd name="T35" fmla="*/ 136821799 h 7628"/>
              <a:gd name="T36" fmla="*/ 145949688 w 8135"/>
              <a:gd name="T37" fmla="*/ 140999795 h 7628"/>
              <a:gd name="T38" fmla="*/ 120688150 w 8135"/>
              <a:gd name="T39" fmla="*/ 131491101 h 7628"/>
              <a:gd name="T40" fmla="*/ 95378592 w 8135"/>
              <a:gd name="T41" fmla="*/ 108871386 h 7628"/>
              <a:gd name="T42" fmla="*/ 67475892 w 8135"/>
              <a:gd name="T43" fmla="*/ 100419190 h 7628"/>
              <a:gd name="T44" fmla="*/ 53548416 w 8135"/>
              <a:gd name="T45" fmla="*/ 105797880 h 7628"/>
              <a:gd name="T46" fmla="*/ 73719177 w 8135"/>
              <a:gd name="T47" fmla="*/ 118188354 h 7628"/>
              <a:gd name="T48" fmla="*/ 73478992 w 8135"/>
              <a:gd name="T49" fmla="*/ 129714056 h 7628"/>
              <a:gd name="T50" fmla="*/ 61232607 w 8135"/>
              <a:gd name="T51" fmla="*/ 131587087 h 7628"/>
              <a:gd name="T52" fmla="*/ 40629688 w 8135"/>
              <a:gd name="T53" fmla="*/ 115883170 h 7628"/>
              <a:gd name="T54" fmla="*/ 14023453 w 8135"/>
              <a:gd name="T55" fmla="*/ 110456241 h 7628"/>
              <a:gd name="T56" fmla="*/ 7972141 w 8135"/>
              <a:gd name="T57" fmla="*/ 117467806 h 7628"/>
              <a:gd name="T58" fmla="*/ 24877160 w 8135"/>
              <a:gd name="T59" fmla="*/ 129137925 h 7628"/>
              <a:gd name="T60" fmla="*/ 45336093 w 8135"/>
              <a:gd name="T61" fmla="*/ 165924667 h 7628"/>
              <a:gd name="T62" fmla="*/ 64065962 w 8135"/>
              <a:gd name="T63" fmla="*/ 181676577 h 7628"/>
              <a:gd name="T64" fmla="*/ 90720180 w 8135"/>
              <a:gd name="T65" fmla="*/ 182925264 h 7628"/>
              <a:gd name="T66" fmla="*/ 110938921 w 8135"/>
              <a:gd name="T67" fmla="*/ 187055267 h 7628"/>
              <a:gd name="T68" fmla="*/ 118575133 w 8135"/>
              <a:gd name="T69" fmla="*/ 207225574 h 7628"/>
              <a:gd name="T70" fmla="*/ 130773524 w 8135"/>
              <a:gd name="T71" fmla="*/ 225138689 h 7628"/>
              <a:gd name="T72" fmla="*/ 151424423 w 8135"/>
              <a:gd name="T73" fmla="*/ 232246487 h 7628"/>
              <a:gd name="T74" fmla="*/ 126931435 w 8135"/>
              <a:gd name="T75" fmla="*/ 237144811 h 7628"/>
              <a:gd name="T76" fmla="*/ 96243128 w 8135"/>
              <a:gd name="T77" fmla="*/ 228644568 h 7628"/>
              <a:gd name="T78" fmla="*/ 90768173 w 8135"/>
              <a:gd name="T79" fmla="*/ 239162039 h 7628"/>
              <a:gd name="T80" fmla="*/ 110266577 w 8135"/>
              <a:gd name="T81" fmla="*/ 266007716 h 7628"/>
              <a:gd name="T82" fmla="*/ 147918725 w 8135"/>
              <a:gd name="T83" fmla="*/ 275420424 h 7628"/>
              <a:gd name="T84" fmla="*/ 180335857 w 8135"/>
              <a:gd name="T85" fmla="*/ 271674582 h 7628"/>
              <a:gd name="T86" fmla="*/ 190853390 w 8135"/>
              <a:gd name="T87" fmla="*/ 285793643 h 7628"/>
              <a:gd name="T88" fmla="*/ 206797883 w 8135"/>
              <a:gd name="T89" fmla="*/ 293909890 h 7628"/>
              <a:gd name="T90" fmla="*/ 240751950 w 8135"/>
              <a:gd name="T91" fmla="*/ 294198066 h 7628"/>
              <a:gd name="T92" fmla="*/ 263948463 w 8135"/>
              <a:gd name="T93" fmla="*/ 307452601 h 7628"/>
              <a:gd name="T94" fmla="*/ 266445646 w 8135"/>
              <a:gd name="T95" fmla="*/ 291508501 h 7628"/>
              <a:gd name="T96" fmla="*/ 250789330 w 8135"/>
              <a:gd name="T97" fmla="*/ 268745054 h 7628"/>
              <a:gd name="T98" fmla="*/ 229994232 w 8135"/>
              <a:gd name="T99" fmla="*/ 252176611 h 7628"/>
              <a:gd name="T100" fmla="*/ 229898246 w 8135"/>
              <a:gd name="T101" fmla="*/ 242763684 h 7628"/>
              <a:gd name="T102" fmla="*/ 251990038 w 8135"/>
              <a:gd name="T103" fmla="*/ 253377086 h 7628"/>
              <a:gd name="T104" fmla="*/ 287576915 w 8135"/>
              <a:gd name="T105" fmla="*/ 262981984 h 7628"/>
              <a:gd name="T106" fmla="*/ 299919506 w 8135"/>
              <a:gd name="T107" fmla="*/ 264566839 h 7628"/>
              <a:gd name="T108" fmla="*/ 287096545 w 8135"/>
              <a:gd name="T109" fmla="*/ 243051860 h 7628"/>
              <a:gd name="T110" fmla="*/ 266349659 w 8135"/>
              <a:gd name="T111" fmla="*/ 223505841 h 7628"/>
              <a:gd name="T112" fmla="*/ 286136242 w 8135"/>
              <a:gd name="T113" fmla="*/ 231093785 h 7628"/>
              <a:gd name="T114" fmla="*/ 318649360 w 8135"/>
              <a:gd name="T115" fmla="*/ 227395881 h 7628"/>
              <a:gd name="T116" fmla="*/ 334449874 w 8135"/>
              <a:gd name="T117" fmla="*/ 234791634 h 7628"/>
              <a:gd name="T118" fmla="*/ 351739055 w 8135"/>
              <a:gd name="T119" fmla="*/ 235415978 h 7628"/>
              <a:gd name="T120" fmla="*/ 378825432 w 8135"/>
              <a:gd name="T121" fmla="*/ 237480979 h 7628"/>
              <a:gd name="T122" fmla="*/ 213665519 w 8135"/>
              <a:gd name="T123" fmla="*/ 366330674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098675"/>
            <a:ext cx="5410200" cy="1143000"/>
          </a:xfrm>
        </p:spPr>
        <p:txBody>
          <a:bodyPr/>
          <a:lstStyle>
            <a:lvl1pPr>
              <a:defRPr>
                <a:solidFill>
                  <a:srgbClr val="1E1C77"/>
                </a:solidFill>
              </a:defRPr>
            </a:lvl1pPr>
          </a:lstStyle>
          <a:p>
            <a:r>
              <a:rPr lang="en-US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68700"/>
            <a:ext cx="5410200" cy="1384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Muokkaa alaotsikon perustyyliä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F9242-8B95-4884-8F5E-F9624A7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B483-8BA2-4B3C-B92C-4E58A4F94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endParaRPr lang="fi-FI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4CA8-22FE-4170-B120-0DF03EE4E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12C7-9617-440D-9AAF-C89B29AD9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DB54-CAA1-4FF1-A656-126DF26C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1995-FE07-4C79-BD8C-1D8AD1B3C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C7C8-C668-4A5F-AC6D-F03E86064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9298-5434-4E4C-97D7-DC89EBD8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A2F0-AF30-491C-98E6-0745394A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57D2-96AE-41DA-AA1A-548E5DF7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8A8C-485C-40DD-A6A8-F4A245F03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60F-0FD2-4CFA-B4BB-BEA5339BC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52400"/>
            <a:ext cx="7010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5788" y="16002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9950" y="6599238"/>
            <a:ext cx="19050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737E41CB-68C7-4F2D-B897-192E5E23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reeform 14"/>
          <p:cNvSpPr>
            <a:spLocks noEditPoints="1"/>
          </p:cNvSpPr>
          <p:nvPr userDrawn="1"/>
        </p:nvSpPr>
        <p:spPr bwMode="auto">
          <a:xfrm>
            <a:off x="14288" y="41275"/>
            <a:ext cx="1782762" cy="1671638"/>
          </a:xfrm>
          <a:custGeom>
            <a:avLst/>
            <a:gdLst>
              <a:gd name="T0" fmla="*/ 372149769 w 8135"/>
              <a:gd name="T1" fmla="*/ 220048175 h 7628"/>
              <a:gd name="T2" fmla="*/ 328974920 w 8135"/>
              <a:gd name="T3" fmla="*/ 197140530 h 7628"/>
              <a:gd name="T4" fmla="*/ 314279127 w 8135"/>
              <a:gd name="T5" fmla="*/ 180908255 h 7628"/>
              <a:gd name="T6" fmla="*/ 296749760 w 8135"/>
              <a:gd name="T7" fmla="*/ 165348316 h 7628"/>
              <a:gd name="T8" fmla="*/ 281573816 w 8135"/>
              <a:gd name="T9" fmla="*/ 154926885 h 7628"/>
              <a:gd name="T10" fmla="*/ 271632422 w 8135"/>
              <a:gd name="T11" fmla="*/ 120157370 h 7628"/>
              <a:gd name="T12" fmla="*/ 256792649 w 8135"/>
              <a:gd name="T13" fmla="*/ 89709802 h 7628"/>
              <a:gd name="T14" fmla="*/ 226056102 w 8135"/>
              <a:gd name="T15" fmla="*/ 68242815 h 7628"/>
              <a:gd name="T16" fmla="*/ 201371141 w 8135"/>
              <a:gd name="T17" fmla="*/ 68770954 h 7628"/>
              <a:gd name="T18" fmla="*/ 210111608 w 8135"/>
              <a:gd name="T19" fmla="*/ 87548596 h 7628"/>
              <a:gd name="T20" fmla="*/ 202619842 w 8135"/>
              <a:gd name="T21" fmla="*/ 101956052 h 7628"/>
              <a:gd name="T22" fmla="*/ 183841775 w 8135"/>
              <a:gd name="T23" fmla="*/ 103876856 h 7628"/>
              <a:gd name="T24" fmla="*/ 155218519 w 8135"/>
              <a:gd name="T25" fmla="*/ 84715273 h 7628"/>
              <a:gd name="T26" fmla="*/ 124194067 w 8135"/>
              <a:gd name="T27" fmla="*/ 75254353 h 7628"/>
              <a:gd name="T28" fmla="*/ 108489731 w 8135"/>
              <a:gd name="T29" fmla="*/ 81689541 h 7628"/>
              <a:gd name="T30" fmla="*/ 124194067 w 8135"/>
              <a:gd name="T31" fmla="*/ 92158965 h 7628"/>
              <a:gd name="T32" fmla="*/ 140858898 w 8135"/>
              <a:gd name="T33" fmla="*/ 124239381 h 7628"/>
              <a:gd name="T34" fmla="*/ 159348786 w 8135"/>
              <a:gd name="T35" fmla="*/ 136821799 h 7628"/>
              <a:gd name="T36" fmla="*/ 145949688 w 8135"/>
              <a:gd name="T37" fmla="*/ 140999795 h 7628"/>
              <a:gd name="T38" fmla="*/ 120688150 w 8135"/>
              <a:gd name="T39" fmla="*/ 131491101 h 7628"/>
              <a:gd name="T40" fmla="*/ 95378592 w 8135"/>
              <a:gd name="T41" fmla="*/ 108871386 h 7628"/>
              <a:gd name="T42" fmla="*/ 67475892 w 8135"/>
              <a:gd name="T43" fmla="*/ 100419190 h 7628"/>
              <a:gd name="T44" fmla="*/ 53548416 w 8135"/>
              <a:gd name="T45" fmla="*/ 105797880 h 7628"/>
              <a:gd name="T46" fmla="*/ 73719177 w 8135"/>
              <a:gd name="T47" fmla="*/ 118188354 h 7628"/>
              <a:gd name="T48" fmla="*/ 73478992 w 8135"/>
              <a:gd name="T49" fmla="*/ 129714056 h 7628"/>
              <a:gd name="T50" fmla="*/ 61232607 w 8135"/>
              <a:gd name="T51" fmla="*/ 131587087 h 7628"/>
              <a:gd name="T52" fmla="*/ 40629688 w 8135"/>
              <a:gd name="T53" fmla="*/ 115883170 h 7628"/>
              <a:gd name="T54" fmla="*/ 14023453 w 8135"/>
              <a:gd name="T55" fmla="*/ 110456241 h 7628"/>
              <a:gd name="T56" fmla="*/ 7972141 w 8135"/>
              <a:gd name="T57" fmla="*/ 117467806 h 7628"/>
              <a:gd name="T58" fmla="*/ 24877160 w 8135"/>
              <a:gd name="T59" fmla="*/ 129137925 h 7628"/>
              <a:gd name="T60" fmla="*/ 45336093 w 8135"/>
              <a:gd name="T61" fmla="*/ 165924667 h 7628"/>
              <a:gd name="T62" fmla="*/ 64065962 w 8135"/>
              <a:gd name="T63" fmla="*/ 181676577 h 7628"/>
              <a:gd name="T64" fmla="*/ 90720180 w 8135"/>
              <a:gd name="T65" fmla="*/ 182925264 h 7628"/>
              <a:gd name="T66" fmla="*/ 110938921 w 8135"/>
              <a:gd name="T67" fmla="*/ 187055267 h 7628"/>
              <a:gd name="T68" fmla="*/ 118575133 w 8135"/>
              <a:gd name="T69" fmla="*/ 207225574 h 7628"/>
              <a:gd name="T70" fmla="*/ 130773524 w 8135"/>
              <a:gd name="T71" fmla="*/ 225138689 h 7628"/>
              <a:gd name="T72" fmla="*/ 151424423 w 8135"/>
              <a:gd name="T73" fmla="*/ 232246487 h 7628"/>
              <a:gd name="T74" fmla="*/ 126931435 w 8135"/>
              <a:gd name="T75" fmla="*/ 237144811 h 7628"/>
              <a:gd name="T76" fmla="*/ 96243128 w 8135"/>
              <a:gd name="T77" fmla="*/ 228644568 h 7628"/>
              <a:gd name="T78" fmla="*/ 90768173 w 8135"/>
              <a:gd name="T79" fmla="*/ 239162039 h 7628"/>
              <a:gd name="T80" fmla="*/ 110266577 w 8135"/>
              <a:gd name="T81" fmla="*/ 266007716 h 7628"/>
              <a:gd name="T82" fmla="*/ 147918725 w 8135"/>
              <a:gd name="T83" fmla="*/ 275420424 h 7628"/>
              <a:gd name="T84" fmla="*/ 180335857 w 8135"/>
              <a:gd name="T85" fmla="*/ 271674582 h 7628"/>
              <a:gd name="T86" fmla="*/ 190853390 w 8135"/>
              <a:gd name="T87" fmla="*/ 285793643 h 7628"/>
              <a:gd name="T88" fmla="*/ 206797883 w 8135"/>
              <a:gd name="T89" fmla="*/ 293909890 h 7628"/>
              <a:gd name="T90" fmla="*/ 240751950 w 8135"/>
              <a:gd name="T91" fmla="*/ 294198066 h 7628"/>
              <a:gd name="T92" fmla="*/ 263948463 w 8135"/>
              <a:gd name="T93" fmla="*/ 307452601 h 7628"/>
              <a:gd name="T94" fmla="*/ 266445646 w 8135"/>
              <a:gd name="T95" fmla="*/ 291508501 h 7628"/>
              <a:gd name="T96" fmla="*/ 250789330 w 8135"/>
              <a:gd name="T97" fmla="*/ 268745054 h 7628"/>
              <a:gd name="T98" fmla="*/ 229994232 w 8135"/>
              <a:gd name="T99" fmla="*/ 252176611 h 7628"/>
              <a:gd name="T100" fmla="*/ 229898246 w 8135"/>
              <a:gd name="T101" fmla="*/ 242763684 h 7628"/>
              <a:gd name="T102" fmla="*/ 251990038 w 8135"/>
              <a:gd name="T103" fmla="*/ 253377086 h 7628"/>
              <a:gd name="T104" fmla="*/ 287576915 w 8135"/>
              <a:gd name="T105" fmla="*/ 262981984 h 7628"/>
              <a:gd name="T106" fmla="*/ 299919506 w 8135"/>
              <a:gd name="T107" fmla="*/ 264566839 h 7628"/>
              <a:gd name="T108" fmla="*/ 287096545 w 8135"/>
              <a:gd name="T109" fmla="*/ 243051860 h 7628"/>
              <a:gd name="T110" fmla="*/ 266349659 w 8135"/>
              <a:gd name="T111" fmla="*/ 223505841 h 7628"/>
              <a:gd name="T112" fmla="*/ 286136242 w 8135"/>
              <a:gd name="T113" fmla="*/ 231093785 h 7628"/>
              <a:gd name="T114" fmla="*/ 318649360 w 8135"/>
              <a:gd name="T115" fmla="*/ 227395881 h 7628"/>
              <a:gd name="T116" fmla="*/ 334449874 w 8135"/>
              <a:gd name="T117" fmla="*/ 234791634 h 7628"/>
              <a:gd name="T118" fmla="*/ 351739055 w 8135"/>
              <a:gd name="T119" fmla="*/ 235415978 h 7628"/>
              <a:gd name="T120" fmla="*/ 378825432 w 8135"/>
              <a:gd name="T121" fmla="*/ 237480979 h 7628"/>
              <a:gd name="T122" fmla="*/ 213665519 w 8135"/>
              <a:gd name="T123" fmla="*/ 366330674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" name="Picture 37" descr="FSE_RGB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" y="6442075"/>
            <a:ext cx="1454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</p:sldLayoutIdLst>
  <p:hf sldNum="0"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2747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938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1129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701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0273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845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9417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opeosa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4077072"/>
            <a:ext cx="7056784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Ope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osaa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-hanke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opettajan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pedagogisten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opintojen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kehittäjänä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rgbClr val="FFC000"/>
                </a:solidFill>
              </a:rPr>
              <a:t/>
            </a:r>
            <a:br>
              <a:rPr lang="fi-FI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rgbClr val="FFC000"/>
                </a:solidFill>
              </a:rPr>
              <a:t/>
            </a:r>
            <a:br>
              <a:rPr lang="fi-FI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rgbClr val="FFC000"/>
                </a:solidFill>
              </a:rPr>
              <a:t>Kasvatustieteellinen tiedekunta</a:t>
            </a:r>
            <a:br>
              <a:rPr lang="fi-FI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Helsingin yliopisto</a:t>
            </a:r>
            <a:br>
              <a:rPr lang="fi-FI" dirty="0" smtClean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Inkeri Ruokonen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3" y="21900"/>
            <a:ext cx="8614668" cy="1692424"/>
          </a:xfrm>
        </p:spPr>
        <p:txBody>
          <a:bodyPr/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>
                <a:solidFill>
                  <a:srgbClr val="000000"/>
                </a:solidFill>
                <a:hlinkClick r:id="rId2"/>
              </a:rPr>
              <a:t>Ope osaa </a:t>
            </a:r>
            <a:r>
              <a:rPr lang="fi-FI" dirty="0" smtClean="0"/>
              <a:t>-hanke </a:t>
            </a:r>
            <a:br>
              <a:rPr lang="fi-FI" dirty="0" smtClean="0"/>
            </a:br>
            <a:r>
              <a:rPr lang="fi-FI" dirty="0" smtClean="0"/>
              <a:t>hyvien </a:t>
            </a:r>
            <a:r>
              <a:rPr lang="fi-FI" dirty="0"/>
              <a:t>pedagogisten käytänteiden jakamisen </a:t>
            </a:r>
            <a:r>
              <a:rPr lang="fi-FI" dirty="0" smtClean="0"/>
              <a:t>paikkana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552535"/>
            <a:ext cx="6048672" cy="3483843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3119146"/>
              </p:ext>
            </p:extLst>
          </p:nvPr>
        </p:nvGraphicFramePr>
        <p:xfrm>
          <a:off x="2267744" y="1903856"/>
          <a:ext cx="6336704" cy="47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Näkökulmia ja kehittämisalueita lähitulevaisuudelle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Opettajauran houkuttelevuuden parantaminen</a:t>
            </a:r>
          </a:p>
          <a:p>
            <a:r>
              <a:rPr lang="fi-FI" dirty="0" smtClean="0"/>
              <a:t>Opettajankoulutustarpeen ennakointi ja kohdentaminen</a:t>
            </a:r>
          </a:p>
          <a:p>
            <a:pPr>
              <a:buFontTx/>
              <a:buChar char="-"/>
            </a:pPr>
            <a:r>
              <a:rPr lang="fi-FI" dirty="0" smtClean="0"/>
              <a:t>Aineenopettajakoulutukset (joillakin aloilla työttömyyttä)</a:t>
            </a:r>
          </a:p>
          <a:p>
            <a:pPr>
              <a:buFontTx/>
              <a:buChar char="-"/>
            </a:pPr>
            <a:r>
              <a:rPr lang="fi-FI" dirty="0" smtClean="0"/>
              <a:t>Varhaiskasvatuksen opettajan koulutustarve kasvaa</a:t>
            </a:r>
          </a:p>
          <a:p>
            <a:pPr>
              <a:buFontTx/>
              <a:buChar char="-"/>
            </a:pPr>
            <a:r>
              <a:rPr lang="fi-FI" dirty="0" smtClean="0"/>
              <a:t>Erityisopettajan koulutustarve kasvaa</a:t>
            </a:r>
          </a:p>
          <a:p>
            <a:pPr>
              <a:buFontTx/>
              <a:buChar char="-"/>
            </a:pPr>
            <a:r>
              <a:rPr lang="fi-FI" dirty="0" smtClean="0"/>
              <a:t>Kaksoiskelpoisten opettajien tarve kasvaa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Jatkuvan oppimisen tarve</a:t>
            </a:r>
          </a:p>
          <a:p>
            <a:pPr>
              <a:buFontTx/>
              <a:buChar char="-"/>
            </a:pPr>
            <a:r>
              <a:rPr lang="fi-FI" dirty="0" smtClean="0"/>
              <a:t>Induktiovaiheen tuki</a:t>
            </a:r>
          </a:p>
          <a:p>
            <a:pPr>
              <a:buFontTx/>
              <a:buChar char="-"/>
            </a:pPr>
            <a:r>
              <a:rPr lang="fi-FI" smtClean="0"/>
              <a:t>Yhteisopettajuuden kehittäminen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Koherenssi työelämän tarpeiden ja opettajankoulutuksen välillä –kohtaamiset, seminaarit ja yhteiset koulutukset ovat tärkeitä</a:t>
            </a: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6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409" y="1772816"/>
            <a:ext cx="3595255" cy="23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844824"/>
            <a:ext cx="3489321" cy="232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665" y="4289725"/>
            <a:ext cx="3511114" cy="201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63093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Lisätietoja:</a:t>
            </a:r>
          </a:p>
          <a:p>
            <a:r>
              <a:rPr lang="fi-FI" sz="1400" dirty="0" smtClean="0"/>
              <a:t>inkeri.ruokonen@helsinki.fi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390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4" y="44718"/>
            <a:ext cx="9259715" cy="6813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Kasvatustieteellinen tiedekunta, </a:t>
            </a:r>
            <a:br>
              <a:rPr lang="fi-FI" dirty="0" smtClean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</a:rPr>
              <a:t>sen kaksi osastoa ja koulutusohjelmat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871" y="1459377"/>
            <a:ext cx="4142184" cy="4953000"/>
          </a:xfrm>
        </p:spPr>
        <p:txBody>
          <a:bodyPr/>
          <a:lstStyle/>
          <a:p>
            <a:r>
              <a:rPr lang="fi-FI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Normaalikoulut</a:t>
            </a:r>
            <a:endParaRPr lang="fi-FI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i-FI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i-FI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Viikin normaalikoulu</a:t>
            </a:r>
          </a:p>
          <a:p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Peruskoulu, luokat (1-9)</a:t>
            </a:r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Lukio</a:t>
            </a:r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i-FI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Helsingin normaalilyseo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Yläkoulu, (luokat 7-9)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Syksystä 2019 alkavat myös alkuopetusluokat</a:t>
            </a:r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Lukio</a:t>
            </a:r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06489" y="1459377"/>
            <a:ext cx="3429000" cy="495300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Kasvatustieteen osasto</a:t>
            </a:r>
          </a:p>
          <a:p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Opetus- ja tutkimushenkilöstö sekä tiedekunnan hallinnon väkeä, jotka eivät kuulu yliopistopalveluihin</a:t>
            </a:r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028" y="4105194"/>
            <a:ext cx="3907160" cy="2123658"/>
          </a:xfrm>
          <a:prstGeom prst="rect">
            <a:avLst/>
          </a:prstGeom>
          <a:solidFill>
            <a:srgbClr val="8C8A87"/>
          </a:solidFill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Koulutusohjelmat</a:t>
            </a:r>
          </a:p>
          <a:p>
            <a:r>
              <a:rPr lang="fi-FI" sz="1800" b="1" dirty="0" smtClean="0">
                <a:solidFill>
                  <a:schemeClr val="bg1"/>
                </a:solidFill>
              </a:rPr>
              <a:t>Kasvatustieteiden kandiohjelma</a:t>
            </a:r>
            <a:endParaRPr lang="fi-FI" sz="1800" b="1" dirty="0">
              <a:solidFill>
                <a:schemeClr val="bg1"/>
              </a:solidFill>
            </a:endParaRPr>
          </a:p>
          <a:p>
            <a:endParaRPr lang="fi-FI" sz="1800" b="1" dirty="0" smtClean="0">
              <a:solidFill>
                <a:schemeClr val="bg1"/>
              </a:solidFill>
            </a:endParaRPr>
          </a:p>
          <a:p>
            <a:r>
              <a:rPr lang="fi-FI" sz="1800" b="1" dirty="0">
                <a:solidFill>
                  <a:schemeClr val="bg1"/>
                </a:solidFill>
              </a:rPr>
              <a:t>Kasvatustieteiden m</a:t>
            </a:r>
            <a:r>
              <a:rPr lang="fi-FI" sz="1800" b="1" dirty="0" smtClean="0">
                <a:solidFill>
                  <a:schemeClr val="bg1"/>
                </a:solidFill>
              </a:rPr>
              <a:t>aisteriohjelma</a:t>
            </a:r>
          </a:p>
          <a:p>
            <a:r>
              <a:rPr lang="fi-FI" sz="1800" b="1" dirty="0" smtClean="0">
                <a:solidFill>
                  <a:schemeClr val="bg1"/>
                </a:solidFill>
              </a:rPr>
              <a:t>Tohtoriohjelmat:</a:t>
            </a:r>
          </a:p>
          <a:p>
            <a:r>
              <a:rPr lang="fi-FI" sz="1800" b="1" dirty="0" err="1" smtClean="0">
                <a:solidFill>
                  <a:schemeClr val="bg1"/>
                </a:solidFill>
              </a:rPr>
              <a:t>Seduce</a:t>
            </a:r>
            <a:endParaRPr lang="fi-FI" sz="1800" b="1" dirty="0" smtClean="0">
              <a:solidFill>
                <a:schemeClr val="bg1"/>
              </a:solidFill>
            </a:endParaRPr>
          </a:p>
          <a:p>
            <a:r>
              <a:rPr lang="fi-FI" sz="1800" b="1" dirty="0" err="1" smtClean="0">
                <a:solidFill>
                  <a:schemeClr val="bg1"/>
                </a:solidFill>
              </a:rPr>
              <a:t>Psyko</a:t>
            </a:r>
            <a:endParaRPr lang="fi-FI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258" y="5765447"/>
            <a:ext cx="4320480" cy="923330"/>
          </a:xfrm>
          <a:prstGeom prst="rect">
            <a:avLst/>
          </a:prstGeom>
          <a:solidFill>
            <a:srgbClr val="6B6B6B"/>
          </a:solidFill>
        </p:spPr>
        <p:txBody>
          <a:bodyPr wrap="square" rtlCol="0">
            <a:spAutoFit/>
          </a:bodyPr>
          <a:lstStyle/>
          <a:p>
            <a:r>
              <a:rPr lang="fi-FI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Tiedekuntaa ja koulutusohjelmia palvelevat yliopistopalvelut ja tilapalvelut</a:t>
            </a:r>
            <a:endParaRPr lang="fi-FI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254628" cy="1116013"/>
          </a:xfrm>
        </p:spPr>
        <p:txBody>
          <a:bodyPr/>
          <a:lstStyle/>
          <a:p>
            <a:r>
              <a:rPr lang="fi-FI" dirty="0" smtClean="0"/>
              <a:t>Opettajankoulutuksen kehittämishankkeen tarve:</a:t>
            </a:r>
            <a:br>
              <a:rPr lang="fi-FI" dirty="0" smtClean="0"/>
            </a:br>
            <a:r>
              <a:rPr lang="fi-FI" dirty="0"/>
              <a:t>u</a:t>
            </a:r>
            <a:r>
              <a:rPr lang="fi-FI" dirty="0" smtClean="0"/>
              <a:t>usi tiedekunta ja uudet koulutusohjelmat</a:t>
            </a:r>
            <a:br>
              <a:rPr lang="fi-FI" dirty="0" smtClean="0"/>
            </a:br>
            <a:r>
              <a:rPr lang="fi-FI" dirty="0" smtClean="0"/>
              <a:t>opettajankoulutuksen kehittämisohjelma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800" b="1" dirty="0"/>
              <a:t>TYÖELÄMÄRELEVANSSI</a:t>
            </a:r>
            <a:endParaRPr lang="fi-FI" sz="1800" dirty="0"/>
          </a:p>
          <a:p>
            <a:r>
              <a:rPr lang="fi-FI" sz="1800" dirty="0"/>
              <a:t>YHTEISTYÖ</a:t>
            </a:r>
          </a:p>
          <a:p>
            <a:r>
              <a:rPr lang="fi-FI" sz="1800" dirty="0" smtClean="0"/>
              <a:t>Yhteiset osin eriytyvät kurssit</a:t>
            </a:r>
            <a:endParaRPr lang="fi-FI" sz="1800" dirty="0"/>
          </a:p>
          <a:p>
            <a:r>
              <a:rPr lang="fi-FI" sz="1800" dirty="0" smtClean="0"/>
              <a:t>Yhteiset pedagogiset opinnot</a:t>
            </a:r>
            <a:endParaRPr lang="fi-FI" sz="1800" dirty="0"/>
          </a:p>
          <a:p>
            <a:r>
              <a:rPr lang="fi-FI" sz="1800" dirty="0"/>
              <a:t>UUSI OSAAMINEN</a:t>
            </a:r>
          </a:p>
          <a:p>
            <a:r>
              <a:rPr lang="fi-FI" sz="1800" dirty="0"/>
              <a:t>OPS </a:t>
            </a:r>
            <a:r>
              <a:rPr lang="fi-FI" sz="1800" dirty="0" smtClean="0"/>
              <a:t>ja oppilaitosjohtaminen</a:t>
            </a:r>
            <a:endParaRPr lang="fi-FI" sz="1800" dirty="0"/>
          </a:p>
          <a:p>
            <a:r>
              <a:rPr lang="fi-FI" sz="1800" dirty="0" smtClean="0"/>
              <a:t>Erilaistuva oppilas aines</a:t>
            </a:r>
            <a:endParaRPr lang="fi-FI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600" b="1" dirty="0"/>
              <a:t>KOULUTUSOHJELMIEN OSAAMISPERUSTAISUUS</a:t>
            </a:r>
            <a:endParaRPr lang="fi-FI" sz="1600" dirty="0"/>
          </a:p>
          <a:p>
            <a:r>
              <a:rPr lang="fi-FI" sz="1600" dirty="0"/>
              <a:t>IDENTITEETIT</a:t>
            </a:r>
          </a:p>
          <a:p>
            <a:r>
              <a:rPr lang="fi-FI" sz="1600" dirty="0"/>
              <a:t>GENEERISET OSAAMISTAVOITTEET</a:t>
            </a:r>
          </a:p>
          <a:p>
            <a:r>
              <a:rPr lang="fi-FI" sz="1600" dirty="0"/>
              <a:t>SISÄLLÖLLISET OSAAMISTAVOITTEET</a:t>
            </a:r>
          </a:p>
          <a:p>
            <a:pPr marL="0" indent="0">
              <a:buNone/>
            </a:pPr>
            <a:r>
              <a:rPr lang="fi-FI" sz="1600" dirty="0" smtClean="0"/>
              <a:t>      Kumuloituvat</a:t>
            </a:r>
            <a:endParaRPr lang="fi-FI" sz="1600" dirty="0"/>
          </a:p>
          <a:p>
            <a:r>
              <a:rPr lang="fi-FI" sz="1600" dirty="0" err="1" smtClean="0"/>
              <a:t>OPSin</a:t>
            </a:r>
            <a:r>
              <a:rPr lang="fi-FI" sz="1600" dirty="0" smtClean="0"/>
              <a:t> ja OPETUSOHJELMAN </a:t>
            </a:r>
            <a:r>
              <a:rPr lang="fi-FI" sz="1600" dirty="0"/>
              <a:t>VÄLINEN SUHDE</a:t>
            </a:r>
          </a:p>
          <a:p>
            <a:r>
              <a:rPr lang="fi-FI" sz="1600" b="1" dirty="0"/>
              <a:t>TUTKIMUSPERUSTAISUUS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      VAHVA </a:t>
            </a:r>
            <a:r>
              <a:rPr lang="fi-FI" sz="1600" dirty="0"/>
              <a:t>TUTKIMUSEVIDENSSI</a:t>
            </a:r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20480">
            <a:off x="503907" y="4029209"/>
            <a:ext cx="1679732" cy="211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1980">
            <a:off x="2396039" y="4488567"/>
            <a:ext cx="1491705" cy="20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-74943"/>
            <a:ext cx="91249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099" y="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Kasvatustieteiden kandiohjelma 180op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30932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chemeClr val="bg1"/>
                </a:solidFill>
              </a:rPr>
              <a:t>VAO     BTLU      LO           KLU    YL/AKT   PED          EP              KO           KÄ</a:t>
            </a:r>
            <a:endParaRPr lang="fi-FI" sz="2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3608" y="6165304"/>
            <a:ext cx="0" cy="544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051720" y="6165304"/>
            <a:ext cx="0" cy="544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987824" y="6165304"/>
            <a:ext cx="0" cy="544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923928" y="6093296"/>
            <a:ext cx="0" cy="616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04048" y="6093296"/>
            <a:ext cx="0" cy="616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956599" y="6093296"/>
            <a:ext cx="0" cy="606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020272" y="6093296"/>
            <a:ext cx="0" cy="616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983017" y="6093296"/>
            <a:ext cx="7928" cy="606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34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7990"/>
            <a:ext cx="9232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77838"/>
            <a:ext cx="3354686" cy="175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48" y="32753"/>
            <a:ext cx="3303858" cy="192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7489"/>
            <a:ext cx="9144000" cy="2077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65828"/>
            <a:ext cx="3405515" cy="2292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384" y="4871747"/>
            <a:ext cx="3354686" cy="1828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4995171"/>
            <a:ext cx="2680742" cy="1433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868077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00B0F0"/>
                </a:solidFill>
              </a:rPr>
              <a:t>OPETTAJAN PEDAGOGISET OPINNOT                    </a:t>
            </a:r>
            <a:r>
              <a:rPr lang="fi-FI" sz="1600" b="1" dirty="0" err="1" smtClean="0">
                <a:solidFill>
                  <a:srgbClr val="00B0F0"/>
                </a:solidFill>
              </a:rPr>
              <a:t>OPS:n</a:t>
            </a:r>
            <a:r>
              <a:rPr lang="fi-FI" sz="1600" b="1" dirty="0" smtClean="0">
                <a:solidFill>
                  <a:srgbClr val="00B0F0"/>
                </a:solidFill>
              </a:rPr>
              <a:t> KEHITTÄMINEN</a:t>
            </a:r>
            <a:endParaRPr lang="fi-FI" sz="16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436438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00B0F0"/>
                </a:solidFill>
              </a:rPr>
              <a:t>mm. DIGILOIKKA            OPETTAJIEN JA KASVATUSALAN            OPS: PEDAGOGINEN </a:t>
            </a:r>
          </a:p>
          <a:p>
            <a:r>
              <a:rPr lang="fi-FI" sz="1600" b="1" dirty="0" smtClean="0">
                <a:solidFill>
                  <a:srgbClr val="00B0F0"/>
                </a:solidFill>
              </a:rPr>
              <a:t>                                              AMMATTILAISTEN YHTEISTYÖ              JOHTAMINEN</a:t>
            </a:r>
            <a:endParaRPr lang="fi-FI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Opettajan pedagogiset opinnot 60op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Kasvatustieteellinen tiedekunta tarjoaa opettajan pedagogiset opinnot myös erillisinä 60 op:n opintoina seuraavasti: </a:t>
            </a:r>
          </a:p>
          <a:p>
            <a:r>
              <a:rPr lang="fi-FI" dirty="0" smtClean="0"/>
              <a:t>perus- </a:t>
            </a:r>
            <a:r>
              <a:rPr lang="fi-FI" dirty="0"/>
              <a:t>ja lukio-opetukseen suuntautuvat </a:t>
            </a:r>
            <a:r>
              <a:rPr lang="fi-FI" dirty="0" err="1"/>
              <a:t>ped</a:t>
            </a:r>
            <a:r>
              <a:rPr lang="fi-FI" dirty="0"/>
              <a:t>. opinnot </a:t>
            </a:r>
          </a:p>
          <a:p>
            <a:r>
              <a:rPr lang="fi-FI" dirty="0" smtClean="0"/>
              <a:t>aikuisopetuksen </a:t>
            </a:r>
            <a:r>
              <a:rPr lang="fi-FI" dirty="0"/>
              <a:t>tehtäviin suuntautuvat </a:t>
            </a:r>
            <a:r>
              <a:rPr lang="fi-FI" dirty="0" err="1"/>
              <a:t>ped</a:t>
            </a:r>
            <a:r>
              <a:rPr lang="fi-FI" dirty="0"/>
              <a:t>. opinnot </a:t>
            </a:r>
          </a:p>
          <a:p>
            <a:r>
              <a:rPr lang="fi-FI" dirty="0" smtClean="0"/>
              <a:t>englanninkieliset </a:t>
            </a:r>
            <a:r>
              <a:rPr lang="fi-FI" dirty="0"/>
              <a:t>opettajan </a:t>
            </a:r>
            <a:r>
              <a:rPr lang="fi-FI" dirty="0" err="1"/>
              <a:t>ped</a:t>
            </a:r>
            <a:r>
              <a:rPr lang="fi-FI" dirty="0"/>
              <a:t>. opinnot (STEP) </a:t>
            </a:r>
          </a:p>
          <a:p>
            <a:r>
              <a:rPr lang="fi-FI" dirty="0" smtClean="0"/>
              <a:t>ruotsinkieliset </a:t>
            </a:r>
            <a:r>
              <a:rPr lang="fi-FI" dirty="0"/>
              <a:t>opettajan </a:t>
            </a:r>
            <a:r>
              <a:rPr lang="fi-FI" dirty="0" err="1"/>
              <a:t>ped</a:t>
            </a:r>
            <a:r>
              <a:rPr lang="fi-FI" dirty="0"/>
              <a:t>. opinnot </a:t>
            </a:r>
          </a:p>
          <a:p>
            <a:r>
              <a:rPr lang="fi-FI" dirty="0" smtClean="0"/>
              <a:t>yliopistopedagogiikan </a:t>
            </a:r>
            <a:r>
              <a:rPr lang="fi-FI" dirty="0"/>
              <a:t>opinnot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9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Opettajan pedagogiset opinnot osana kasvatustieteiden kandi- ja maisteritutkintoa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Opettajan </a:t>
            </a:r>
            <a:r>
              <a:rPr lang="fi-FI" dirty="0"/>
              <a:t>pedagogiset opinnot 60 op sisältyvät kasvatustieteiden kandi- ja maisteritutkintoon seuraavissa opintosuunnissa: KLU, LO, KO, KÄ, EP (erityisopettajan suuntautumisvaihtoehto). </a:t>
            </a:r>
          </a:p>
          <a:p>
            <a:r>
              <a:rPr lang="fi-FI" dirty="0"/>
              <a:t>Opinnoista </a:t>
            </a:r>
            <a:r>
              <a:rPr lang="fi-FI" dirty="0" smtClean="0"/>
              <a:t>n. 35 </a:t>
            </a:r>
            <a:r>
              <a:rPr lang="fi-FI" dirty="0"/>
              <a:t>op sisältyy kandiohjelmaan ja </a:t>
            </a:r>
            <a:r>
              <a:rPr lang="fi-FI" dirty="0" smtClean="0"/>
              <a:t>n. 25 </a:t>
            </a:r>
            <a:r>
              <a:rPr lang="fi-FI" dirty="0"/>
              <a:t>op maisteriohjelmaan. </a:t>
            </a:r>
          </a:p>
          <a:p>
            <a:r>
              <a:rPr lang="fi-FI" dirty="0"/>
              <a:t>Opintosuunnissa </a:t>
            </a:r>
            <a:r>
              <a:rPr lang="fi-FI" dirty="0" smtClean="0"/>
              <a:t>( BTLU) SBP </a:t>
            </a:r>
            <a:r>
              <a:rPr lang="fi-FI" dirty="0"/>
              <a:t>ja </a:t>
            </a:r>
            <a:r>
              <a:rPr lang="fi-FI" dirty="0" smtClean="0"/>
              <a:t>VAO </a:t>
            </a:r>
            <a:r>
              <a:rPr lang="fi-FI" dirty="0"/>
              <a:t>kandidaatin tutkintoon sisältyy 35 op opettajan pedagogisia opintoja. </a:t>
            </a:r>
            <a:endParaRPr lang="fi-FI" dirty="0" smtClean="0"/>
          </a:p>
          <a:p>
            <a:r>
              <a:rPr lang="fi-FI" dirty="0" smtClean="0"/>
              <a:t>Aineenopettajankoulutuksessa pedagogiset opinnot sisältyvät maisterivaiheen opintoihin</a:t>
            </a:r>
            <a:r>
              <a:rPr lang="fi-FI" dirty="0"/>
              <a:t>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8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678564" cy="1116013"/>
          </a:xfrm>
        </p:spPr>
        <p:txBody>
          <a:bodyPr/>
          <a:lstStyle/>
          <a:p>
            <a:r>
              <a:rPr lang="fi-FI" dirty="0" smtClean="0"/>
              <a:t>Opettajan pedagogisten opintojen 60op rakenne</a:t>
            </a:r>
            <a:br>
              <a:rPr lang="fi-FI" dirty="0" smtClean="0"/>
            </a:br>
            <a:r>
              <a:rPr lang="fi-FI" sz="1800" b="0" dirty="0" smtClean="0"/>
              <a:t>(</a:t>
            </a:r>
            <a:r>
              <a:rPr lang="fi-FI" sz="1800" b="0" dirty="0" err="1" smtClean="0"/>
              <a:t>Ao-pedaopinnoissa</a:t>
            </a:r>
            <a:r>
              <a:rPr lang="fi-FI" sz="1800" b="0" dirty="0" smtClean="0"/>
              <a:t> kaikki opinnot maisterivaiheessa, </a:t>
            </a:r>
            <a:br>
              <a:rPr lang="fi-FI" sz="1800" b="0" dirty="0" smtClean="0"/>
            </a:br>
            <a:r>
              <a:rPr lang="fi-FI" sz="1800" b="0" dirty="0" smtClean="0"/>
              <a:t>yhteistyö 7 HY:n tiedekunnan ja Aalto-yliopiston välillä)</a:t>
            </a:r>
            <a:endParaRPr lang="fi-FI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KANDI (35 op)</a:t>
            </a:r>
          </a:p>
          <a:p>
            <a:r>
              <a:rPr lang="fi-FI" dirty="0"/>
              <a:t>Kasvatuksenyhteiskunnalliset, </a:t>
            </a:r>
            <a:r>
              <a:rPr lang="fi-FI" dirty="0" smtClean="0"/>
              <a:t>kulttuuriset ja filosofisetperusteet 5 </a:t>
            </a:r>
            <a:r>
              <a:rPr lang="fi-FI" dirty="0"/>
              <a:t>op</a:t>
            </a:r>
          </a:p>
          <a:p>
            <a:r>
              <a:rPr lang="fi-FI" dirty="0" smtClean="0"/>
              <a:t>Opetuksen suunnittelu</a:t>
            </a:r>
            <a:r>
              <a:rPr lang="fi-FI" dirty="0"/>
              <a:t>, </a:t>
            </a:r>
            <a:r>
              <a:rPr lang="fi-FI" dirty="0" smtClean="0"/>
              <a:t>toteutus ja </a:t>
            </a:r>
            <a:r>
              <a:rPr lang="fi-FI" dirty="0" err="1" smtClean="0"/>
              <a:t>arviointiI</a:t>
            </a:r>
            <a:r>
              <a:rPr lang="fi-FI" dirty="0" smtClean="0"/>
              <a:t> </a:t>
            </a:r>
            <a:r>
              <a:rPr lang="fi-FI" dirty="0"/>
              <a:t>5 op</a:t>
            </a:r>
          </a:p>
          <a:p>
            <a:r>
              <a:rPr lang="fi-FI" dirty="0" smtClean="0"/>
              <a:t>Opetuksen suunnittelu</a:t>
            </a:r>
            <a:r>
              <a:rPr lang="fi-FI" dirty="0"/>
              <a:t>, </a:t>
            </a:r>
            <a:r>
              <a:rPr lang="fi-FI" dirty="0" smtClean="0"/>
              <a:t>toteutus ja </a:t>
            </a:r>
            <a:r>
              <a:rPr lang="fi-FI" dirty="0" err="1" smtClean="0"/>
              <a:t>arviointiII</a:t>
            </a:r>
            <a:r>
              <a:rPr lang="fi-FI" dirty="0" smtClean="0"/>
              <a:t> </a:t>
            </a:r>
            <a:r>
              <a:rPr lang="fi-FI" dirty="0"/>
              <a:t>5 op</a:t>
            </a:r>
          </a:p>
          <a:p>
            <a:r>
              <a:rPr lang="fi-FI" dirty="0" smtClean="0"/>
              <a:t>Oppimisvaikeudet 5 </a:t>
            </a:r>
            <a:r>
              <a:rPr lang="fi-FI" dirty="0"/>
              <a:t>op</a:t>
            </a:r>
          </a:p>
          <a:p>
            <a:r>
              <a:rPr lang="fi-FI" dirty="0" smtClean="0"/>
              <a:t>Harjoittelu I </a:t>
            </a:r>
            <a:r>
              <a:rPr lang="fi-FI" dirty="0"/>
              <a:t>10 op</a:t>
            </a:r>
          </a:p>
          <a:p>
            <a:endParaRPr lang="fi-FI" dirty="0"/>
          </a:p>
          <a:p>
            <a:r>
              <a:rPr lang="fi-FI" dirty="0"/>
              <a:t>MAISTERI (25 op)</a:t>
            </a:r>
          </a:p>
          <a:p>
            <a:r>
              <a:rPr lang="fi-FI" dirty="0" smtClean="0"/>
              <a:t>Harjoittelu II </a:t>
            </a:r>
            <a:r>
              <a:rPr lang="fi-FI" dirty="0"/>
              <a:t>10 op</a:t>
            </a:r>
          </a:p>
          <a:p>
            <a:r>
              <a:rPr lang="fi-FI" dirty="0" smtClean="0"/>
              <a:t>Opettaja työnsä tutkijana10 </a:t>
            </a:r>
            <a:r>
              <a:rPr lang="fi-FI" dirty="0"/>
              <a:t>op</a:t>
            </a:r>
          </a:p>
          <a:p>
            <a:r>
              <a:rPr lang="fi-FI" dirty="0" smtClean="0"/>
              <a:t>Opetussuunnitelma ja oppilaitoksen johtaminen 5op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5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156428</TotalTime>
  <Words>482</Words>
  <Application>Microsoft Office PowerPoint</Application>
  <PresentationFormat>Näytössä katseltava diaesitys (4:3)</PresentationFormat>
  <Paragraphs>96</Paragraphs>
  <Slides>12</Slides>
  <Notes>3</Notes>
  <HiddenSlides>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Georgia</vt:lpstr>
      <vt:lpstr>Times New Roman</vt:lpstr>
      <vt:lpstr>Wingdings</vt:lpstr>
      <vt:lpstr>Default Design</vt:lpstr>
      <vt:lpstr>Ope osaa -hanke opettajan pedagogisten opintojen kehittäjänä   Kasvatustieteellinen tiedekunta Helsingin yliopisto Inkeri Ruokonen  </vt:lpstr>
      <vt:lpstr>Kasvatustieteellinen tiedekunta,  sen kaksi osastoa ja koulutusohjelmat</vt:lpstr>
      <vt:lpstr>Opettajankoulutuksen kehittämishankkeen tarve: uusi tiedekunta ja uudet koulutusohjelmat opettajankoulutuksen kehittämisohjelma</vt:lpstr>
      <vt:lpstr>PowerPoint-esitys</vt:lpstr>
      <vt:lpstr>PowerPoint-esitys</vt:lpstr>
      <vt:lpstr>PowerPoint-esitys</vt:lpstr>
      <vt:lpstr>Opettajan pedagogiset opinnot 60op</vt:lpstr>
      <vt:lpstr>Opettajan pedagogiset opinnot osana kasvatustieteiden kandi- ja maisteritutkintoa</vt:lpstr>
      <vt:lpstr>Opettajan pedagogisten opintojen 60op rakenne (Ao-pedaopinnoissa kaikki opinnot maisterivaiheessa,  yhteistyö 7 HY:n tiedekunnan ja Aalto-yliopiston välillä)</vt:lpstr>
      <vt:lpstr>        Ope osaa -hanke  hyvien pedagogisten käytänteiden jakamisen paikkana</vt:lpstr>
      <vt:lpstr>Näkökulmia ja kehittämisalueita lähitulevaisuudelle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dian otsikkoa</dc:title>
  <dc:creator>Jari Lavonen</dc:creator>
  <cp:lastModifiedBy>Vahtivuori-Hänninen Sanna (OKM)</cp:lastModifiedBy>
  <cp:revision>1569</cp:revision>
  <cp:lastPrinted>2019-05-04T14:44:47Z</cp:lastPrinted>
  <dcterms:created xsi:type="dcterms:W3CDTF">2003-08-13T09:52:38Z</dcterms:created>
  <dcterms:modified xsi:type="dcterms:W3CDTF">2019-06-12T08:36:24Z</dcterms:modified>
</cp:coreProperties>
</file>