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906000" cy="6858000" type="A4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7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 showGuides="1">
      <p:cViewPr varScale="1">
        <p:scale>
          <a:sx n="111" d="100"/>
          <a:sy n="111" d="100"/>
        </p:scale>
        <p:origin x="67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 alt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i-FI" alt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 alt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1881C1-3EDA-4EEB-B922-A9EDD50B8CB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6084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 altLang="fi-F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i-FI" altLang="fi-FI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 altLang="fi-FI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795A41-0E7C-43B6-8236-E81EED74C70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5161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4" name="Picture 10" descr="OKM_1a_val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13938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929688" cy="4321175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fi-FI" altLang="fi-FI" noProof="0" smtClean="0"/>
              <a:t>Muokkaa perustyyl. napsautt.</a:t>
            </a:r>
            <a:endParaRPr lang="fi-FI" altLang="fi-FI" noProof="0" dirty="0" smtClean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392863" y="188913"/>
            <a:ext cx="23114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altLang="fi-FI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2720975" y="188913"/>
            <a:ext cx="31369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alt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E8378-5292-4B6E-AD55-8389A6CDDD3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3295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>
            <a:lvl1pPr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>
            <a:lvl1pPr>
              <a:defRPr sz="1800"/>
            </a:lvl1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9733A-BA66-43FB-BEBE-767E39D5EF69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9209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+mj-lt"/>
              </a:defRPr>
            </a:lvl1pPr>
          </a:lstStyle>
          <a:p>
            <a:fld id="{DFF07A49-115B-43C1-AE25-5A4E22FBC404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21762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3000" b="0" cap="all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442AE-1B80-4E57-BB98-595AC821BFB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8201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C6DDF-5292-4465-ABD5-7800B6B1144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96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D3905-1254-4F4A-A856-09BCD3A3D4D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691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6E594-3422-4F08-ACAA-63DE5BB6951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390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16524-618B-4AD1-8311-8DE9EF70443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9976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62D16-B3D4-450C-85AB-99FC8B67C92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0951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A081B-3342-43C2-A9B8-E1B8B514F41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8672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OKM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505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smtClean="0"/>
              <a:t>Muokkaa </a:t>
            </a:r>
            <a:r>
              <a:rPr lang="fi-FI" altLang="fi-FI" dirty="0" err="1" smtClean="0"/>
              <a:t>perustyyl</a:t>
            </a:r>
            <a:r>
              <a:rPr lang="fi-FI" altLang="fi-FI" dirty="0" smtClean="0"/>
              <a:t>. </a:t>
            </a:r>
            <a:r>
              <a:rPr lang="fi-FI" altLang="fi-FI" dirty="0" err="1" smtClean="0"/>
              <a:t>napsautt</a:t>
            </a:r>
            <a:r>
              <a:rPr lang="fi-FI" altLang="fi-FI" dirty="0" smtClean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smtClean="0"/>
              <a:t>Muokkaa tekstin perustyylejä napsauttamalla</a:t>
            </a:r>
          </a:p>
          <a:p>
            <a:pPr lvl="1"/>
            <a:r>
              <a:rPr lang="fi-FI" altLang="fi-FI" dirty="0" smtClean="0"/>
              <a:t>toinen taso</a:t>
            </a:r>
          </a:p>
          <a:p>
            <a:pPr lvl="2"/>
            <a:r>
              <a:rPr lang="fi-FI" altLang="fi-FI" dirty="0" smtClean="0"/>
              <a:t>kolmas taso</a:t>
            </a:r>
          </a:p>
          <a:p>
            <a:pPr lvl="3"/>
            <a:r>
              <a:rPr lang="fi-FI" altLang="fi-FI" dirty="0" smtClean="0"/>
              <a:t>neljäs taso</a:t>
            </a:r>
          </a:p>
          <a:p>
            <a:pPr lvl="4"/>
            <a:r>
              <a:rPr lang="fi-FI" altLang="fi-FI" dirty="0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3663" y="549275"/>
            <a:ext cx="20637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+mj-lt"/>
              </a:defRPr>
            </a:lvl1pPr>
          </a:lstStyle>
          <a:p>
            <a:endParaRPr lang="fi-FI" alt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37325" y="115888"/>
            <a:ext cx="3224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+mj-lt"/>
              </a:defRPr>
            </a:lvl1pPr>
          </a:lstStyle>
          <a:p>
            <a:endParaRPr lang="fi-FI" alt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kzidenz Grotesk BE" pitchFamily="34" charset="0"/>
              </a:defRPr>
            </a:lvl1pPr>
          </a:lstStyle>
          <a:p>
            <a:fld id="{3A3A8BCA-ED9D-4C0A-ACE8-BD417F5EF6C3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000000"/>
          </a:solidFill>
          <a:latin typeface="+mj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rgbClr val="000000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000000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rgbClr val="000000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9263" y="1412875"/>
            <a:ext cx="9040812" cy="3744913"/>
          </a:xfrm>
        </p:spPr>
        <p:txBody>
          <a:bodyPr/>
          <a:lstStyle/>
          <a:p>
            <a:pPr algn="l"/>
            <a:r>
              <a:rPr lang="fi-FI" altLang="fi-FI" dirty="0" smtClean="0"/>
              <a:t>Museolain ja museoiden rahoituksen uudistus</a:t>
            </a:r>
            <a:endParaRPr lang="fi-FI" alt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Valmistelu ja kuuleminen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Kulttuurin valtionosuusjärjestelmän uudistushanke</a:t>
            </a:r>
          </a:p>
          <a:p>
            <a:r>
              <a:rPr lang="fi-FI" dirty="0" smtClean="0"/>
              <a:t>Laajapohjainen asiantuntijatyöryhmä – useita sidosryhmätilaisuuksia</a:t>
            </a:r>
          </a:p>
          <a:p>
            <a:r>
              <a:rPr lang="fi-FI" dirty="0" smtClean="0"/>
              <a:t>Museoiden osalta hyödynnetty museopoliittista ohjelmatyötä</a:t>
            </a:r>
          </a:p>
          <a:p>
            <a:r>
              <a:rPr lang="fi-FI" dirty="0" smtClean="0"/>
              <a:t>Museoita koskevien ehdotusten vastaanotto lausuntokierroksella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/>
              <a:t>pääosin myönteinen</a:t>
            </a:r>
          </a:p>
          <a:p>
            <a:pPr lvl="1"/>
            <a:r>
              <a:rPr lang="fi-FI" dirty="0" smtClean="0"/>
              <a:t>Eniten kriittistä palautetta saaneet yksityiskohdat on korjattu jatkovalmistelussa</a:t>
            </a:r>
          </a:p>
          <a:p>
            <a:r>
              <a:rPr lang="fi-FI" dirty="0" smtClean="0"/>
              <a:t>Jatkovalmistelu jaettu kahteen vaiheeseen:</a:t>
            </a:r>
          </a:p>
          <a:p>
            <a:pPr marL="800100" lvl="1" indent="-342900">
              <a:buFont typeface="+mj-lt"/>
              <a:buAutoNum type="arabicPeriod"/>
            </a:pPr>
            <a:r>
              <a:rPr lang="fi-FI" dirty="0" smtClean="0"/>
              <a:t>Museolaki ja museoiden valtionosuudet; esittävän taiteen vapaan kentän valtionavustukset</a:t>
            </a:r>
          </a:p>
          <a:p>
            <a:pPr marL="800100" lvl="1" indent="-342900">
              <a:buFont typeface="+mj-lt"/>
              <a:buAutoNum type="arabicPeriod"/>
            </a:pPr>
            <a:r>
              <a:rPr lang="fi-FI" dirty="0" smtClean="0"/>
              <a:t>Laki esittävän taiteen edistämisestä ja esittävän taiteen valtionosuudet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7A49-115B-43C1-AE25-5A4E22FBC404}" type="slidenum">
              <a:rPr lang="fi-FI" altLang="fi-FI" smtClean="0"/>
              <a:pPr/>
              <a:t>2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20325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Ehdotus uudeksi museolaiksi (1)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Lain </a:t>
            </a:r>
            <a:r>
              <a:rPr lang="fi-FI" dirty="0" smtClean="0"/>
              <a:t>tavoitteet, </a:t>
            </a:r>
            <a:r>
              <a:rPr lang="fi-FI" dirty="0"/>
              <a:t>toiminnan </a:t>
            </a:r>
            <a:r>
              <a:rPr lang="fi-FI" dirty="0" smtClean="0"/>
              <a:t>tarkoitus, valtionosuuden edellytykset</a:t>
            </a:r>
          </a:p>
          <a:p>
            <a:r>
              <a:rPr lang="fi-FI" i="1" dirty="0"/>
              <a:t>Alueelliset vastuumuseot</a:t>
            </a:r>
            <a:r>
              <a:rPr lang="fi-FI" dirty="0"/>
              <a:t> </a:t>
            </a:r>
            <a:r>
              <a:rPr lang="fi-FI" dirty="0" smtClean="0"/>
              <a:t>maakunta- </a:t>
            </a:r>
            <a:r>
              <a:rPr lang="fi-FI" dirty="0"/>
              <a:t>ja </a:t>
            </a:r>
            <a:r>
              <a:rPr lang="fi-FI" dirty="0" smtClean="0"/>
              <a:t>aluetaidemuseoiden tilalle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lueellisen </a:t>
            </a:r>
            <a:r>
              <a:rPr lang="fi-FI" dirty="0"/>
              <a:t>museotoiminnan edistämistehtävä, kulttuuriympäristötehtävä ja alueellinen </a:t>
            </a:r>
            <a:r>
              <a:rPr lang="fi-FI" dirty="0" smtClean="0"/>
              <a:t>taidemuseotehtävä</a:t>
            </a:r>
          </a:p>
          <a:p>
            <a:pPr lvl="1"/>
            <a:r>
              <a:rPr lang="fi-FI" dirty="0" smtClean="0"/>
              <a:t>Tavoitteena tehtävien järjestäminen kattavasti koko maassa</a:t>
            </a:r>
          </a:p>
          <a:p>
            <a:pPr lvl="1"/>
            <a:r>
              <a:rPr lang="fi-FI" dirty="0" smtClean="0"/>
              <a:t>Työryhmä ehdotti, että toimialue noudattaisi maakuntajakoa – lausuntopalautteen johdosta lisätty poikkeusmahdollisuus alueen olosuhteisiin liittyvästä perustellusta syystä</a:t>
            </a:r>
          </a:p>
          <a:p>
            <a:r>
              <a:rPr lang="fi-FI" i="1" dirty="0" smtClean="0"/>
              <a:t>Valtakunnalliset </a:t>
            </a:r>
            <a:r>
              <a:rPr lang="fi-FI" i="1" dirty="0"/>
              <a:t>vastuumuseot</a:t>
            </a:r>
            <a:r>
              <a:rPr lang="fi-FI" dirty="0"/>
              <a:t> </a:t>
            </a:r>
            <a:r>
              <a:rPr lang="fi-FI" dirty="0" smtClean="0"/>
              <a:t>valtakunnallisten </a:t>
            </a:r>
            <a:r>
              <a:rPr lang="fi-FI" dirty="0"/>
              <a:t>erikoismuseoiden </a:t>
            </a:r>
            <a:r>
              <a:rPr lang="fi-FI" dirty="0" smtClean="0"/>
              <a:t>tilalle</a:t>
            </a:r>
          </a:p>
          <a:p>
            <a:r>
              <a:rPr lang="fi-FI" dirty="0" smtClean="0"/>
              <a:t>Vastuumuseoiden edellytykset ja tehtävät lain tasolle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7A49-115B-43C1-AE25-5A4E22FBC404}" type="slidenum">
              <a:rPr lang="fi-FI" altLang="fi-FI" smtClean="0"/>
              <a:pPr/>
              <a:t>3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841998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Ehdotus uudeksi museolaiksi (2)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Päätökset valtionosuusjärjestelmään piiriin pääsemistä ja vastuumuseoksi nimeämisestä voimassa </a:t>
            </a:r>
            <a:r>
              <a:rPr lang="fi-FI" dirty="0" smtClean="0"/>
              <a:t>toistaiseksi</a:t>
            </a:r>
          </a:p>
          <a:p>
            <a:pPr marL="685800" lvl="1">
              <a:buFontTx/>
              <a:buChar char="-"/>
            </a:pPr>
            <a:r>
              <a:rPr lang="fi-FI" dirty="0" smtClean="0"/>
              <a:t>Edellytysten ja vastuumuseoiden tehtävien hoidon arviointi määrävälein </a:t>
            </a:r>
          </a:p>
          <a:p>
            <a:pPr marL="685800" lvl="1">
              <a:buFontTx/>
              <a:buChar char="-"/>
            </a:pPr>
            <a:r>
              <a:rPr lang="fi-FI" dirty="0" smtClean="0"/>
              <a:t>Työryhmä ehdotti tarkasteluväliksi kolmea vuotta, lausuntopalautteen perusteella pidennetty neljään vuoteen</a:t>
            </a:r>
          </a:p>
          <a:p>
            <a:pPr marL="685800" lvl="1">
              <a:buFontTx/>
              <a:buChar char="-"/>
            </a:pPr>
            <a:endParaRPr lang="fi-FI" dirty="0"/>
          </a:p>
          <a:p>
            <a:r>
              <a:rPr lang="fi-FI" dirty="0" smtClean="0"/>
              <a:t>Vastuumuseot neuvottelevat nelivuosittain Museoviraston kanssa alueellisia/valtakunnallisia tehtäviä koskevan suunnitelman toteuttamisesta </a:t>
            </a:r>
          </a:p>
          <a:p>
            <a:pPr marL="685800" lvl="1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7A49-115B-43C1-AE25-5A4E22FBC404}" type="slidenum">
              <a:rPr lang="fi-FI" altLang="fi-FI" smtClean="0"/>
              <a:pPr/>
              <a:t>4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54944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Museoiden valtionosuus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Laskennallinen järjestelmä: perusteina </a:t>
            </a:r>
            <a:r>
              <a:rPr lang="fi-FI" dirty="0" err="1" smtClean="0"/>
              <a:t>OKM:n</a:t>
            </a:r>
            <a:r>
              <a:rPr lang="fi-FI" dirty="0" smtClean="0"/>
              <a:t> vahvistama henkilötyövuosimäärä ja henkilötyövuotta kohden laskettu yksikköhinta</a:t>
            </a:r>
          </a:p>
          <a:p>
            <a:r>
              <a:rPr lang="fi-FI" dirty="0" smtClean="0"/>
              <a:t>Perusrahoitus: VOS-prosentti 37 (sama kuin nykyisin)</a:t>
            </a:r>
          </a:p>
          <a:p>
            <a:r>
              <a:rPr lang="fi-FI" dirty="0" smtClean="0"/>
              <a:t>Alueellisten vastuumuseotehtävien lisärahoitus: perusteena oleva </a:t>
            </a:r>
            <a:r>
              <a:rPr lang="fi-FI" dirty="0" err="1" smtClean="0"/>
              <a:t>htv</a:t>
            </a:r>
            <a:r>
              <a:rPr lang="fi-FI" dirty="0" smtClean="0"/>
              <a:t>-määrä vahvistetaan erikseen, VOS-prosentti 85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</a:rPr>
              <a:t>Rahoituksen kohdentuminen vastaisi nykyistä paremmin kunkin museon hoitamien tehtävien todellista laajuutta</a:t>
            </a:r>
          </a:p>
          <a:p>
            <a:r>
              <a:rPr lang="fi-FI" dirty="0" smtClean="0"/>
              <a:t>Valtakunnallisten vastuumuseotehtävien lisärahoitus: määrä harkinnanvarainen</a:t>
            </a:r>
          </a:p>
          <a:p>
            <a:r>
              <a:rPr lang="fi-FI" dirty="0" smtClean="0"/>
              <a:t>Nelivuotinen rahoitussuunnitelma lisäisi ennustettavuutta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7A49-115B-43C1-AE25-5A4E22FBC404}" type="slidenum">
              <a:rPr lang="fi-FI" altLang="fi-FI" smtClean="0"/>
              <a:pPr/>
              <a:t>5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553441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 ja rahoitus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Voimaan 2020 alussa; HE </a:t>
            </a:r>
            <a:r>
              <a:rPr lang="fi-FI" dirty="0" smtClean="0"/>
              <a:t>lokakuussa 2018; eduskuntakäsittely loppusuoralla; lain vahvistaminen</a:t>
            </a:r>
            <a:endParaRPr lang="fi-FI" dirty="0" smtClean="0"/>
          </a:p>
          <a:p>
            <a:r>
              <a:rPr lang="fi-FI" dirty="0" smtClean="0"/>
              <a:t>Toimeenpanon valmisteluun tarvitaan noin vuosi lain hyväksymisestä ja vahvistamisesta; ohjeistus museoiden ylläpitäjille jo 9/2018</a:t>
            </a:r>
          </a:p>
          <a:p>
            <a:r>
              <a:rPr lang="fi-FI" dirty="0" smtClean="0"/>
              <a:t>Kaikki museot </a:t>
            </a:r>
            <a:r>
              <a:rPr lang="fi-FI" dirty="0" smtClean="0"/>
              <a:t>hakevat </a:t>
            </a:r>
            <a:r>
              <a:rPr lang="fi-FI" dirty="0" smtClean="0"/>
              <a:t>uudelleen valtionosuuden piiriin </a:t>
            </a:r>
            <a:r>
              <a:rPr lang="fi-FI" dirty="0" smtClean="0"/>
              <a:t>2/2019 (eduskuntaehto)</a:t>
            </a:r>
            <a:endParaRPr lang="fi-FI" dirty="0" smtClean="0"/>
          </a:p>
          <a:p>
            <a:r>
              <a:rPr lang="fi-FI" dirty="0" smtClean="0"/>
              <a:t>Ensimmäisen kolmen vuoden aikana siirtymäkauden rahoitus, jos jollakin museolla valtionosuuden määrä laskisi olennaisesti</a:t>
            </a:r>
          </a:p>
          <a:p>
            <a:r>
              <a:rPr lang="fi-FI" dirty="0" err="1" smtClean="0"/>
              <a:t>JTS:ssa</a:t>
            </a:r>
            <a:r>
              <a:rPr lang="fi-FI" dirty="0" smtClean="0"/>
              <a:t> </a:t>
            </a:r>
            <a:r>
              <a:rPr lang="fi-FI" dirty="0"/>
              <a:t>yht. 7 milj. euroa v. 2020 alkaen </a:t>
            </a:r>
            <a:r>
              <a:rPr lang="fi-FI" dirty="0" smtClean="0"/>
              <a:t>museoiden VOS-järjestelmän uudistukseen ja esittävän taiteen vapaan kentän toimintaedellytysten parantamiseen</a:t>
            </a:r>
          </a:p>
          <a:p>
            <a:pPr lvl="1"/>
            <a:r>
              <a:rPr lang="fi-FI" dirty="0" smtClean="0"/>
              <a:t>Museoiden osuus 4 milj. euroa: siirtymäkauden rahoitus ja </a:t>
            </a:r>
            <a:r>
              <a:rPr lang="fi-FI" dirty="0" err="1" smtClean="0"/>
              <a:t>htv</a:t>
            </a:r>
            <a:r>
              <a:rPr lang="fi-FI" dirty="0" smtClean="0"/>
              <a:t>-määrän lisääminen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7A49-115B-43C1-AE25-5A4E22FBC404}" type="slidenum">
              <a:rPr lang="fi-FI" altLang="fi-FI" smtClean="0"/>
              <a:pPr/>
              <a:t>6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92070515"/>
      </p:ext>
    </p:extLst>
  </p:cSld>
  <p:clrMapOvr>
    <a:masterClrMapping/>
  </p:clrMapOvr>
</p:sld>
</file>

<file path=ppt/theme/theme1.xml><?xml version="1.0" encoding="utf-8"?>
<a:theme xmlns:a="http://schemas.openxmlformats.org/drawingml/2006/main" name="OKM_suomi_ruotsi6">
  <a:themeElements>
    <a:clrScheme name="Mukautettu 261120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0A489"/>
      </a:accent1>
      <a:accent2>
        <a:srgbClr val="FC4C02"/>
      </a:accent2>
      <a:accent3>
        <a:srgbClr val="009CDE"/>
      </a:accent3>
      <a:accent4>
        <a:srgbClr val="9B26B6"/>
      </a:accent4>
      <a:accent5>
        <a:srgbClr val="FFCD00"/>
      </a:accent5>
      <a:accent6>
        <a:srgbClr val="78BE20"/>
      </a:accent6>
      <a:hlink>
        <a:srgbClr val="70A489"/>
      </a:hlink>
      <a:folHlink>
        <a:srgbClr val="004D3B"/>
      </a:folHlink>
    </a:clrScheme>
    <a:fontScheme name="OKM_vihreä suomi ruotsi">
      <a:majorFont>
        <a:latin typeface="Akzidenz Grotesk BE"/>
        <a:ea typeface="ＭＳ Ｐゴシック"/>
        <a:cs typeface=""/>
      </a:majorFont>
      <a:minorFont>
        <a:latin typeface="Akzidenz Grotesk BE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alt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alt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OKM_vihreä suomi ruot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OKM_suomi_ruotsi</Template>
  <TotalTime>438</TotalTime>
  <Words>313</Words>
  <Application>Microsoft Office PowerPoint</Application>
  <PresentationFormat>A4-paperi (210 x 297 mm)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ＭＳ Ｐゴシック</vt:lpstr>
      <vt:lpstr>Akzidenz Grotesk BE</vt:lpstr>
      <vt:lpstr>Akzidenz Grotesk BE Md</vt:lpstr>
      <vt:lpstr>Arial</vt:lpstr>
      <vt:lpstr>OKM_suomi_ruotsi6</vt:lpstr>
      <vt:lpstr>Museolain ja museoiden rahoituksen uudistus</vt:lpstr>
      <vt:lpstr>Valmistelu ja kuuleminen </vt:lpstr>
      <vt:lpstr>Ehdotus uudeksi museolaiksi (1)</vt:lpstr>
      <vt:lpstr>Ehdotus uudeksi museolaiksi (2)</vt:lpstr>
      <vt:lpstr>Museoiden valtionosuus</vt:lpstr>
      <vt:lpstr>Aikataulu ja rahoitus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Museolain ja museoiden rahoituksen uudistus</dc:title>
  <dc:creator>Hiitola Joni (OKM)</dc:creator>
  <cp:lastModifiedBy>Hiitola Joni (OKM)</cp:lastModifiedBy>
  <cp:revision>24</cp:revision>
  <dcterms:created xsi:type="dcterms:W3CDTF">2018-06-25T07:18:00Z</dcterms:created>
  <dcterms:modified xsi:type="dcterms:W3CDTF">2019-02-06T06:49:02Z</dcterms:modified>
</cp:coreProperties>
</file>