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6"/>
  </p:notesMasterIdLst>
  <p:handoutMasterIdLst>
    <p:handoutMasterId r:id="rId7"/>
  </p:handoutMasterIdLst>
  <p:sldIdLst>
    <p:sldId id="406" r:id="rId2"/>
    <p:sldId id="414" r:id="rId3"/>
    <p:sldId id="404" r:id="rId4"/>
    <p:sldId id="411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30" autoAdjust="0"/>
    <p:restoredTop sz="93613" autoAdjust="0"/>
  </p:normalViewPr>
  <p:slideViewPr>
    <p:cSldViewPr snapToGrid="0" snapToObjects="1">
      <p:cViewPr varScale="1">
        <p:scale>
          <a:sx n="64" d="100"/>
          <a:sy n="64" d="100"/>
        </p:scale>
        <p:origin x="174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5" d="100"/>
          <a:sy n="135" d="100"/>
        </p:scale>
        <p:origin x="315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5D61E-4B14-9A43-885F-0D99B3613508}" type="datetimeFigureOut">
              <a:rPr lang="fi-FI" smtClean="0"/>
              <a:pPr/>
              <a:t>10.9.2018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E00EA-C5D4-E543-8767-C93FC90B977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6956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1A8A6-042C-B74D-AD5E-46228DF84AE9}" type="datetimeFigureOut">
              <a:rPr lang="fi-FI" smtClean="0"/>
              <a:pPr/>
              <a:t>10.9.2018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9A181-6AA3-364C-9D97-EE54981EBD6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063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sivu neljällä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fi-FI" dirty="0" smtClean="0"/>
              <a:t>DIAN LYHYT OTSIKKO</a:t>
            </a:r>
            <a:endParaRPr lang="fi-FI" dirty="0"/>
          </a:p>
        </p:txBody>
      </p:sp>
      <p:sp>
        <p:nvSpPr>
          <p:cNvPr id="6" name="Kuvan paikkamerkki 2"/>
          <p:cNvSpPr>
            <a:spLocks noGrp="1"/>
          </p:cNvSpPr>
          <p:nvPr>
            <p:ph type="pic" idx="13"/>
          </p:nvPr>
        </p:nvSpPr>
        <p:spPr>
          <a:xfrm>
            <a:off x="0" y="762003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7" name="Kuvan paikkamerkki 2"/>
          <p:cNvSpPr>
            <a:spLocks noGrp="1"/>
          </p:cNvSpPr>
          <p:nvPr>
            <p:ph type="pic" idx="14"/>
          </p:nvPr>
        </p:nvSpPr>
        <p:spPr>
          <a:xfrm>
            <a:off x="0" y="2300539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8" name="Kuvan paikkamerkki 2"/>
          <p:cNvSpPr>
            <a:spLocks noGrp="1"/>
          </p:cNvSpPr>
          <p:nvPr>
            <p:ph type="pic" idx="16"/>
          </p:nvPr>
        </p:nvSpPr>
        <p:spPr>
          <a:xfrm>
            <a:off x="0" y="5369227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9" name="Kuvan paikkamerkki 2"/>
          <p:cNvSpPr>
            <a:spLocks noGrp="1"/>
          </p:cNvSpPr>
          <p:nvPr>
            <p:ph type="pic" idx="20"/>
          </p:nvPr>
        </p:nvSpPr>
        <p:spPr>
          <a:xfrm>
            <a:off x="0" y="3839075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1755960" y="1138518"/>
            <a:ext cx="7128064" cy="5038445"/>
          </a:xfrm>
        </p:spPr>
        <p:txBody>
          <a:bodyPr>
            <a:noAutofit/>
          </a:bodyPr>
          <a:lstStyle>
            <a:lvl1pPr>
              <a:defRPr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23468" y="6517263"/>
            <a:ext cx="2021379" cy="2305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&gt; Lisää &gt; alatunniste: lisää oma nimi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6283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25475" indent="-265113">
              <a:defRPr/>
            </a:lvl2pPr>
            <a:lvl3pPr marL="900113" indent="-274638">
              <a:defRPr/>
            </a:lvl3pPr>
            <a:lvl4pPr marL="1165225" indent="-265113">
              <a:defRPr/>
            </a:lvl4pPr>
            <a:lvl5pPr marL="1346200" indent="-180975"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361" y="6414116"/>
            <a:ext cx="575990" cy="18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FFFFFF"/>
                </a:solidFill>
              </a:rPr>
              <a:t>15.9.2017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Halme, Lape -päivät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350" y="6395926"/>
            <a:ext cx="755650" cy="1981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5C47369-19E2-4791-B101-DB9661BC3DFB}" type="slidenum">
              <a:rPr lang="fi-FI">
                <a:solidFill>
                  <a:srgbClr val="FFFFFF"/>
                </a:solidFill>
              </a:rPr>
              <a:pPr/>
              <a:t>‹#›</a:t>
            </a:fld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03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sivu yhdellä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DIAN LYHYT OTSIKKO</a:t>
            </a:r>
            <a:endParaRPr lang="fi-FI" dirty="0"/>
          </a:p>
        </p:txBody>
      </p:sp>
      <p:sp>
        <p:nvSpPr>
          <p:cNvPr id="6" name="Kuvan paikkamerkki 2"/>
          <p:cNvSpPr>
            <a:spLocks noGrp="1"/>
          </p:cNvSpPr>
          <p:nvPr>
            <p:ph type="pic" idx="13"/>
          </p:nvPr>
        </p:nvSpPr>
        <p:spPr>
          <a:xfrm>
            <a:off x="0" y="762003"/>
            <a:ext cx="1602000" cy="14832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1755960" y="1138518"/>
            <a:ext cx="7128064" cy="5038445"/>
          </a:xfrm>
        </p:spPr>
        <p:txBody>
          <a:bodyPr>
            <a:noAutofit/>
          </a:bodyPr>
          <a:lstStyle>
            <a:lvl1pPr>
              <a:defRPr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23468" y="6517263"/>
            <a:ext cx="2021379" cy="2305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&gt; Lisää &gt; alatunniste: lisää oma nimi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sivu ilman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fi-FI" dirty="0" smtClean="0"/>
              <a:t>DIAN LYHYT OTSIKKO</a:t>
            </a:r>
            <a:endParaRPr lang="fi-FI" dirty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1755960" y="1138518"/>
            <a:ext cx="7128064" cy="5038445"/>
          </a:xfrm>
        </p:spPr>
        <p:txBody>
          <a:bodyPr>
            <a:noAutofit/>
          </a:bodyPr>
          <a:lstStyle>
            <a:lvl1pPr>
              <a:defRPr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23468" y="6517263"/>
            <a:ext cx="2021379" cy="2305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&gt; Lisää &gt; alatunniste: lisää oma nimi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12361" y="6414116"/>
            <a:ext cx="575990" cy="180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00DAE2-17FE-47F2-8CC4-01AAA5DB97EC}" type="datetime1">
              <a:rPr lang="en-US" smtClean="0"/>
              <a:pPr>
                <a:defRPr/>
              </a:pPr>
              <a:t>9/10/2018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Etunimi Sukunimi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8350" y="6395926"/>
            <a:ext cx="755650" cy="19819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1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ahankkeen aloitussiv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551329" y="1818041"/>
            <a:ext cx="6858000" cy="358569"/>
          </a:xfrm>
        </p:spPr>
        <p:txBody>
          <a:bodyPr>
            <a:noAutofit/>
          </a:bodyPr>
          <a:lstStyle>
            <a:lvl1pPr marL="0" indent="0" algn="l">
              <a:buNone/>
              <a:defRPr sz="1800" b="1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dirty="0" smtClean="0"/>
              <a:t>ALAHANKKEEN NIMI</a:t>
            </a:r>
            <a:endParaRPr lang="fi-FI" dirty="0"/>
          </a:p>
        </p:txBody>
      </p:sp>
      <p:sp>
        <p:nvSpPr>
          <p:cNvPr id="7" name="Otsikko 1"/>
          <p:cNvSpPr>
            <a:spLocks noGrp="1"/>
          </p:cNvSpPr>
          <p:nvPr>
            <p:ph type="ctrTitle" hasCustomPrompt="1"/>
          </p:nvPr>
        </p:nvSpPr>
        <p:spPr>
          <a:xfrm>
            <a:off x="551329" y="2553130"/>
            <a:ext cx="6858000" cy="2387600"/>
          </a:xfrm>
        </p:spPr>
        <p:txBody>
          <a:bodyPr anchor="b">
            <a:noAutofit/>
          </a:bodyPr>
          <a:lstStyle>
            <a:lvl1pPr algn="l">
              <a:defRPr sz="4000"/>
            </a:lvl1pPr>
          </a:lstStyle>
          <a:p>
            <a:r>
              <a:rPr lang="fi-FI" dirty="0" smtClean="0"/>
              <a:t>NAPAKKA</a:t>
            </a:r>
            <a:br>
              <a:rPr lang="fi-FI" dirty="0" smtClean="0"/>
            </a:br>
            <a:r>
              <a:rPr lang="fi-FI" dirty="0" smtClean="0"/>
              <a:t>ESITYKSEN OTSIKKO</a:t>
            </a:r>
            <a:br>
              <a:rPr lang="fi-FI" dirty="0" smtClean="0"/>
            </a:br>
            <a:r>
              <a:rPr lang="fi-FI" dirty="0" smtClean="0"/>
              <a:t>TÄHÄN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, kuvallinen sisältösiv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707727"/>
            <a:ext cx="4937760" cy="615027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5696693" y="1971339"/>
            <a:ext cx="2949178" cy="220262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dirty="0" err="1" smtClean="0"/>
              <a:t>Lorem</a:t>
            </a:r>
            <a:r>
              <a:rPr lang="fi-FI" dirty="0" smtClean="0"/>
              <a:t> </a:t>
            </a:r>
            <a:r>
              <a:rPr lang="fi-FI" dirty="0" err="1" smtClean="0"/>
              <a:t>ipsum</a:t>
            </a:r>
            <a:r>
              <a:rPr lang="fi-FI" dirty="0" smtClean="0"/>
              <a:t> </a:t>
            </a:r>
            <a:r>
              <a:rPr lang="fi-FI" dirty="0" err="1" smtClean="0"/>
              <a:t>dolor</a:t>
            </a:r>
            <a:r>
              <a:rPr lang="fi-FI" dirty="0" smtClean="0"/>
              <a:t> </a:t>
            </a:r>
            <a:r>
              <a:rPr lang="fi-FI" dirty="0" err="1" smtClean="0"/>
              <a:t>sit</a:t>
            </a:r>
            <a:r>
              <a:rPr lang="fi-FI" dirty="0" smtClean="0"/>
              <a:t> </a:t>
            </a:r>
            <a:r>
              <a:rPr lang="fi-FI" dirty="0" err="1" smtClean="0"/>
              <a:t>amet</a:t>
            </a:r>
            <a:r>
              <a:rPr lang="fi-FI" dirty="0" smtClean="0"/>
              <a:t>, </a:t>
            </a:r>
            <a:r>
              <a:rPr lang="fi-FI" dirty="0" err="1" smtClean="0"/>
              <a:t>consectetur</a:t>
            </a:r>
            <a:r>
              <a:rPr lang="fi-FI" dirty="0" smtClean="0"/>
              <a:t> </a:t>
            </a:r>
            <a:r>
              <a:rPr lang="fi-FI" dirty="0" err="1" smtClean="0"/>
              <a:t>adipiscing</a:t>
            </a:r>
            <a:r>
              <a:rPr lang="fi-FI" dirty="0" smtClean="0"/>
              <a:t> elit. </a:t>
            </a:r>
            <a:r>
              <a:rPr lang="fi-FI" dirty="0" err="1" smtClean="0"/>
              <a:t>Aenean</a:t>
            </a:r>
            <a:r>
              <a:rPr lang="fi-FI" dirty="0" smtClean="0"/>
              <a:t> </a:t>
            </a:r>
            <a:r>
              <a:rPr lang="fi-FI" dirty="0" err="1" smtClean="0"/>
              <a:t>mollis</a:t>
            </a:r>
            <a:r>
              <a:rPr lang="fi-FI" dirty="0" smtClean="0"/>
              <a:t> </a:t>
            </a:r>
            <a:r>
              <a:rPr lang="fi-FI" dirty="0" err="1" smtClean="0"/>
              <a:t>dolor</a:t>
            </a:r>
            <a:r>
              <a:rPr lang="fi-FI" dirty="0" smtClean="0"/>
              <a:t> </a:t>
            </a:r>
            <a:r>
              <a:rPr lang="fi-FI" dirty="0" err="1" smtClean="0"/>
              <a:t>ligula</a:t>
            </a:r>
            <a:r>
              <a:rPr lang="fi-FI" dirty="0" smtClean="0"/>
              <a:t>, id </a:t>
            </a:r>
            <a:r>
              <a:rPr lang="fi-FI" dirty="0" err="1" smtClean="0"/>
              <a:t>consectetur</a:t>
            </a:r>
            <a:r>
              <a:rPr lang="fi-FI" dirty="0" smtClean="0"/>
              <a:t> </a:t>
            </a:r>
            <a:r>
              <a:rPr lang="fi-FI" dirty="0" err="1" smtClean="0"/>
              <a:t>nulla</a:t>
            </a:r>
            <a:r>
              <a:rPr lang="fi-FI" dirty="0" smtClean="0"/>
              <a:t> </a:t>
            </a:r>
            <a:r>
              <a:rPr lang="fi-FI" dirty="0" err="1" smtClean="0"/>
              <a:t>blandit</a:t>
            </a:r>
            <a:r>
              <a:rPr lang="fi-FI" dirty="0" smtClean="0"/>
              <a:t> a. </a:t>
            </a:r>
            <a:r>
              <a:rPr lang="fi-FI" dirty="0" err="1" smtClean="0"/>
              <a:t>Sed</a:t>
            </a:r>
            <a:r>
              <a:rPr lang="fi-FI" dirty="0" smtClean="0"/>
              <a:t> </a:t>
            </a:r>
            <a:r>
              <a:rPr lang="fi-FI" dirty="0" err="1" smtClean="0"/>
              <a:t>eget</a:t>
            </a:r>
            <a:r>
              <a:rPr lang="fi-FI" dirty="0" smtClean="0"/>
              <a:t> tellus </a:t>
            </a:r>
            <a:r>
              <a:rPr lang="fi-FI" dirty="0" err="1" smtClean="0"/>
              <a:t>neque</a:t>
            </a:r>
            <a:r>
              <a:rPr lang="fi-FI" dirty="0" smtClean="0"/>
              <a:t>. </a:t>
            </a:r>
            <a:r>
              <a:rPr lang="fi-FI" dirty="0" err="1" smtClean="0"/>
              <a:t>Nulla</a:t>
            </a:r>
            <a:r>
              <a:rPr lang="fi-FI" dirty="0" smtClean="0"/>
              <a:t> </a:t>
            </a:r>
            <a:r>
              <a:rPr lang="fi-FI" dirty="0" err="1" smtClean="0"/>
              <a:t>condimentum</a:t>
            </a:r>
            <a:r>
              <a:rPr lang="fi-FI" dirty="0" smtClean="0"/>
              <a:t> </a:t>
            </a:r>
            <a:r>
              <a:rPr lang="fi-FI" dirty="0" err="1" smtClean="0"/>
              <a:t>ullamcorper</a:t>
            </a:r>
            <a:r>
              <a:rPr lang="fi-FI" dirty="0" smtClean="0"/>
              <a:t> </a:t>
            </a:r>
            <a:r>
              <a:rPr lang="fi-FI" dirty="0" err="1" smtClean="0"/>
              <a:t>tincidunt</a:t>
            </a:r>
            <a:r>
              <a:rPr lang="fi-FI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-omalla-kuvall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3888" y="1709740"/>
            <a:ext cx="3676264" cy="2163014"/>
          </a:xfrm>
        </p:spPr>
        <p:txBody>
          <a:bodyPr anchor="b">
            <a:noAutofit/>
          </a:bodyPr>
          <a:lstStyle>
            <a:lvl1pPr algn="l">
              <a:defRPr sz="4500" baseline="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Väliotsikko </a:t>
            </a:r>
            <a:br>
              <a:rPr lang="fi-FI" dirty="0" smtClean="0"/>
            </a:br>
            <a:r>
              <a:rPr lang="fi-FI" dirty="0" smtClean="0"/>
              <a:t>ytimekkäästi </a:t>
            </a:r>
            <a:br>
              <a:rPr lang="fi-FI" dirty="0" smtClean="0"/>
            </a:br>
            <a:r>
              <a:rPr lang="fi-FI" dirty="0" smtClean="0"/>
              <a:t>tähän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29D-0D5D-49DB-AFD7-75B05A9DF048}" type="datetimeFigureOut">
              <a:rPr lang="fi-FI" smtClean="0"/>
              <a:pPr/>
              <a:t>10.9.2018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E9E75-541E-47CD-BEA8-B74B23F9A4A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89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oko dian kuv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1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1266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746996" y="143439"/>
            <a:ext cx="7886700" cy="618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968452" y="1214798"/>
            <a:ext cx="7092205" cy="476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Tekstiruutu 4"/>
          <p:cNvSpPr txBox="1"/>
          <p:nvPr userDrawn="1"/>
        </p:nvSpPr>
        <p:spPr>
          <a:xfrm>
            <a:off x="2132894" y="6526135"/>
            <a:ext cx="7609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7C70104-4F76-CD4E-AAFC-71B053DEA09B}" type="datetime1">
              <a:rPr lang="fi-FI" sz="900" b="1" i="0" smtClean="0">
                <a:solidFill>
                  <a:schemeClr val="accent1"/>
                </a:solidFill>
                <a:latin typeface="Myriad Pro" charset="0"/>
                <a:ea typeface="Myriad Pro" charset="0"/>
                <a:cs typeface="Myriad Pro" charset="0"/>
              </a:rPr>
              <a:pPr/>
              <a:t>10.9.2018</a:t>
            </a:fld>
            <a:endParaRPr lang="fi-FI" sz="900" b="1" i="0" dirty="0">
              <a:solidFill>
                <a:schemeClr val="accent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14" name="Tekstiruutu 13"/>
          <p:cNvSpPr txBox="1"/>
          <p:nvPr userDrawn="1"/>
        </p:nvSpPr>
        <p:spPr>
          <a:xfrm>
            <a:off x="1842794" y="6519019"/>
            <a:ext cx="37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5A640C5-57A0-984F-B85C-018A32660E87}" type="slidenum">
              <a:rPr lang="fi-FI" sz="900" b="1" smtClean="0">
                <a:solidFill>
                  <a:schemeClr val="accent5"/>
                </a:solidFill>
              </a:rPr>
              <a:pPr/>
              <a:t>‹#›</a:t>
            </a:fld>
            <a:endParaRPr lang="fi-FI" sz="900" b="1" dirty="0">
              <a:solidFill>
                <a:schemeClr val="accent5"/>
              </a:solidFill>
            </a:endParaRPr>
          </a:p>
        </p:txBody>
      </p:sp>
      <p:grpSp>
        <p:nvGrpSpPr>
          <p:cNvPr id="30" name="Ryhmitä 29"/>
          <p:cNvGrpSpPr/>
          <p:nvPr userDrawn="1"/>
        </p:nvGrpSpPr>
        <p:grpSpPr>
          <a:xfrm>
            <a:off x="5147094" y="6284383"/>
            <a:ext cx="3979686" cy="519873"/>
            <a:chOff x="5147094" y="6284383"/>
            <a:chExt cx="3979686" cy="519873"/>
          </a:xfrm>
        </p:grpSpPr>
        <p:pic>
          <p:nvPicPr>
            <p:cNvPr id="21" name="Kuva 20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2640" y="6378045"/>
              <a:ext cx="1514140" cy="372857"/>
            </a:xfrm>
            <a:prstGeom prst="rect">
              <a:avLst/>
            </a:prstGeom>
          </p:spPr>
        </p:pic>
        <p:pic>
          <p:nvPicPr>
            <p:cNvPr id="19" name="Kuva 18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9621" y="6284383"/>
              <a:ext cx="803005" cy="519873"/>
            </a:xfrm>
            <a:prstGeom prst="rect">
              <a:avLst/>
            </a:prstGeom>
          </p:spPr>
        </p:pic>
        <p:pic>
          <p:nvPicPr>
            <p:cNvPr id="20" name="Kuva 19"/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094" y="6427853"/>
              <a:ext cx="1326668" cy="315023"/>
            </a:xfrm>
            <a:prstGeom prst="rect">
              <a:avLst/>
            </a:prstGeom>
          </p:spPr>
        </p:pic>
        <p:cxnSp>
          <p:nvCxnSpPr>
            <p:cNvPr id="28" name="Suora yhdysviiva 27"/>
            <p:cNvCxnSpPr/>
            <p:nvPr userDrawn="1"/>
          </p:nvCxnSpPr>
          <p:spPr>
            <a:xfrm>
              <a:off x="6602855" y="6308087"/>
              <a:ext cx="0" cy="435600"/>
            </a:xfrm>
            <a:prstGeom prst="line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uora yhdysviiva 28"/>
            <p:cNvCxnSpPr/>
            <p:nvPr userDrawn="1"/>
          </p:nvCxnSpPr>
          <p:spPr>
            <a:xfrm>
              <a:off x="7608315" y="6307138"/>
              <a:ext cx="0" cy="435600"/>
            </a:xfrm>
            <a:prstGeom prst="line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23468" y="6517263"/>
            <a:ext cx="2021379" cy="2305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&gt; Lisää &gt; alatunniste: lisää oma nimi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2115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  <p:sldLayoutId id="2147483725" r:id="rId3"/>
    <p:sldLayoutId id="2147483731" r:id="rId4"/>
    <p:sldLayoutId id="2147483701" r:id="rId5"/>
    <p:sldLayoutId id="2147483697" r:id="rId6"/>
    <p:sldLayoutId id="2147483707" r:id="rId7"/>
    <p:sldLayoutId id="2147483777" r:id="rId8"/>
    <p:sldLayoutId id="2147483778" r:id="rId9"/>
    <p:sldLayoutId id="2147483780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bg1"/>
          </a:solidFill>
          <a:latin typeface="Myriad Pro" charset="0"/>
          <a:ea typeface="Myriad Pro" charset="0"/>
          <a:cs typeface="Myriad Pro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5000"/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agon 12"/>
          <p:cNvSpPr/>
          <p:nvPr/>
        </p:nvSpPr>
        <p:spPr>
          <a:xfrm flipH="1">
            <a:off x="3635894" y="4773150"/>
            <a:ext cx="5184254" cy="1632181"/>
          </a:xfrm>
          <a:prstGeom prst="homePlate">
            <a:avLst>
              <a:gd name="adj" fmla="val 24102"/>
            </a:avLst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88350" y="6396038"/>
            <a:ext cx="755650" cy="1984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458288" y="700875"/>
            <a:ext cx="1451841" cy="5704456"/>
          </a:xfrm>
          <a:prstGeom prst="homePlate">
            <a:avLst>
              <a:gd name="adj" fmla="val 32822"/>
            </a:avLst>
          </a:prstGeom>
          <a:solidFill>
            <a:schemeClr val="accent3"/>
          </a:solidFill>
          <a:ln w="127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0" tIns="0" rIns="0" bIns="0" rtlCol="0" anchor="ctr"/>
          <a:lstStyle/>
          <a:p>
            <a:pPr>
              <a:spcAft>
                <a:spcPts val="425"/>
              </a:spcAft>
            </a:pPr>
            <a:r>
              <a:rPr lang="fi-FI" sz="2400" b="1" dirty="0" smtClean="0">
                <a:solidFill>
                  <a:srgbClr val="141414"/>
                </a:solidFill>
              </a:rPr>
              <a:t>LAPE </a:t>
            </a:r>
          </a:p>
          <a:p>
            <a:pPr>
              <a:spcAft>
                <a:spcPts val="425"/>
              </a:spcAft>
            </a:pPr>
            <a:r>
              <a:rPr lang="fi-FI" sz="1600" b="1" dirty="0" smtClean="0">
                <a:solidFill>
                  <a:srgbClr val="141414"/>
                </a:solidFill>
              </a:rPr>
              <a:t>Muutostyö</a:t>
            </a:r>
            <a:endParaRPr lang="fi-FI" sz="1600" b="1" dirty="0">
              <a:solidFill>
                <a:srgbClr val="141414"/>
              </a:solidFill>
            </a:endParaRPr>
          </a:p>
          <a:p>
            <a:pPr>
              <a:spcAft>
                <a:spcPts val="425"/>
              </a:spcAft>
            </a:pPr>
            <a:r>
              <a:rPr lang="fi-FI" dirty="0" smtClean="0">
                <a:solidFill>
                  <a:srgbClr val="141414"/>
                </a:solidFill>
              </a:rPr>
              <a:t>1. </a:t>
            </a:r>
            <a:r>
              <a:rPr lang="fi-FI" sz="1600" dirty="0" smtClean="0">
                <a:solidFill>
                  <a:srgbClr val="141414"/>
                </a:solidFill>
              </a:rPr>
              <a:t>Lapsen </a:t>
            </a:r>
            <a:r>
              <a:rPr lang="fi-FI" sz="1600" dirty="0">
                <a:solidFill>
                  <a:srgbClr val="141414"/>
                </a:solidFill>
              </a:rPr>
              <a:t>oikeuksia </a:t>
            </a:r>
            <a:r>
              <a:rPr lang="fi-FI" sz="1600" dirty="0" smtClean="0">
                <a:solidFill>
                  <a:srgbClr val="141414"/>
                </a:solidFill>
              </a:rPr>
              <a:t>ja </a:t>
            </a:r>
            <a:r>
              <a:rPr lang="fi-FI" sz="1600" dirty="0" err="1" smtClean="0">
                <a:solidFill>
                  <a:srgbClr val="141414"/>
                </a:solidFill>
              </a:rPr>
              <a:t>tietoperus-taisuutta</a:t>
            </a:r>
            <a:r>
              <a:rPr lang="fi-FI" sz="1600" dirty="0" smtClean="0">
                <a:solidFill>
                  <a:srgbClr val="141414"/>
                </a:solidFill>
              </a:rPr>
              <a:t> </a:t>
            </a:r>
            <a:r>
              <a:rPr lang="fi-FI" sz="1600" dirty="0">
                <a:solidFill>
                  <a:srgbClr val="141414"/>
                </a:solidFill>
              </a:rPr>
              <a:t>vahvistava </a:t>
            </a:r>
            <a:r>
              <a:rPr lang="fi-FI" sz="1600" dirty="0" smtClean="0">
                <a:solidFill>
                  <a:srgbClr val="141414"/>
                </a:solidFill>
              </a:rPr>
              <a:t>toiminta-kulttuuri</a:t>
            </a:r>
          </a:p>
          <a:p>
            <a:pPr>
              <a:spcAft>
                <a:spcPts val="425"/>
              </a:spcAft>
            </a:pPr>
            <a:endParaRPr lang="fi-FI" sz="1600" dirty="0">
              <a:solidFill>
                <a:srgbClr val="141414"/>
              </a:solidFill>
            </a:endParaRPr>
          </a:p>
          <a:p>
            <a:pPr>
              <a:spcAft>
                <a:spcPts val="425"/>
              </a:spcAft>
            </a:pPr>
            <a:r>
              <a:rPr lang="fi-FI" sz="1600" dirty="0" smtClean="0">
                <a:solidFill>
                  <a:srgbClr val="141414"/>
                </a:solidFill>
              </a:rPr>
              <a:t>2</a:t>
            </a:r>
            <a:r>
              <a:rPr lang="fi-FI" sz="1600" dirty="0">
                <a:solidFill>
                  <a:srgbClr val="141414"/>
                </a:solidFill>
              </a:rPr>
              <a:t>. Lapsi- </a:t>
            </a:r>
            <a:br>
              <a:rPr lang="fi-FI" sz="1600" dirty="0">
                <a:solidFill>
                  <a:srgbClr val="141414"/>
                </a:solidFill>
              </a:rPr>
            </a:br>
            <a:r>
              <a:rPr lang="fi-FI" sz="1600" dirty="0">
                <a:solidFill>
                  <a:srgbClr val="141414"/>
                </a:solidFill>
              </a:rPr>
              <a:t>ja perhe-lähtöiset </a:t>
            </a:r>
            <a:r>
              <a:rPr lang="fi-FI" sz="1600" dirty="0" smtClean="0">
                <a:solidFill>
                  <a:srgbClr val="141414"/>
                </a:solidFill>
              </a:rPr>
              <a:t>palvelut</a:t>
            </a:r>
          </a:p>
        </p:txBody>
      </p:sp>
      <p:sp>
        <p:nvSpPr>
          <p:cNvPr id="10" name="Pentagon 9"/>
          <p:cNvSpPr/>
          <p:nvPr/>
        </p:nvSpPr>
        <p:spPr>
          <a:xfrm flipH="1">
            <a:off x="3635890" y="604865"/>
            <a:ext cx="5184253" cy="4168284"/>
          </a:xfrm>
          <a:prstGeom prst="homePlate">
            <a:avLst>
              <a:gd name="adj" fmla="val 8080"/>
            </a:avLst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95935" y="1028733"/>
            <a:ext cx="4824213" cy="3336371"/>
          </a:xfrm>
          <a:prstGeom prst="rect">
            <a:avLst/>
          </a:prstGeom>
        </p:spPr>
        <p:txBody>
          <a:bodyPr wrap="square" lIns="0" tIns="180000" rIns="180000" bIns="180000" numCol="1" spcCol="180000" anchor="ctr">
            <a:noAutofit/>
          </a:bodyPr>
          <a:lstStyle/>
          <a:p>
            <a:pPr>
              <a:spcAft>
                <a:spcPts val="100"/>
              </a:spcAft>
              <a:buClr>
                <a:schemeClr val="accent4"/>
              </a:buClr>
            </a:pPr>
            <a:endParaRPr lang="en-US" sz="1050" b="1" dirty="0">
              <a:solidFill>
                <a:srgbClr val="141414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03989" y="4869367"/>
            <a:ext cx="4537504" cy="1439954"/>
          </a:xfrm>
          <a:prstGeom prst="rect">
            <a:avLst/>
          </a:prstGeom>
        </p:spPr>
        <p:txBody>
          <a:bodyPr wrap="square" lIns="0" tIns="180000" rIns="180000" bIns="180000" anchor="ctr">
            <a:noAutofit/>
          </a:bodyPr>
          <a:lstStyle/>
          <a:p>
            <a:pPr marL="171450" indent="-171450">
              <a:spcAft>
                <a:spcPts val="100"/>
              </a:spcAft>
              <a:buClr>
                <a:schemeClr val="accent4"/>
              </a:buClr>
              <a:tabLst>
                <a:tab pos="1970088" algn="l"/>
              </a:tabLst>
            </a:pPr>
            <a:r>
              <a:rPr lang="en-US" dirty="0" smtClean="0">
                <a:solidFill>
                  <a:srgbClr val="141414"/>
                </a:solidFill>
              </a:rPr>
              <a:t>KUSTANNUSTEN HILLINNÄN TAVOITTEET </a:t>
            </a:r>
          </a:p>
          <a:p>
            <a:pPr marL="171450" indent="-171450">
              <a:spcAft>
                <a:spcPts val="100"/>
              </a:spcAft>
              <a:buClr>
                <a:schemeClr val="accent4"/>
              </a:buClr>
              <a:tabLst>
                <a:tab pos="1970088" algn="l"/>
              </a:tabLst>
            </a:pPr>
            <a:r>
              <a:rPr lang="en-US" sz="1600" dirty="0" smtClean="0">
                <a:solidFill>
                  <a:srgbClr val="141414"/>
                </a:solidFill>
              </a:rPr>
              <a:t>kun </a:t>
            </a:r>
            <a:r>
              <a:rPr lang="en-US" sz="1600" dirty="0" err="1" smtClean="0">
                <a:solidFill>
                  <a:srgbClr val="141414"/>
                </a:solidFill>
              </a:rPr>
              <a:t>lastensuojelun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ja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lastenpsykiatrian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tarve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sekä</a:t>
            </a:r>
            <a:r>
              <a:rPr lang="en-US" sz="1600" dirty="0" smtClean="0">
                <a:solidFill>
                  <a:srgbClr val="141414"/>
                </a:solidFill>
              </a:rPr>
              <a:t>  </a:t>
            </a:r>
            <a:r>
              <a:rPr lang="en-US" sz="1600" dirty="0" err="1" smtClean="0">
                <a:solidFill>
                  <a:srgbClr val="141414"/>
                </a:solidFill>
              </a:rPr>
              <a:t>vaikeat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huoltajuusriidat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vähenevät</a:t>
            </a:r>
            <a:endParaRPr lang="en-US" sz="1600" dirty="0">
              <a:solidFill>
                <a:srgbClr val="141414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10797" y="604865"/>
            <a:ext cx="1625094" cy="5800466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chemeClr val="accent4"/>
              </a:solidFill>
              <a:cs typeface="Arial" pitchFamily="34" charset="0"/>
            </a:endParaRPr>
          </a:p>
          <a:p>
            <a:pPr lvl="0" algn="ctr"/>
            <a:r>
              <a:rPr lang="fi-FI" b="1" dirty="0" smtClean="0">
                <a:solidFill>
                  <a:srgbClr val="141414"/>
                </a:solidFill>
                <a:cs typeface="Arial" pitchFamily="34" charset="0"/>
              </a:rPr>
              <a:t>HYVÄÄ ARKEA YHDESSÄ LÄHELLÄ </a:t>
            </a:r>
          </a:p>
          <a:p>
            <a:pPr lvl="0" algn="ctr"/>
            <a:r>
              <a:rPr lang="fi-FI" sz="1400" b="1" dirty="0" smtClean="0">
                <a:solidFill>
                  <a:srgbClr val="141414"/>
                </a:solidFill>
                <a:cs typeface="Arial" pitchFamily="34" charset="0"/>
              </a:rPr>
              <a:t>2015–2025</a:t>
            </a: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r>
              <a:rPr lang="fi-FI" sz="1600" b="1" dirty="0" smtClean="0">
                <a:solidFill>
                  <a:srgbClr val="141414"/>
                </a:solidFill>
                <a:cs typeface="Arial" pitchFamily="34" charset="0"/>
              </a:rPr>
              <a:t>Sopivaa tukea</a:t>
            </a:r>
          </a:p>
          <a:p>
            <a:pPr lvl="0" algn="ctr"/>
            <a:r>
              <a:rPr lang="fi-FI" sz="1600" b="1" dirty="0" smtClean="0">
                <a:solidFill>
                  <a:srgbClr val="141414"/>
                </a:solidFill>
                <a:cs typeface="Arial" pitchFamily="34" charset="0"/>
              </a:rPr>
              <a:t> oikeaan aikaan</a:t>
            </a: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r>
              <a:rPr lang="fi-FI" sz="1600" b="1" dirty="0" smtClean="0">
                <a:solidFill>
                  <a:srgbClr val="141414"/>
                </a:solidFill>
                <a:cs typeface="Arial" pitchFamily="34" charset="0"/>
              </a:rPr>
              <a:t>Hyvinvoiva lapsi oppii ja kasvaa</a:t>
            </a:r>
          </a:p>
          <a:p>
            <a:pPr lvl="0" algn="ctr"/>
            <a:endParaRPr lang="fi-FI" sz="1600" b="1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r>
              <a:rPr lang="fi-FI" sz="1600" b="1" dirty="0" smtClean="0">
                <a:solidFill>
                  <a:srgbClr val="141414"/>
                </a:solidFill>
                <a:cs typeface="Arial" pitchFamily="34" charset="0"/>
              </a:rPr>
              <a:t>Lapsiystävällinen kunta ja maakunta</a:t>
            </a:r>
          </a:p>
          <a:p>
            <a:pPr lvl="0" algn="ctr"/>
            <a:r>
              <a:rPr lang="fi-FI" sz="1600" b="1" dirty="0" smtClean="0">
                <a:solidFill>
                  <a:srgbClr val="141414"/>
                </a:solidFill>
                <a:cs typeface="Arial" pitchFamily="34" charset="0"/>
              </a:rPr>
              <a:t> </a:t>
            </a: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  <a:p>
            <a:pPr lvl="0" algn="ctr"/>
            <a:endParaRPr lang="fi-FI" sz="1300" dirty="0" smtClean="0">
              <a:solidFill>
                <a:srgbClr val="141414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03989" y="604865"/>
            <a:ext cx="4824212" cy="4072275"/>
          </a:xfrm>
          <a:prstGeom prst="rect">
            <a:avLst/>
          </a:prstGeom>
        </p:spPr>
        <p:txBody>
          <a:bodyPr wrap="square" lIns="0" tIns="180000" rIns="180000" bIns="180000" numCol="2" spcCol="180000" anchor="t">
            <a:noAutofit/>
          </a:bodyPr>
          <a:lstStyle/>
          <a:p>
            <a:pPr>
              <a:buClr>
                <a:schemeClr val="accent4"/>
              </a:buClr>
            </a:pPr>
            <a:r>
              <a:rPr lang="en-US" dirty="0" smtClean="0">
                <a:solidFill>
                  <a:srgbClr val="141414"/>
                </a:solidFill>
              </a:rPr>
              <a:t>LASTEN JA NUORTEN HYVINVOINNIN, TERVEYDEN JA OPPIMISEN YHDENVERTAISUUS</a:t>
            </a:r>
          </a:p>
          <a:p>
            <a:pPr>
              <a:buClr>
                <a:schemeClr val="accent4"/>
              </a:buClr>
            </a:pPr>
            <a:endParaRPr lang="en-US" sz="1600" dirty="0" smtClean="0">
              <a:solidFill>
                <a:srgbClr val="141414"/>
              </a:solidFill>
            </a:endParaRPr>
          </a:p>
          <a:p>
            <a:pPr>
              <a:buClr>
                <a:schemeClr val="accent4"/>
              </a:buClr>
            </a:pPr>
            <a:r>
              <a:rPr lang="en-US" sz="1600" dirty="0" err="1" smtClean="0">
                <a:solidFill>
                  <a:srgbClr val="141414"/>
                </a:solidFill>
              </a:rPr>
              <a:t>Lasten</a:t>
            </a:r>
            <a:r>
              <a:rPr lang="en-US" sz="1600" dirty="0" smtClean="0">
                <a:solidFill>
                  <a:srgbClr val="141414"/>
                </a:solidFill>
              </a:rPr>
              <a:t> ja </a:t>
            </a:r>
            <a:r>
              <a:rPr lang="en-US" sz="1600" dirty="0" err="1" smtClean="0">
                <a:solidFill>
                  <a:srgbClr val="141414"/>
                </a:solidFill>
              </a:rPr>
              <a:t>vanhempien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paremmat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vuorovaikutussuhteet</a:t>
            </a:r>
            <a:endParaRPr lang="en-US" sz="1600" dirty="0" smtClean="0">
              <a:solidFill>
                <a:srgbClr val="141414"/>
              </a:solidFill>
            </a:endParaRPr>
          </a:p>
          <a:p>
            <a:pPr>
              <a:buClr>
                <a:schemeClr val="accent4"/>
              </a:buClr>
            </a:pPr>
            <a:r>
              <a:rPr lang="en-US" dirty="0">
                <a:solidFill>
                  <a:srgbClr val="141414"/>
                </a:solidFill>
              </a:rPr>
              <a:t/>
            </a:r>
            <a:br>
              <a:rPr lang="en-US" dirty="0">
                <a:solidFill>
                  <a:srgbClr val="141414"/>
                </a:solidFill>
              </a:rPr>
            </a:br>
            <a:r>
              <a:rPr lang="en-US" sz="1600" dirty="0" err="1" smtClean="0">
                <a:solidFill>
                  <a:srgbClr val="141414"/>
                </a:solidFill>
              </a:rPr>
              <a:t>Yksinäisyyden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smtClean="0">
                <a:solidFill>
                  <a:srgbClr val="141414"/>
                </a:solidFill>
              </a:rPr>
              <a:t>ja </a:t>
            </a:r>
            <a:r>
              <a:rPr lang="en-US" sz="1600" dirty="0" err="1" smtClean="0">
                <a:solidFill>
                  <a:srgbClr val="141414"/>
                </a:solidFill>
              </a:rPr>
              <a:t>kiusaamisen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väheneminen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</a:p>
          <a:p>
            <a:pPr>
              <a:buClr>
                <a:schemeClr val="accent4"/>
              </a:buClr>
            </a:pPr>
            <a:endParaRPr lang="en-US" sz="1600" dirty="0" smtClean="0">
              <a:solidFill>
                <a:srgbClr val="141414"/>
              </a:solidFill>
            </a:endParaRPr>
          </a:p>
          <a:p>
            <a:pPr>
              <a:buClr>
                <a:schemeClr val="accent4"/>
              </a:buClr>
            </a:pPr>
            <a:r>
              <a:rPr lang="en-US" sz="1600" dirty="0" err="1" smtClean="0">
                <a:solidFill>
                  <a:srgbClr val="141414"/>
                </a:solidFill>
              </a:rPr>
              <a:t>Kouluun</a:t>
            </a:r>
            <a:r>
              <a:rPr lang="en-US" sz="1600" dirty="0" smtClean="0">
                <a:solidFill>
                  <a:srgbClr val="141414"/>
                </a:solidFill>
              </a:rPr>
              <a:t> </a:t>
            </a:r>
            <a:r>
              <a:rPr lang="en-US" sz="1600" dirty="0" err="1" smtClean="0">
                <a:solidFill>
                  <a:srgbClr val="141414"/>
                </a:solidFill>
              </a:rPr>
              <a:t>kiinnittyminen</a:t>
            </a:r>
            <a:endParaRPr lang="en-US" sz="1600" dirty="0" smtClean="0">
              <a:solidFill>
                <a:srgbClr val="141414"/>
              </a:solidFill>
            </a:endParaRPr>
          </a:p>
          <a:p>
            <a:pPr>
              <a:buClr>
                <a:schemeClr val="accent4"/>
              </a:buClr>
            </a:pPr>
            <a:endParaRPr lang="en-US" dirty="0" smtClean="0">
              <a:solidFill>
                <a:srgbClr val="141414"/>
              </a:solidFill>
            </a:endParaRPr>
          </a:p>
          <a:p>
            <a:pPr>
              <a:buClr>
                <a:schemeClr val="accent4"/>
              </a:buClr>
            </a:pPr>
            <a:endParaRPr lang="en-US" sz="2000" b="1" dirty="0" smtClean="0">
              <a:solidFill>
                <a:srgbClr val="141414"/>
              </a:solidFill>
            </a:endParaRPr>
          </a:p>
          <a:p>
            <a:pPr>
              <a:buClr>
                <a:schemeClr val="accent4"/>
              </a:buClr>
            </a:pPr>
            <a:endParaRPr lang="en-US" sz="2000" b="1" dirty="0" smtClean="0">
              <a:solidFill>
                <a:srgbClr val="141414"/>
              </a:solidFill>
            </a:endParaRPr>
          </a:p>
          <a:p>
            <a:pPr>
              <a:buClr>
                <a:schemeClr val="accent4"/>
              </a:buClr>
            </a:pPr>
            <a:endParaRPr lang="en-US" sz="2000" b="1" dirty="0" smtClean="0">
              <a:solidFill>
                <a:srgbClr val="141414"/>
              </a:solidFill>
            </a:endParaRPr>
          </a:p>
        </p:txBody>
      </p:sp>
      <p:pic>
        <p:nvPicPr>
          <p:cNvPr id="17" name="Kuva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04"/>
          <a:stretch/>
        </p:blipFill>
        <p:spPr>
          <a:xfrm>
            <a:off x="2010799" y="1968394"/>
            <a:ext cx="1625095" cy="1432621"/>
          </a:xfrm>
          <a:prstGeom prst="ellipse">
            <a:avLst/>
          </a:prstGeom>
        </p:spPr>
      </p:pic>
      <p:sp>
        <p:nvSpPr>
          <p:cNvPr id="16" name="Suorakulmio 15"/>
          <p:cNvSpPr/>
          <p:nvPr/>
        </p:nvSpPr>
        <p:spPr>
          <a:xfrm>
            <a:off x="3956544" y="3278459"/>
            <a:ext cx="29014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i="1" dirty="0" smtClean="0"/>
              <a:t>.</a:t>
            </a:r>
            <a:endParaRPr lang="fi-FI" i="1" dirty="0"/>
          </a:p>
        </p:txBody>
      </p:sp>
      <p:pic>
        <p:nvPicPr>
          <p:cNvPr id="18" name="Picture 2" descr="Kuvahaun tulos haulle lapsen oikeuksien päivä ku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3119" y="2931480"/>
            <a:ext cx="1530351" cy="1244147"/>
          </a:xfrm>
          <a:prstGeom prst="rect">
            <a:avLst/>
          </a:prstGeom>
          <a:noFill/>
        </p:spPr>
      </p:pic>
      <p:sp>
        <p:nvSpPr>
          <p:cNvPr id="20" name="Suorakulmio 19"/>
          <p:cNvSpPr/>
          <p:nvPr/>
        </p:nvSpPr>
        <p:spPr>
          <a:xfrm>
            <a:off x="2010797" y="-172481"/>
            <a:ext cx="63775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9" name="Tekstikehys 18"/>
          <p:cNvSpPr txBox="1"/>
          <p:nvPr/>
        </p:nvSpPr>
        <p:spPr>
          <a:xfrm>
            <a:off x="6417578" y="889233"/>
            <a:ext cx="2094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Jokainen lapsi tarvitsee lähelleen turvallisia ja välittäviä aikuisia</a:t>
            </a:r>
            <a:endParaRPr lang="fi-FI" dirty="0"/>
          </a:p>
        </p:txBody>
      </p:sp>
      <p:sp>
        <p:nvSpPr>
          <p:cNvPr id="21" name="Tekstikehys 20"/>
          <p:cNvSpPr txBox="1"/>
          <p:nvPr/>
        </p:nvSpPr>
        <p:spPr>
          <a:xfrm>
            <a:off x="558956" y="196851"/>
            <a:ext cx="7418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LAPSI – JA PERHEPALVELUIDEN MUUTOSOHJELMAN KOKONAISUUS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485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46996" y="143439"/>
            <a:ext cx="7886700" cy="618564"/>
          </a:xfrm>
        </p:spPr>
        <p:txBody>
          <a:bodyPr>
            <a:normAutofit fontScale="90000"/>
          </a:bodyPr>
          <a:lstStyle/>
          <a:p>
            <a:r>
              <a:rPr lang="fi-FI" sz="2700" dirty="0" smtClean="0"/>
              <a:t>LAPE </a:t>
            </a:r>
            <a:r>
              <a:rPr lang="fi-FI" sz="2700" dirty="0" err="1" smtClean="0"/>
              <a:t>siltaustoimet</a:t>
            </a:r>
            <a:r>
              <a:rPr lang="fi-FI" sz="2700" dirty="0" smtClean="0"/>
              <a:t> 2019 – rahoitus on varmistunut</a:t>
            </a:r>
            <a:r>
              <a:rPr lang="fi-FI" sz="2800" dirty="0"/>
              <a:t/>
            </a:r>
            <a:br>
              <a:rPr lang="fi-FI" sz="2800" dirty="0"/>
            </a:br>
            <a:endParaRPr lang="fi-FI" sz="2800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1755960" y="762003"/>
            <a:ext cx="7128064" cy="542778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sz="1700" b="1" dirty="0">
              <a:latin typeface="Myriad Pro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Muutosagentit (19 </a:t>
            </a:r>
            <a:r>
              <a:rPr lang="fi-FI" sz="1700" dirty="0" err="1" smtClean="0">
                <a:solidFill>
                  <a:srgbClr val="000000"/>
                </a:solidFill>
                <a:latin typeface="Myriad Pro"/>
              </a:rPr>
              <a:t>htv</a:t>
            </a: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) (yhdyspintatyön</a:t>
            </a:r>
            <a:r>
              <a:rPr lang="fi-FI" sz="1700" dirty="0">
                <a:solidFill>
                  <a:srgbClr val="000000"/>
                </a:solidFill>
                <a:latin typeface="Myriad Pro"/>
              </a:rPr>
              <a:t>, uuden toimintakulttuurin ja palvelukokonaisuuksien kehittämistyön juurruttamisen </a:t>
            </a: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tukena; LAPE ryhmät jatkaa</a:t>
            </a:r>
            <a:r>
              <a:rPr lang="fi-FI" sz="1700" dirty="0">
                <a:solidFill>
                  <a:srgbClr val="000000"/>
                </a:solidFill>
                <a:latin typeface="Myriad Pro"/>
              </a:rPr>
              <a:t>)</a:t>
            </a:r>
            <a:endParaRPr lang="fi-FI" sz="1300" dirty="0" smtClean="0">
              <a:solidFill>
                <a:srgbClr val="000000"/>
              </a:solidFill>
              <a:latin typeface="Myriad Pro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Erillistuki kuntien suuntaan yhdyspintatyön vahvistamiseksi  sivistystoimessa (6htv)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1300" dirty="0" smtClean="0">
                <a:solidFill>
                  <a:srgbClr val="000000"/>
                </a:solidFill>
                <a:latin typeface="Myriad Pro"/>
              </a:rPr>
              <a:t>”kunta-agentit”  Ouluun, Turkuun, Kuopioon, Tampereelle ja pk-seudulle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1300" dirty="0" smtClean="0">
                <a:solidFill>
                  <a:srgbClr val="000000"/>
                </a:solidFill>
                <a:latin typeface="Myriad Pro"/>
              </a:rPr>
              <a:t>1 </a:t>
            </a:r>
            <a:r>
              <a:rPr lang="fi-FI" sz="1300" dirty="0" err="1" smtClean="0">
                <a:solidFill>
                  <a:srgbClr val="000000"/>
                </a:solidFill>
                <a:latin typeface="Myriad Pro"/>
              </a:rPr>
              <a:t>htv</a:t>
            </a:r>
            <a:r>
              <a:rPr lang="fi-FI" sz="1300" dirty="0" smtClean="0">
                <a:solidFill>
                  <a:srgbClr val="000000"/>
                </a:solidFill>
                <a:latin typeface="Myriad Pro"/>
              </a:rPr>
              <a:t> Opetushallitukseen LAPE-työn tueksi</a:t>
            </a:r>
            <a:endParaRPr lang="fi-FI" sz="1700" dirty="0">
              <a:solidFill>
                <a:srgbClr val="000000"/>
              </a:solidFill>
              <a:latin typeface="Myriad Pro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100" dirty="0" smtClean="0">
                <a:solidFill>
                  <a:srgbClr val="000000"/>
                </a:solidFill>
                <a:latin typeface="Myriad Pro"/>
              </a:rPr>
              <a:t> </a:t>
            </a:r>
            <a:r>
              <a:rPr lang="fi-FI" sz="1800" dirty="0" smtClean="0">
                <a:solidFill>
                  <a:srgbClr val="000000"/>
                </a:solidFill>
                <a:latin typeface="Myriad Pro"/>
              </a:rPr>
              <a:t>LAPE-Akatemiat – jokaiseen maakuntaan 2019 ( päättäjät, johto) – suunnitellaan yhdessä kansallisesti: juurrutus ja yhdyspinta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Lastensuojelun  tiekartan toimeenpanon tuki sekä systeemisen tiimimallin koulutukset 2018-2019 (THL)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700" dirty="0">
                <a:solidFill>
                  <a:srgbClr val="000000"/>
                </a:solidFill>
                <a:latin typeface="Myriad Pro"/>
              </a:rPr>
              <a:t>Yksi lapsi, yhteinen </a:t>
            </a: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tilannekuva  </a:t>
            </a:r>
            <a:r>
              <a:rPr lang="fi-FI" sz="1700" dirty="0">
                <a:solidFill>
                  <a:srgbClr val="000000"/>
                </a:solidFill>
                <a:latin typeface="Myriad Pro"/>
              </a:rPr>
              <a:t>–</a:t>
            </a: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jatkotyö (toimintamallin tarkentaminen) Työryhmän toimikausi 15.8.2018 - 31.1.2019</a:t>
            </a:r>
            <a:endParaRPr lang="fi-FI" sz="1700" dirty="0">
              <a:solidFill>
                <a:srgbClr val="000000"/>
              </a:solidFill>
              <a:latin typeface="Myriad Pro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Kansallisen </a:t>
            </a:r>
            <a:r>
              <a:rPr lang="fi-FI" sz="1700" dirty="0">
                <a:solidFill>
                  <a:srgbClr val="000000"/>
                </a:solidFill>
                <a:latin typeface="Myriad Pro"/>
              </a:rPr>
              <a:t>tason henkilöstöresurssi </a:t>
            </a: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ja ohjaus (STM ja OKM)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700" dirty="0">
                <a:solidFill>
                  <a:srgbClr val="000000"/>
                </a:solidFill>
                <a:latin typeface="Myriad Pro"/>
              </a:rPr>
              <a:t>L</a:t>
            </a: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apsistrategian valmistelu erillisenä työnä joka tukee </a:t>
            </a:r>
            <a:r>
              <a:rPr lang="fi-FI" sz="1700" dirty="0" err="1" smtClean="0">
                <a:solidFill>
                  <a:srgbClr val="000000"/>
                </a:solidFill>
                <a:latin typeface="Myriad Pro"/>
              </a:rPr>
              <a:t>LAPEn</a:t>
            </a: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 jatkuvuutta (OKM + STM)-&gt; Lapsiystävällinen Suomi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Tutkimus: lapsibudjetoinnin välineet kunta, maakunta, valtio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700" dirty="0" smtClean="0">
                <a:solidFill>
                  <a:srgbClr val="000000"/>
                </a:solidFill>
                <a:latin typeface="Myriad Pro"/>
              </a:rPr>
              <a:t>Perhekeskustoimintamallin vakiinnuttaminen ja Perheet keskiöön järjestöjen STEA hanke</a:t>
            </a:r>
            <a:endParaRPr lang="fi-FI" sz="1700" dirty="0" smtClean="0">
              <a:latin typeface="Myriad Pro"/>
            </a:endParaRPr>
          </a:p>
          <a:p>
            <a:pPr marL="0" indent="0">
              <a:buNone/>
            </a:pPr>
            <a:endParaRPr lang="fi-FI" dirty="0">
              <a:latin typeface="Myriad Pro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8BB836"/>
                </a:solidFill>
              </a:rPr>
              <a:t>&gt; Lisää &gt; alatunniste: lisää oma nimi</a:t>
            </a:r>
            <a:endParaRPr lang="fi-FI" dirty="0">
              <a:solidFill>
                <a:srgbClr val="8BB836"/>
              </a:solidFill>
            </a:endParaRPr>
          </a:p>
        </p:txBody>
      </p:sp>
      <p:pic>
        <p:nvPicPr>
          <p:cNvPr id="6" name="Kuvan paikkamerkki 5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2" r="140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7332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3"/>
          <p:cNvSpPr/>
          <p:nvPr/>
        </p:nvSpPr>
        <p:spPr>
          <a:xfrm>
            <a:off x="6270176" y="750847"/>
            <a:ext cx="1410784" cy="6107152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63500" sx="101000" sy="101000" algn="ctr" rotWithShape="0">
              <a:prstClr val="black">
                <a:alpha val="24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0" tIns="0" rIns="180000" bIns="0" rtlCol="0" anchor="ctr">
            <a:noAutofit/>
          </a:bodyPr>
          <a:lstStyle/>
          <a:p>
            <a:pPr lvl="0"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lvl="0"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lvl="0" algn="ctr">
              <a:spcAft>
                <a:spcPts val="425"/>
              </a:spcAft>
            </a:pPr>
            <a:r>
              <a:rPr lang="fi-FI" sz="1200" b="1" i="1" dirty="0" smtClean="0">
                <a:solidFill>
                  <a:srgbClr val="141414"/>
                </a:solidFill>
              </a:rPr>
              <a:t>Sen osana ”LAPE 2.0” 2020-2024:</a:t>
            </a:r>
          </a:p>
          <a:p>
            <a:pPr lvl="0" algn="ctr">
              <a:spcAft>
                <a:spcPts val="425"/>
              </a:spcAft>
            </a:pPr>
            <a:r>
              <a:rPr lang="fi-FI" sz="1200" b="1" i="1" dirty="0" smtClean="0">
                <a:solidFill>
                  <a:srgbClr val="141414"/>
                </a:solidFill>
              </a:rPr>
              <a:t>Hyvinvoiva lapsi oppii ja kasvaa</a:t>
            </a:r>
          </a:p>
          <a:p>
            <a:pPr lvl="0" algn="ctr">
              <a:spcAft>
                <a:spcPts val="425"/>
              </a:spcAft>
            </a:pPr>
            <a:r>
              <a:rPr lang="fi-FI" sz="1200" b="1" i="1" dirty="0" smtClean="0">
                <a:solidFill>
                  <a:srgbClr val="141414"/>
                </a:solidFill>
              </a:rPr>
              <a:t>Sopivaa tukea</a:t>
            </a:r>
          </a:p>
          <a:p>
            <a:pPr lvl="0" algn="ctr">
              <a:spcAft>
                <a:spcPts val="425"/>
              </a:spcAft>
            </a:pPr>
            <a:r>
              <a:rPr lang="fi-FI" sz="1200" b="1" i="1" dirty="0" smtClean="0">
                <a:solidFill>
                  <a:srgbClr val="141414"/>
                </a:solidFill>
              </a:rPr>
              <a:t> oikeaan aikaan</a:t>
            </a:r>
          </a:p>
          <a:p>
            <a:pPr lvl="0" algn="ctr">
              <a:spcAft>
                <a:spcPts val="425"/>
              </a:spcAft>
            </a:pPr>
            <a:r>
              <a:rPr lang="fi-FI" sz="1200" b="1" i="1" dirty="0" smtClean="0">
                <a:solidFill>
                  <a:srgbClr val="141414"/>
                </a:solidFill>
              </a:rPr>
              <a:t>lapsen ja nuoren arkiympäristöön</a:t>
            </a:r>
          </a:p>
          <a:p>
            <a:pPr lvl="0"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lvl="0" algn="ctr">
              <a:spcAft>
                <a:spcPts val="425"/>
              </a:spcAft>
            </a:pPr>
            <a:r>
              <a:rPr lang="fi-FI" sz="1200" b="1" i="1" dirty="0" smtClean="0">
                <a:solidFill>
                  <a:srgbClr val="141414"/>
                </a:solidFill>
              </a:rPr>
              <a:t>Kohti </a:t>
            </a:r>
            <a:r>
              <a:rPr lang="fi-FI" sz="1200" b="1" i="1" dirty="0" err="1" smtClean="0">
                <a:solidFill>
                  <a:srgbClr val="141414"/>
                </a:solidFill>
              </a:rPr>
              <a:t>lapsiystäväl-listä</a:t>
            </a:r>
            <a:r>
              <a:rPr lang="fi-FI" sz="1200" b="1" i="1" dirty="0" smtClean="0">
                <a:solidFill>
                  <a:srgbClr val="141414"/>
                </a:solidFill>
              </a:rPr>
              <a:t> </a:t>
            </a:r>
            <a:r>
              <a:rPr lang="fi-FI" sz="1200" b="1" i="1" dirty="0">
                <a:solidFill>
                  <a:srgbClr val="141414"/>
                </a:solidFill>
              </a:rPr>
              <a:t>kuntaa </a:t>
            </a:r>
            <a:r>
              <a:rPr lang="fi-FI" sz="1200" b="1" i="1" dirty="0" smtClean="0">
                <a:solidFill>
                  <a:srgbClr val="141414"/>
                </a:solidFill>
              </a:rPr>
              <a:t>ja maakuntaa</a:t>
            </a:r>
          </a:p>
          <a:p>
            <a:pPr lvl="0"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lvl="0"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lvl="0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lvl="0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0" y="773380"/>
            <a:ext cx="1821367" cy="6084619"/>
          </a:xfrm>
          <a:prstGeom prst="homePlate">
            <a:avLst>
              <a:gd name="adj" fmla="val 32822"/>
            </a:avLst>
          </a:prstGeom>
          <a:solidFill>
            <a:schemeClr val="accent3"/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0" tIns="0" rIns="0" bIns="0" rtlCol="0" anchor="ctr"/>
          <a:lstStyle/>
          <a:p>
            <a:pPr>
              <a:spcAft>
                <a:spcPts val="425"/>
              </a:spcAft>
            </a:pPr>
            <a:r>
              <a:rPr lang="fi-FI" sz="1200" b="1" i="1" dirty="0" smtClean="0">
                <a:solidFill>
                  <a:srgbClr val="00B050"/>
                </a:solidFill>
              </a:rPr>
              <a:t>Miten muutosta tehdään?</a:t>
            </a:r>
          </a:p>
          <a:p>
            <a:pPr>
              <a:spcAft>
                <a:spcPts val="425"/>
              </a:spcAft>
            </a:pPr>
            <a:r>
              <a:rPr lang="fi-FI" sz="1200" b="1" i="1" dirty="0" smtClean="0">
                <a:solidFill>
                  <a:srgbClr val="00B050"/>
                </a:solidFill>
              </a:rPr>
              <a:t>2015-2018</a:t>
            </a:r>
          </a:p>
          <a:p>
            <a:pPr>
              <a:spcAft>
                <a:spcPts val="425"/>
              </a:spcAft>
            </a:pPr>
            <a:r>
              <a:rPr lang="fi-FI" sz="1400" b="1" dirty="0" smtClean="0">
                <a:solidFill>
                  <a:schemeClr val="tx1"/>
                </a:solidFill>
              </a:rPr>
              <a:t>1. </a:t>
            </a:r>
            <a:r>
              <a:rPr lang="fi-FI" sz="1200" b="1" dirty="0" smtClean="0">
                <a:solidFill>
                  <a:schemeClr val="tx1"/>
                </a:solidFill>
              </a:rPr>
              <a:t>Lapsen oikeuksia ja </a:t>
            </a:r>
            <a:r>
              <a:rPr lang="fi-FI" sz="1200" b="1" dirty="0" err="1" smtClean="0">
                <a:solidFill>
                  <a:schemeClr val="tx1"/>
                </a:solidFill>
              </a:rPr>
              <a:t>tietoperus-taisuutta</a:t>
            </a:r>
            <a:r>
              <a:rPr lang="fi-FI" sz="1200" b="1" dirty="0" smtClean="0">
                <a:solidFill>
                  <a:schemeClr val="tx1"/>
                </a:solidFill>
              </a:rPr>
              <a:t> vahvistava toimintakulttuuri</a:t>
            </a:r>
          </a:p>
          <a:p>
            <a:pPr>
              <a:spcAft>
                <a:spcPts val="425"/>
              </a:spcAft>
            </a:pPr>
            <a:r>
              <a:rPr lang="fi-FI" sz="1200" b="1" dirty="0" smtClean="0">
                <a:solidFill>
                  <a:schemeClr val="tx1"/>
                </a:solidFill>
              </a:rPr>
              <a:t>2. Lapsi- </a:t>
            </a:r>
            <a:br>
              <a:rPr lang="fi-FI" sz="1200" b="1" dirty="0" smtClean="0">
                <a:solidFill>
                  <a:schemeClr val="tx1"/>
                </a:solidFill>
              </a:rPr>
            </a:br>
            <a:r>
              <a:rPr lang="fi-FI" sz="1200" b="1" dirty="0" smtClean="0">
                <a:solidFill>
                  <a:schemeClr val="tx1"/>
                </a:solidFill>
              </a:rPr>
              <a:t>ja perhelähtöiset palvelut</a:t>
            </a:r>
            <a:endParaRPr lang="fi-FI" sz="1200" b="1" dirty="0" smtClean="0">
              <a:solidFill>
                <a:srgbClr val="141414"/>
              </a:solidFill>
            </a:endParaRPr>
          </a:p>
          <a:p>
            <a:pPr>
              <a:spcAft>
                <a:spcPts val="425"/>
              </a:spcAft>
            </a:pPr>
            <a:r>
              <a:rPr lang="fi-FI" sz="1600" b="1" dirty="0" smtClean="0">
                <a:solidFill>
                  <a:srgbClr val="00B050"/>
                </a:solidFill>
              </a:rPr>
              <a:t>YHDESSÄ</a:t>
            </a:r>
            <a:br>
              <a:rPr lang="fi-FI" sz="1600" b="1" dirty="0" smtClean="0">
                <a:solidFill>
                  <a:srgbClr val="00B050"/>
                </a:solidFill>
              </a:rPr>
            </a:br>
            <a:r>
              <a:rPr lang="fi-FI" sz="1600" b="1" dirty="0" smtClean="0">
                <a:solidFill>
                  <a:srgbClr val="00B050"/>
                </a:solidFill>
              </a:rPr>
              <a:t>HYVÄÄ ARKEA LÄHELLÄ</a:t>
            </a:r>
          </a:p>
          <a:p>
            <a:pPr>
              <a:spcAft>
                <a:spcPts val="425"/>
              </a:spcAft>
            </a:pPr>
            <a:r>
              <a:rPr lang="fi-FI" sz="1200" dirty="0" smtClean="0">
                <a:solidFill>
                  <a:srgbClr val="141414"/>
                </a:solidFill>
              </a:rPr>
              <a:t>Lasten, nuorten ja vanhempien osallisuus</a:t>
            </a:r>
          </a:p>
          <a:p>
            <a:pPr>
              <a:spcAft>
                <a:spcPts val="425"/>
              </a:spcAft>
            </a:pPr>
            <a:r>
              <a:rPr lang="fi-FI" sz="1200" dirty="0" smtClean="0">
                <a:solidFill>
                  <a:srgbClr val="141414"/>
                </a:solidFill>
              </a:rPr>
              <a:t>STM&amp;OKM</a:t>
            </a:r>
          </a:p>
          <a:p>
            <a:pPr>
              <a:spcAft>
                <a:spcPts val="425"/>
              </a:spcAft>
            </a:pPr>
            <a:r>
              <a:rPr lang="fi-FI" sz="1200" dirty="0" smtClean="0">
                <a:solidFill>
                  <a:srgbClr val="141414"/>
                </a:solidFill>
              </a:rPr>
              <a:t>Toimeenpanon </a:t>
            </a:r>
            <a:br>
              <a:rPr lang="fi-FI" sz="1200" dirty="0" smtClean="0">
                <a:solidFill>
                  <a:srgbClr val="141414"/>
                </a:solidFill>
              </a:rPr>
            </a:br>
            <a:r>
              <a:rPr lang="fi-FI" sz="1200" dirty="0" smtClean="0">
                <a:solidFill>
                  <a:srgbClr val="141414"/>
                </a:solidFill>
              </a:rPr>
              <a:t>tuki THL  &amp; OPH</a:t>
            </a:r>
          </a:p>
          <a:p>
            <a:pPr>
              <a:spcAft>
                <a:spcPts val="425"/>
              </a:spcAft>
            </a:pPr>
            <a:r>
              <a:rPr lang="fi-FI" sz="1200" dirty="0" smtClean="0">
                <a:solidFill>
                  <a:srgbClr val="141414"/>
                </a:solidFill>
              </a:rPr>
              <a:t>Kunnat</a:t>
            </a:r>
          </a:p>
          <a:p>
            <a:pPr>
              <a:spcAft>
                <a:spcPts val="425"/>
              </a:spcAft>
            </a:pPr>
            <a:r>
              <a:rPr lang="fi-FI" sz="1200" dirty="0" smtClean="0">
                <a:solidFill>
                  <a:srgbClr val="141414"/>
                </a:solidFill>
              </a:rPr>
              <a:t>Seurakunnat ja järjestöt</a:t>
            </a:r>
          </a:p>
          <a:p>
            <a:pPr>
              <a:spcAft>
                <a:spcPts val="425"/>
              </a:spcAft>
            </a:pPr>
            <a:r>
              <a:rPr lang="fi-FI" sz="1200" dirty="0" smtClean="0">
                <a:solidFill>
                  <a:srgbClr val="141414"/>
                </a:solidFill>
              </a:rPr>
              <a:t>Tulevat maakunnat</a:t>
            </a:r>
          </a:p>
          <a:p>
            <a:pPr>
              <a:spcAft>
                <a:spcPts val="425"/>
              </a:spcAft>
            </a:pPr>
            <a:r>
              <a:rPr lang="fi-FI" sz="1200" dirty="0" smtClean="0">
                <a:solidFill>
                  <a:srgbClr val="141414"/>
                </a:solidFill>
              </a:rPr>
              <a:t>Yritykset</a:t>
            </a:r>
          </a:p>
          <a:p>
            <a:pPr>
              <a:spcAft>
                <a:spcPts val="425"/>
              </a:spcAft>
            </a:pPr>
            <a:endParaRPr lang="fi-FI" sz="1200" dirty="0" smtClean="0">
              <a:solidFill>
                <a:srgbClr val="141414"/>
              </a:solidFill>
            </a:endParaRPr>
          </a:p>
          <a:p>
            <a:pPr>
              <a:spcAft>
                <a:spcPts val="425"/>
              </a:spcAft>
            </a:pPr>
            <a:endParaRPr lang="fi-FI" sz="1200" dirty="0" smtClean="0">
              <a:solidFill>
                <a:srgbClr val="141414"/>
              </a:solidFill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1780441" y="783958"/>
            <a:ext cx="2577688" cy="3046371"/>
          </a:xfrm>
          <a:prstGeom prst="homePlate">
            <a:avLst>
              <a:gd name="adj" fmla="val 13589"/>
            </a:avLst>
          </a:prstGeom>
          <a:solidFill>
            <a:schemeClr val="accent3"/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0" tIns="0" rIns="0" bIns="0" rtlCol="0" anchor="ctr"/>
          <a:lstStyle/>
          <a:p>
            <a:pPr>
              <a:spcAft>
                <a:spcPts val="425"/>
              </a:spcAft>
            </a:pPr>
            <a:endParaRPr lang="en-US" sz="1200" b="1" i="1">
              <a:solidFill>
                <a:srgbClr val="141414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6544" y="1142417"/>
            <a:ext cx="4824213" cy="3336371"/>
          </a:xfrm>
          <a:prstGeom prst="rect">
            <a:avLst/>
          </a:prstGeom>
        </p:spPr>
        <p:txBody>
          <a:bodyPr wrap="square" lIns="0" tIns="180000" rIns="180000" bIns="180000" numCol="1" spcCol="180000" anchor="ctr">
            <a:noAutofit/>
          </a:bodyPr>
          <a:lstStyle/>
          <a:p>
            <a:pPr>
              <a:spcAft>
                <a:spcPts val="100"/>
              </a:spcAft>
              <a:buClr>
                <a:schemeClr val="accent4"/>
              </a:buClr>
            </a:pPr>
            <a:endParaRPr lang="en-US" sz="1050" b="1" dirty="0">
              <a:solidFill>
                <a:srgbClr val="141414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96429" y="5059863"/>
            <a:ext cx="2088995" cy="1035906"/>
          </a:xfrm>
          <a:prstGeom prst="rect">
            <a:avLst/>
          </a:prstGeom>
        </p:spPr>
        <p:txBody>
          <a:bodyPr wrap="square" lIns="0" tIns="180000" rIns="180000" bIns="180000" anchor="ctr">
            <a:noAutofit/>
          </a:bodyPr>
          <a:lstStyle/>
          <a:p>
            <a:pPr marL="171450" indent="-171450">
              <a:spcAft>
                <a:spcPts val="100"/>
              </a:spcAft>
              <a:buClr>
                <a:schemeClr val="accent4"/>
              </a:buClr>
              <a:buFont typeface="Wingdings" charset="2"/>
              <a:buChar char="§"/>
              <a:tabLst>
                <a:tab pos="1970088" algn="l"/>
              </a:tabLst>
            </a:pPr>
            <a:endParaRPr lang="en-US" sz="1050" b="1" dirty="0">
              <a:solidFill>
                <a:srgbClr val="141414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59177" y="1174595"/>
            <a:ext cx="4784823" cy="3526885"/>
          </a:xfrm>
          <a:prstGeom prst="rect">
            <a:avLst/>
          </a:prstGeom>
        </p:spPr>
        <p:txBody>
          <a:bodyPr wrap="square" lIns="0" tIns="180000" rIns="180000" bIns="180000" numCol="2" spcCol="180000" anchor="t">
            <a:noAutofit/>
          </a:bodyPr>
          <a:lstStyle/>
          <a:p>
            <a:pPr>
              <a:buClr>
                <a:schemeClr val="accent4"/>
              </a:buClr>
            </a:pPr>
            <a:endParaRPr lang="en-US" sz="2000" b="1" dirty="0">
              <a:solidFill>
                <a:srgbClr val="141414"/>
              </a:solidFill>
            </a:endParaRPr>
          </a:p>
        </p:txBody>
      </p:sp>
      <p:sp>
        <p:nvSpPr>
          <p:cNvPr id="19" name="Suorakulmio 5"/>
          <p:cNvSpPr>
            <a:spLocks noChangeArrowheads="1"/>
          </p:cNvSpPr>
          <p:nvPr/>
        </p:nvSpPr>
        <p:spPr bwMode="auto">
          <a:xfrm>
            <a:off x="7680960" y="750848"/>
            <a:ext cx="1463040" cy="6107151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/>
            <a:r>
              <a:rPr lang="fi-FI" sz="1400" b="1" dirty="0" smtClean="0">
                <a:cs typeface="Arial" pitchFamily="34" charset="0"/>
              </a:rPr>
              <a:t>Tulokset 2025</a:t>
            </a:r>
          </a:p>
          <a:p>
            <a:pPr lvl="0" algn="ctr" fontAlgn="base"/>
            <a:r>
              <a:rPr lang="fi-FI" sz="1400" b="1" dirty="0" smtClean="0">
                <a:cs typeface="Arial" pitchFamily="34" charset="0"/>
              </a:rPr>
              <a:t>Pysyvä muutos </a:t>
            </a:r>
            <a:endParaRPr lang="fi-FI" sz="1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 lvl="0" algn="ctr" fontAlgn="base"/>
            <a:r>
              <a:rPr lang="fi-FI" sz="1400" b="1" dirty="0" smtClean="0">
                <a:solidFill>
                  <a:srgbClr val="00B050"/>
                </a:solidFill>
                <a:cs typeface="Arial" pitchFamily="34" charset="0"/>
              </a:rPr>
              <a:t>Lasten läheiset ihmissuhteet vahvistuvat </a:t>
            </a:r>
          </a:p>
          <a:p>
            <a:pPr lvl="0" algn="ctr" fontAlgn="base"/>
            <a:endParaRPr lang="fi-FI" sz="1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 lvl="0" algn="ctr" fontAlgn="base"/>
            <a:r>
              <a:rPr lang="fi-FI" sz="1400" b="1" dirty="0" smtClean="0">
                <a:solidFill>
                  <a:srgbClr val="00B050"/>
                </a:solidFill>
                <a:cs typeface="Arial" pitchFamily="34" charset="0"/>
              </a:rPr>
              <a:t>Lähiyhteisöt </a:t>
            </a:r>
          </a:p>
          <a:p>
            <a:pPr lvl="0" algn="ctr" fontAlgn="base"/>
            <a:r>
              <a:rPr lang="fi-FI" sz="1400" b="1" dirty="0" smtClean="0">
                <a:solidFill>
                  <a:srgbClr val="00B050"/>
                </a:solidFill>
                <a:cs typeface="Arial" pitchFamily="34" charset="0"/>
              </a:rPr>
              <a:t>kannattelevat kotona, koulussa, varhais-</a:t>
            </a:r>
          </a:p>
          <a:p>
            <a:pPr lvl="0" algn="ctr" fontAlgn="base"/>
            <a:r>
              <a:rPr lang="fi-FI" sz="1400" b="1" dirty="0" smtClean="0">
                <a:solidFill>
                  <a:srgbClr val="00B050"/>
                </a:solidFill>
                <a:cs typeface="Arial" pitchFamily="34" charset="0"/>
              </a:rPr>
              <a:t>kasvatuksessa, harrastuksissa</a:t>
            </a:r>
          </a:p>
          <a:p>
            <a:pPr lvl="0" algn="ctr" fontAlgn="base"/>
            <a:endParaRPr lang="fi-FI" sz="1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 lvl="0" algn="ctr" fontAlgn="base"/>
            <a:r>
              <a:rPr lang="fi-FI" sz="1200" dirty="0" smtClean="0">
                <a:cs typeface="Arial" pitchFamily="34" charset="0"/>
              </a:rPr>
              <a:t>Hyvinvoinnin ja oppimisen yhdenvertaisuus lisääntyy </a:t>
            </a:r>
          </a:p>
          <a:p>
            <a:pPr lvl="0" algn="ctr" fontAlgn="base"/>
            <a:endParaRPr lang="fi-FI" sz="1200" dirty="0" smtClean="0">
              <a:cs typeface="Arial" pitchFamily="34" charset="0"/>
            </a:endParaRPr>
          </a:p>
          <a:p>
            <a:pPr lvl="0" algn="ctr" fontAlgn="base"/>
            <a:r>
              <a:rPr lang="fi-FI" sz="1200" dirty="0" smtClean="0">
                <a:cs typeface="Arial" pitchFamily="34" charset="0"/>
              </a:rPr>
              <a:t>Perheiden omat voimavarat vahvistuvat </a:t>
            </a:r>
          </a:p>
          <a:p>
            <a:pPr lvl="0" algn="ctr" fontAlgn="base"/>
            <a:endParaRPr lang="fi-FI" sz="1200" dirty="0" smtClean="0">
              <a:cs typeface="Arial" pitchFamily="34" charset="0"/>
            </a:endParaRPr>
          </a:p>
          <a:p>
            <a:pPr lvl="0" algn="ctr" fontAlgn="base"/>
            <a:r>
              <a:rPr lang="fi-FI" sz="1200" dirty="0" smtClean="0">
                <a:cs typeface="Arial" pitchFamily="34" charset="0"/>
              </a:rPr>
              <a:t>Kustannusten kasvu hidastuu kun korjaavien palveluiden tarve ja huoltajuuskiistat vähenevät</a:t>
            </a:r>
          </a:p>
          <a:p>
            <a:pPr lvl="0" algn="ctr" fontAlgn="base"/>
            <a:endParaRPr lang="fi-FI" sz="1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 lvl="0" algn="ctr" fontAlgn="base"/>
            <a:endParaRPr lang="fi-FI" sz="105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3"/>
          <p:cNvSpPr/>
          <p:nvPr/>
        </p:nvSpPr>
        <p:spPr>
          <a:xfrm>
            <a:off x="4406974" y="783958"/>
            <a:ext cx="1863202" cy="6074042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63500" sx="101000" sy="101000" algn="ctr" rotWithShape="0">
              <a:prstClr val="black">
                <a:alpha val="27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0" tIns="0" rIns="0" bIns="0" rtlCol="0" anchor="ctr"/>
          <a:lstStyle/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  <a:p>
            <a:pPr algn="ctr">
              <a:spcAft>
                <a:spcPts val="425"/>
              </a:spcAft>
            </a:pPr>
            <a:endParaRPr lang="fi-FI" sz="1200" b="1" i="1" dirty="0" smtClean="0">
              <a:solidFill>
                <a:srgbClr val="141414"/>
              </a:solidFill>
            </a:endParaRPr>
          </a:p>
        </p:txBody>
      </p:sp>
      <p:sp>
        <p:nvSpPr>
          <p:cNvPr id="23" name="Pentagon 12"/>
          <p:cNvSpPr/>
          <p:nvPr/>
        </p:nvSpPr>
        <p:spPr>
          <a:xfrm>
            <a:off x="1772520" y="3709852"/>
            <a:ext cx="2537812" cy="3197398"/>
          </a:xfrm>
          <a:prstGeom prst="homePlate">
            <a:avLst>
              <a:gd name="adj" fmla="val 14391"/>
            </a:avLst>
          </a:prstGeom>
          <a:solidFill>
            <a:schemeClr val="accent3"/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0" tIns="0" rIns="0" bIns="0" rtlCol="0" anchor="ctr"/>
          <a:lstStyle/>
          <a:p>
            <a:pPr>
              <a:spcAft>
                <a:spcPts val="425"/>
              </a:spcAft>
            </a:pPr>
            <a:endParaRPr lang="en-US" sz="1200" b="1" i="1">
              <a:solidFill>
                <a:srgbClr val="141414"/>
              </a:solidFill>
            </a:endParaRPr>
          </a:p>
        </p:txBody>
      </p:sp>
      <p:sp>
        <p:nvSpPr>
          <p:cNvPr id="30" name="Suorakulmio 29"/>
          <p:cNvSpPr/>
          <p:nvPr/>
        </p:nvSpPr>
        <p:spPr>
          <a:xfrm>
            <a:off x="1724723" y="878253"/>
            <a:ext cx="2682251" cy="3023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b="1" u="sng" dirty="0" smtClean="0"/>
              <a:t>Kehittämiskokonaisuudet </a:t>
            </a:r>
          </a:p>
          <a:p>
            <a:r>
              <a:rPr lang="fi-FI" sz="1400" b="1" u="sng" dirty="0" smtClean="0"/>
              <a:t>2015-2018</a:t>
            </a:r>
            <a:endParaRPr lang="fi-FI" sz="1050" b="1" u="sng" dirty="0" smtClean="0"/>
          </a:p>
          <a:p>
            <a:r>
              <a:rPr lang="fi-FI" sz="1000" b="1" dirty="0" err="1" smtClean="0"/>
              <a:t>-</a:t>
            </a:r>
            <a:r>
              <a:rPr lang="fi-FI" sz="1100" b="1" i="1" dirty="0" err="1" smtClean="0"/>
              <a:t>Perhekeskustoimintamalli</a:t>
            </a:r>
            <a:r>
              <a:rPr lang="fi-FI" sz="1100" b="1" i="1" dirty="0" smtClean="0"/>
              <a:t> </a:t>
            </a:r>
            <a:r>
              <a:rPr lang="fi-FI" sz="1100" b="1" dirty="0" smtClean="0"/>
              <a:t>verkostoi palvelut ja tarjoaa kohtaamispaikkoja </a:t>
            </a:r>
          </a:p>
          <a:p>
            <a:r>
              <a:rPr lang="fi-FI" sz="1100" b="1" dirty="0" smtClean="0"/>
              <a:t>koko maassa</a:t>
            </a:r>
          </a:p>
          <a:p>
            <a:endParaRPr lang="fi-FI" sz="1100" dirty="0" smtClean="0"/>
          </a:p>
          <a:p>
            <a:pPr>
              <a:buFontTx/>
              <a:buChar char="-"/>
            </a:pPr>
            <a:r>
              <a:rPr lang="fi-FI" sz="1100" b="1" i="1" dirty="0" smtClean="0"/>
              <a:t>Koulu</a:t>
            </a:r>
            <a:r>
              <a:rPr lang="fi-FI" sz="1100" b="1" i="1" dirty="0"/>
              <a:t>, varhaiskasvatus ja oppilaitokset oppimisen ja hyvinvoinnin </a:t>
            </a:r>
            <a:r>
              <a:rPr lang="fi-FI" sz="1100" b="1" i="1" dirty="0" smtClean="0"/>
              <a:t>tukena </a:t>
            </a:r>
            <a:r>
              <a:rPr lang="fi-FI" sz="1100" b="1" dirty="0" smtClean="0"/>
              <a:t>12 alueella</a:t>
            </a:r>
            <a:endParaRPr lang="fi-FI" sz="1100" dirty="0" smtClean="0"/>
          </a:p>
          <a:p>
            <a:r>
              <a:rPr lang="fi-FI" sz="1100" dirty="0" smtClean="0"/>
              <a:t/>
            </a:r>
            <a:br>
              <a:rPr lang="fi-FI" sz="1100" dirty="0" smtClean="0"/>
            </a:br>
            <a:r>
              <a:rPr lang="fi-FI" sz="1100" dirty="0" smtClean="0"/>
              <a:t> -</a:t>
            </a:r>
            <a:r>
              <a:rPr lang="fi-FI" sz="1100" b="1" i="1" dirty="0" smtClean="0"/>
              <a:t>Erityispalvelut verkostoituvat ja tulevat lähemmäksi arkea (16 aluetta):</a:t>
            </a:r>
          </a:p>
          <a:p>
            <a:pPr>
              <a:buFontTx/>
              <a:buChar char="-"/>
            </a:pPr>
            <a:endParaRPr lang="fi-FI" sz="1100" dirty="0" smtClean="0"/>
          </a:p>
          <a:p>
            <a:pPr>
              <a:buFontTx/>
              <a:buChar char="-"/>
            </a:pPr>
            <a:r>
              <a:rPr lang="fi-FI" sz="1100" b="1" dirty="0" smtClean="0"/>
              <a:t> </a:t>
            </a:r>
            <a:r>
              <a:rPr lang="fi-FI" sz="1100" b="1" i="1" dirty="0" smtClean="0"/>
              <a:t>Toimintakulttuuri lapsen oikeus ja tieto-perustaiseksi  (11 aluetta)</a:t>
            </a:r>
          </a:p>
          <a:p>
            <a:pPr>
              <a:buFontTx/>
              <a:buChar char="-"/>
            </a:pPr>
            <a:endParaRPr lang="fi-FI" sz="1050" b="1" i="1" dirty="0" smtClean="0"/>
          </a:p>
          <a:p>
            <a:pPr>
              <a:buFontTx/>
              <a:buChar char="-"/>
            </a:pPr>
            <a:r>
              <a:rPr lang="fi-FI" sz="900" dirty="0" smtClean="0"/>
              <a:t> </a:t>
            </a:r>
            <a:endParaRPr lang="fi-FI" sz="1000" dirty="0"/>
          </a:p>
        </p:txBody>
      </p:sp>
      <p:sp>
        <p:nvSpPr>
          <p:cNvPr id="34" name="Tekstikehys 33"/>
          <p:cNvSpPr txBox="1"/>
          <p:nvPr/>
        </p:nvSpPr>
        <p:spPr>
          <a:xfrm>
            <a:off x="1806308" y="3709852"/>
            <a:ext cx="243069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u="sng" dirty="0" smtClean="0"/>
              <a:t>Kansallinen työ 2015-2018</a:t>
            </a:r>
            <a:endParaRPr lang="fi-FI" sz="1050" dirty="0" smtClean="0"/>
          </a:p>
          <a:p>
            <a:r>
              <a:rPr lang="fi-FI" sz="1050" dirty="0" err="1" smtClean="0"/>
              <a:t>-</a:t>
            </a:r>
            <a:r>
              <a:rPr lang="fi-FI" sz="1050" b="1" dirty="0" err="1" smtClean="0"/>
              <a:t>Hyvinvoinnin</a:t>
            </a:r>
            <a:r>
              <a:rPr lang="fi-FI" sz="1050" b="1" dirty="0" smtClean="0"/>
              <a:t> seurannan </a:t>
            </a:r>
            <a:r>
              <a:rPr lang="fi-FI" sz="1050" dirty="0" smtClean="0"/>
              <a:t>tietopohja laajenee ja syvenee  (THL) </a:t>
            </a:r>
          </a:p>
          <a:p>
            <a:r>
              <a:rPr lang="fi-FI" sz="1050" dirty="0" smtClean="0"/>
              <a:t>-</a:t>
            </a:r>
            <a:r>
              <a:rPr lang="fi-FI" sz="1050" b="1" dirty="0" smtClean="0"/>
              <a:t>Kasvun tuki </a:t>
            </a:r>
            <a:r>
              <a:rPr lang="fi-FI" sz="1050" dirty="0" smtClean="0"/>
              <a:t>– näyttöön perustuvan vanhemmuuden tuen menetelmät (ITLA)</a:t>
            </a:r>
          </a:p>
          <a:p>
            <a:r>
              <a:rPr lang="fi-FI" sz="1050" dirty="0" err="1" smtClean="0"/>
              <a:t>-</a:t>
            </a:r>
            <a:r>
              <a:rPr lang="fi-FI" sz="1050" b="1" dirty="0" err="1" smtClean="0"/>
              <a:t>Yhdyspintaselvity</a:t>
            </a:r>
            <a:r>
              <a:rPr lang="fi-FI" sz="1050" dirty="0" err="1" smtClean="0"/>
              <a:t>s</a:t>
            </a:r>
            <a:r>
              <a:rPr lang="fi-FI" sz="1050" dirty="0" smtClean="0"/>
              <a:t>: </a:t>
            </a:r>
            <a:r>
              <a:rPr lang="fi-FI" sz="1050" dirty="0" err="1" smtClean="0"/>
              <a:t>Sivistystoimi-sote</a:t>
            </a:r>
            <a:r>
              <a:rPr lang="fi-FI" sz="1050" dirty="0" smtClean="0"/>
              <a:t>; maakunta- sivistyskunta verkostojohtaminen, sopimukset</a:t>
            </a:r>
          </a:p>
          <a:p>
            <a:r>
              <a:rPr lang="fi-FI" sz="1050" b="1" dirty="0" err="1" smtClean="0"/>
              <a:t>-Kananojan</a:t>
            </a:r>
            <a:r>
              <a:rPr lang="fi-FI" sz="1050" b="1" dirty="0" smtClean="0"/>
              <a:t> selvitys: </a:t>
            </a:r>
            <a:r>
              <a:rPr lang="fi-FI" sz="1050" dirty="0" smtClean="0"/>
              <a:t>lastensuojelun nopeat ratkaisut ja tiekartta -&gt; 2020</a:t>
            </a:r>
          </a:p>
          <a:p>
            <a:r>
              <a:rPr lang="fi-FI" sz="1050" dirty="0" err="1" smtClean="0"/>
              <a:t>-</a:t>
            </a:r>
            <a:r>
              <a:rPr lang="fi-FI" sz="1050" b="1" dirty="0" err="1" smtClean="0"/>
              <a:t>Ammattilaisten</a:t>
            </a:r>
            <a:r>
              <a:rPr lang="fi-FI" sz="1050" b="1" dirty="0" smtClean="0"/>
              <a:t> osaamisen uudistaminen (OKM+STM)</a:t>
            </a:r>
          </a:p>
          <a:p>
            <a:r>
              <a:rPr lang="fi-FI" sz="1050" dirty="0" smtClean="0"/>
              <a:t>- </a:t>
            </a:r>
            <a:r>
              <a:rPr lang="fi-FI" sz="1050" b="1" dirty="0" smtClean="0"/>
              <a:t>Lapsenhuoltolain uudistus </a:t>
            </a:r>
            <a:r>
              <a:rPr lang="fi-FI" sz="1050" dirty="0" smtClean="0"/>
              <a:t>(OM) tukee sovinnollisuutta</a:t>
            </a:r>
          </a:p>
          <a:p>
            <a:r>
              <a:rPr lang="fi-FI" sz="1050" dirty="0" smtClean="0"/>
              <a:t>-</a:t>
            </a:r>
            <a:r>
              <a:rPr lang="fi-FI" sz="1050" b="1" dirty="0" smtClean="0"/>
              <a:t>Kiusaamisen ehkäisyn toimet </a:t>
            </a:r>
            <a:r>
              <a:rPr lang="fi-FI" sz="1050" dirty="0" smtClean="0"/>
              <a:t>(OKM) </a:t>
            </a:r>
          </a:p>
          <a:p>
            <a:r>
              <a:rPr lang="fi-FI" sz="1050" b="1" dirty="0" smtClean="0"/>
              <a:t>-Varhaiskasvatuslainsäädäntö uudistuu (OKM)</a:t>
            </a:r>
          </a:p>
          <a:p>
            <a:r>
              <a:rPr lang="fi-FI" sz="1050" b="1" dirty="0"/>
              <a:t>-  </a:t>
            </a:r>
            <a:r>
              <a:rPr lang="fi-FI" sz="1050" b="1" dirty="0" smtClean="0"/>
              <a:t>Vaativan </a:t>
            </a:r>
            <a:r>
              <a:rPr lang="fi-FI" sz="1050" b="1" dirty="0"/>
              <a:t>erityisen tuen kehittäminen (OKM)</a:t>
            </a:r>
            <a:endParaRPr lang="fi-FI" sz="1600" b="1" dirty="0"/>
          </a:p>
        </p:txBody>
      </p:sp>
      <p:pic>
        <p:nvPicPr>
          <p:cNvPr id="35" name="Picture 2" descr="Kuvahaun tulos haulle lapsen oikeuksien päivä ku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6220" y="5227771"/>
            <a:ext cx="1136694" cy="1375084"/>
          </a:xfrm>
          <a:prstGeom prst="rect">
            <a:avLst/>
          </a:prstGeom>
          <a:noFill/>
        </p:spPr>
      </p:pic>
      <p:sp>
        <p:nvSpPr>
          <p:cNvPr id="37" name="Tekstikehys 36"/>
          <p:cNvSpPr txBox="1"/>
          <p:nvPr/>
        </p:nvSpPr>
        <p:spPr>
          <a:xfrm>
            <a:off x="4406974" y="775190"/>
            <a:ext cx="1718763" cy="624786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200" b="1" i="1" u="sng" dirty="0" err="1" smtClean="0"/>
              <a:t>Siltaus</a:t>
            </a:r>
            <a:r>
              <a:rPr lang="fi-FI" sz="1200" b="1" i="1" u="sng" dirty="0" smtClean="0"/>
              <a:t> jatkoon 2019 </a:t>
            </a:r>
          </a:p>
          <a:p>
            <a:endParaRPr lang="fi-FI" sz="1000" dirty="0" smtClean="0"/>
          </a:p>
          <a:p>
            <a:r>
              <a:rPr lang="fi-FI" sz="1050" b="1" dirty="0" smtClean="0"/>
              <a:t>Kansallisen </a:t>
            </a:r>
            <a:r>
              <a:rPr lang="fi-FI" sz="1050" b="1" smtClean="0"/>
              <a:t>lapsistrategian valmistelutyö</a:t>
            </a:r>
            <a:endParaRPr lang="fi-FI" sz="1050" b="1" dirty="0" smtClean="0"/>
          </a:p>
          <a:p>
            <a:r>
              <a:rPr lang="fi-FI" sz="1050" b="1" dirty="0" smtClean="0"/>
              <a:t>LAPE ohjaus=STM+OKM</a:t>
            </a:r>
          </a:p>
          <a:p>
            <a:r>
              <a:rPr lang="fi-FI" sz="1050" b="1" dirty="0" smtClean="0"/>
              <a:t>Maakunta integraatio-ohjelma (</a:t>
            </a:r>
            <a:r>
              <a:rPr lang="fi-FI" sz="1050" b="1" dirty="0" err="1" smtClean="0"/>
              <a:t>sote</a:t>
            </a:r>
            <a:r>
              <a:rPr lang="fi-FI" sz="1050" b="1" dirty="0" smtClean="0"/>
              <a:t>)</a:t>
            </a:r>
          </a:p>
          <a:p>
            <a:endParaRPr lang="fi-FI" sz="1050" b="1" dirty="0" smtClean="0"/>
          </a:p>
          <a:p>
            <a:r>
              <a:rPr lang="fi-FI" sz="1050" b="1" dirty="0" smtClean="0"/>
              <a:t>Kunta-maakunta yhdyspinta ja juurrutus</a:t>
            </a:r>
          </a:p>
          <a:p>
            <a:r>
              <a:rPr lang="fi-FI" sz="1050" dirty="0" smtClean="0"/>
              <a:t>- LAPE Muutosagentit  (19) jatkavat </a:t>
            </a:r>
          </a:p>
          <a:p>
            <a:r>
              <a:rPr lang="fi-FI" sz="1050" dirty="0" smtClean="0"/>
              <a:t>- 5 kunta-agenttia + 1 </a:t>
            </a:r>
            <a:r>
              <a:rPr lang="fi-FI" sz="1050" dirty="0" err="1" smtClean="0"/>
              <a:t>htv</a:t>
            </a:r>
            <a:r>
              <a:rPr lang="fi-FI" sz="1050" dirty="0" smtClean="0"/>
              <a:t> </a:t>
            </a:r>
            <a:r>
              <a:rPr lang="fi-FI" sz="1050" dirty="0" err="1" smtClean="0"/>
              <a:t>OPH:een</a:t>
            </a:r>
            <a:r>
              <a:rPr lang="fi-FI" sz="1050" dirty="0"/>
              <a:t> </a:t>
            </a:r>
            <a:r>
              <a:rPr lang="fi-FI" sz="1050" dirty="0" smtClean="0"/>
              <a:t>uusi voimavara</a:t>
            </a:r>
          </a:p>
          <a:p>
            <a:r>
              <a:rPr lang="fi-FI" sz="1050" dirty="0" smtClean="0"/>
              <a:t>- LAPE- Akatemia  -koulutus</a:t>
            </a:r>
          </a:p>
          <a:p>
            <a:r>
              <a:rPr lang="fi-FI" sz="1050" dirty="0"/>
              <a:t>j</a:t>
            </a:r>
            <a:r>
              <a:rPr lang="fi-FI" sz="1050" dirty="0" smtClean="0"/>
              <a:t>okaiseen maakuntaan</a:t>
            </a:r>
          </a:p>
          <a:p>
            <a:r>
              <a:rPr lang="fi-FI" sz="1050" dirty="0" smtClean="0"/>
              <a:t>-  Yksi lapsi – yhteinen tilannekuva- tiedon jakamisen sähköinen alusta</a:t>
            </a:r>
          </a:p>
          <a:p>
            <a:endParaRPr lang="fi-FI" sz="1050" dirty="0" smtClean="0"/>
          </a:p>
          <a:p>
            <a:r>
              <a:rPr lang="fi-FI" sz="1050" b="1" dirty="0"/>
              <a:t>Tasa-arvoisen peruskoulun sitoumus - </a:t>
            </a:r>
            <a:r>
              <a:rPr lang="fi-FI" sz="1050" b="1" dirty="0" smtClean="0"/>
              <a:t>työ ja varhaiskasvatuslain toimeenpano</a:t>
            </a:r>
          </a:p>
          <a:p>
            <a:endParaRPr lang="fi-FI" sz="1050" dirty="0" smtClean="0"/>
          </a:p>
          <a:p>
            <a:r>
              <a:rPr lang="fi-FI" sz="1050" b="1" dirty="0" smtClean="0"/>
              <a:t>Perhekeskustoimintamallin</a:t>
            </a:r>
            <a:r>
              <a:rPr lang="fi-FI" sz="1050" dirty="0" smtClean="0"/>
              <a:t> vakiinnuttaminen </a:t>
            </a:r>
            <a:r>
              <a:rPr lang="fi-FI" sz="1050" dirty="0"/>
              <a:t>+</a:t>
            </a:r>
            <a:r>
              <a:rPr lang="fi-FI" sz="1050" dirty="0" smtClean="0"/>
              <a:t> Perheet keskiöön järjestöt/STEA</a:t>
            </a:r>
          </a:p>
          <a:p>
            <a:r>
              <a:rPr lang="fi-FI" sz="1050" b="1" dirty="0" smtClean="0"/>
              <a:t>Lastensuojelun </a:t>
            </a:r>
            <a:r>
              <a:rPr lang="fi-FI" sz="1050" dirty="0" smtClean="0"/>
              <a:t>tiimikoulutus ja tiekartta</a:t>
            </a:r>
            <a:endParaRPr lang="fi-FI" sz="1050" b="1" dirty="0" smtClean="0"/>
          </a:p>
          <a:p>
            <a:r>
              <a:rPr lang="fi-FI" sz="1050" b="1" dirty="0" smtClean="0"/>
              <a:t>OT –keskus + VIP verkosto </a:t>
            </a:r>
            <a:endParaRPr lang="fi-FI" sz="1050" dirty="0" smtClean="0"/>
          </a:p>
          <a:p>
            <a:endParaRPr lang="fi-FI" sz="1050" b="1" dirty="0" smtClean="0"/>
          </a:p>
          <a:p>
            <a:r>
              <a:rPr lang="fi-FI" sz="1050" b="1" dirty="0" smtClean="0"/>
              <a:t>ITLA säätiön Kasvun tuki: </a:t>
            </a:r>
            <a:r>
              <a:rPr lang="fi-FI" sz="1050" dirty="0" smtClean="0"/>
              <a:t>vanhemmuuden tueksi</a:t>
            </a:r>
          </a:p>
          <a:p>
            <a:endParaRPr lang="fi-FI" sz="1050" b="1" dirty="0" smtClean="0"/>
          </a:p>
          <a:p>
            <a:r>
              <a:rPr lang="fi-FI" sz="1050" b="1" dirty="0" smtClean="0"/>
              <a:t>Painopiste matalan kynnyksen tukeen perheille </a:t>
            </a:r>
            <a:endParaRPr lang="fi-FI" sz="1050" dirty="0" smtClean="0"/>
          </a:p>
        </p:txBody>
      </p:sp>
      <p:sp>
        <p:nvSpPr>
          <p:cNvPr id="39" name="Tekstikehys 38"/>
          <p:cNvSpPr txBox="1"/>
          <p:nvPr/>
        </p:nvSpPr>
        <p:spPr>
          <a:xfrm>
            <a:off x="1821367" y="54397"/>
            <a:ext cx="695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 smtClean="0">
                <a:solidFill>
                  <a:schemeClr val="bg1"/>
                </a:solidFill>
              </a:rPr>
              <a:t>LAPE  MUUTOSTYÖN KOKONAISUUS JA SUUNTA 2025</a:t>
            </a:r>
            <a:endParaRPr lang="fi-FI" sz="2000" b="1" dirty="0">
              <a:solidFill>
                <a:schemeClr val="bg1"/>
              </a:solidFill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6366818" y="783958"/>
            <a:ext cx="13141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i="1" dirty="0" smtClean="0"/>
              <a:t>2020 -</a:t>
            </a:r>
          </a:p>
          <a:p>
            <a:r>
              <a:rPr lang="fi-FI" sz="1400" b="1" i="1" dirty="0" smtClean="0"/>
              <a:t>Lapsistrategia jatkuvuuden</a:t>
            </a:r>
          </a:p>
          <a:p>
            <a:r>
              <a:rPr lang="fi-FI" sz="1400" b="1" i="1" dirty="0" smtClean="0"/>
              <a:t>varmistajana</a:t>
            </a:r>
          </a:p>
          <a:p>
            <a:r>
              <a:rPr lang="fi-FI" sz="1400" b="1" i="1" dirty="0" smtClean="0"/>
              <a:t> </a:t>
            </a:r>
            <a:endParaRPr lang="fi-FI" sz="1400" b="1" i="1" dirty="0"/>
          </a:p>
        </p:txBody>
      </p:sp>
    </p:spTree>
    <p:extLst>
      <p:ext uri="{BB962C8B-B14F-4D97-AF65-F5344CB8AC3E}">
        <p14:creationId xmlns:p14="http://schemas.microsoft.com/office/powerpoint/2010/main" val="95073844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650" y="1751527"/>
            <a:ext cx="7632700" cy="1736705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3100" dirty="0" smtClean="0"/>
              <a:t>LAPE= PYSYVÄÄ MUUTOSTA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LAPE= PYSYVÄÄ  MUUTOSTA </a:t>
            </a:r>
            <a:r>
              <a:rPr lang="fi-FI" dirty="0"/>
              <a:t/>
            </a:r>
            <a:br>
              <a:rPr lang="fi-FI" dirty="0"/>
            </a:br>
            <a:r>
              <a:rPr lang="fi-FI" sz="3100" dirty="0" smtClean="0">
                <a:solidFill>
                  <a:srgbClr val="00B050"/>
                </a:solidFill>
              </a:rPr>
              <a:t/>
            </a:r>
            <a:br>
              <a:rPr lang="fi-FI" sz="3100" dirty="0" smtClean="0">
                <a:solidFill>
                  <a:srgbClr val="00B050"/>
                </a:solidFill>
              </a:rPr>
            </a:br>
            <a:r>
              <a:rPr lang="fi-FI" sz="2700" dirty="0" smtClean="0">
                <a:solidFill>
                  <a:srgbClr val="00B050"/>
                </a:solidFill>
              </a:rPr>
              <a:t>Sivistyksen ja </a:t>
            </a:r>
            <a:r>
              <a:rPr lang="fi-FI" sz="2700" dirty="0" err="1" smtClean="0">
                <a:solidFill>
                  <a:srgbClr val="00B050"/>
                </a:solidFill>
              </a:rPr>
              <a:t>soten</a:t>
            </a:r>
            <a:r>
              <a:rPr lang="fi-FI" sz="2700" dirty="0" smtClean="0">
                <a:solidFill>
                  <a:srgbClr val="00B050"/>
                </a:solidFill>
              </a:rPr>
              <a:t/>
            </a:r>
            <a:br>
              <a:rPr lang="fi-FI" sz="2700" dirty="0" smtClean="0">
                <a:solidFill>
                  <a:srgbClr val="00B050"/>
                </a:solidFill>
              </a:rPr>
            </a:br>
            <a:r>
              <a:rPr lang="fi-FI" sz="2700" dirty="0" smtClean="0">
                <a:solidFill>
                  <a:srgbClr val="00B050"/>
                </a:solidFill>
              </a:rPr>
              <a:t>kuntien ja maakuntien</a:t>
            </a:r>
            <a:br>
              <a:rPr lang="fi-FI" sz="2700" dirty="0" smtClean="0">
                <a:solidFill>
                  <a:srgbClr val="00B050"/>
                </a:solidFill>
              </a:rPr>
            </a:br>
            <a:r>
              <a:rPr lang="fi-FI" sz="2700" dirty="0" smtClean="0">
                <a:solidFill>
                  <a:srgbClr val="00B050"/>
                </a:solidFill>
              </a:rPr>
              <a:t>yksityisen julkisen, järjestöjen ja seurakuntien</a:t>
            </a:r>
            <a:br>
              <a:rPr lang="fi-FI" sz="2700" dirty="0" smtClean="0">
                <a:solidFill>
                  <a:srgbClr val="00B050"/>
                </a:solidFill>
              </a:rPr>
            </a:br>
            <a:r>
              <a:rPr lang="fi-FI" sz="2700" dirty="0" smtClean="0">
                <a:solidFill>
                  <a:srgbClr val="00B050"/>
                </a:solidFill>
              </a:rPr>
              <a:t>KUMPPANUUDELLA</a:t>
            </a:r>
            <a:r>
              <a:rPr lang="fi-FI" sz="2700" dirty="0"/>
              <a:t/>
            </a:r>
            <a:br>
              <a:rPr lang="fi-FI" sz="2700" dirty="0"/>
            </a:br>
            <a:r>
              <a:rPr lang="fi-FI" sz="2700" dirty="0"/>
              <a:t>Kuntien ja maakuntien 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Julkisen ja yksityisen – järjestöjen seurakuntien</a:t>
            </a:r>
            <a:br>
              <a:rPr lang="fi-FI" dirty="0"/>
            </a:br>
            <a:r>
              <a:rPr lang="fi-FI" dirty="0"/>
              <a:t>KUMPPANUUS välttämätön</a:t>
            </a:r>
            <a:br>
              <a:rPr lang="fi-FI" dirty="0"/>
            </a:br>
            <a:r>
              <a:rPr lang="fi-FI" sz="1100" dirty="0">
                <a:solidFill>
                  <a:schemeClr val="tx1"/>
                </a:solidFill>
              </a:rPr>
              <a:t> </a:t>
            </a:r>
            <a:r>
              <a:rPr lang="fi-FI" dirty="0" smtClean="0"/>
              <a:t>Sivistyksen </a:t>
            </a:r>
            <a:r>
              <a:rPr lang="fi-FI" dirty="0"/>
              <a:t>ja </a:t>
            </a:r>
            <a:r>
              <a:rPr lang="fi-FI" dirty="0" err="1"/>
              <a:t>Soten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Kuntien ja maakuntien </a:t>
            </a:r>
            <a:br>
              <a:rPr lang="fi-FI" dirty="0"/>
            </a:br>
            <a:r>
              <a:rPr lang="fi-FI" dirty="0"/>
              <a:t>Julkisen ja yksityisen – järjestöjen seurakuntien</a:t>
            </a:r>
            <a:br>
              <a:rPr lang="fi-FI" dirty="0"/>
            </a:br>
            <a:r>
              <a:rPr lang="fi-FI" dirty="0"/>
              <a:t>KUMPPANUUS välttämätön</a:t>
            </a:r>
            <a:br>
              <a:rPr lang="fi-FI" dirty="0"/>
            </a:br>
            <a:r>
              <a:rPr lang="fi-FI" sz="1100" dirty="0">
                <a:solidFill>
                  <a:schemeClr val="tx1"/>
                </a:solidFill>
              </a:rPr>
              <a:t> </a:t>
            </a:r>
            <a:r>
              <a:rPr lang="fi-FI" dirty="0" smtClean="0"/>
              <a:t>Sivistyksen ja </a:t>
            </a:r>
            <a:r>
              <a:rPr lang="fi-FI" dirty="0" err="1" smtClean="0"/>
              <a:t>Soten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Kuntien ja maakuntien </a:t>
            </a:r>
            <a:br>
              <a:rPr lang="fi-FI" dirty="0" smtClean="0"/>
            </a:br>
            <a:r>
              <a:rPr lang="fi-FI" dirty="0" smtClean="0"/>
              <a:t>Julkisen ja yksityisen – järjestöjen seurakuntien</a:t>
            </a:r>
            <a:br>
              <a:rPr lang="fi-FI" dirty="0" smtClean="0"/>
            </a:br>
            <a:r>
              <a:rPr lang="fi-FI" dirty="0" smtClean="0"/>
              <a:t>KUMPPANUUS välttämätön</a:t>
            </a:r>
            <a:br>
              <a:rPr lang="fi-FI" dirty="0" smtClean="0"/>
            </a:br>
            <a:r>
              <a:rPr lang="fi-FI" sz="1400" dirty="0" smtClean="0">
                <a:solidFill>
                  <a:schemeClr val="tx1"/>
                </a:solidFill>
              </a:rPr>
              <a:t> </a:t>
            </a:r>
            <a:endParaRPr lang="fi-FI" sz="1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fld id="{118FDCEB-7DA6-48D2-BC9D-DEA8D8F3AF72}" type="slidenum">
              <a:rPr lang="en-US" altLang="fi-FI" smtClean="0"/>
              <a:pPr/>
              <a:t>4</a:t>
            </a:fld>
            <a:endParaRPr lang="en-US" alt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4294967295"/>
          </p:nvPr>
        </p:nvSpPr>
        <p:spPr>
          <a:xfrm>
            <a:off x="8388350" y="6396038"/>
            <a:ext cx="755650" cy="198437"/>
          </a:xfrm>
          <a:prstGeom prst="rect">
            <a:avLst/>
          </a:prstGeom>
        </p:spPr>
        <p:txBody>
          <a:bodyPr/>
          <a:lstStyle/>
          <a:p>
            <a:fld id="{992065CF-AC94-489F-A358-EE198FD8ED93}" type="datetime1">
              <a:rPr lang="fi-FI" altLang="fi-FI" smtClean="0"/>
              <a:pPr/>
              <a:t>10.9.2018</a:t>
            </a:fld>
            <a:endParaRPr lang="en-US" altLang="fi-FI"/>
          </a:p>
        </p:txBody>
      </p:sp>
      <p:cxnSp>
        <p:nvCxnSpPr>
          <p:cNvPr id="7" name="Kulmayhdysviiva 6"/>
          <p:cNvCxnSpPr/>
          <p:nvPr/>
        </p:nvCxnSpPr>
        <p:spPr>
          <a:xfrm flipV="1">
            <a:off x="827584" y="4365104"/>
            <a:ext cx="3816424" cy="1440160"/>
          </a:xfrm>
          <a:prstGeom prst="bentConnector3">
            <a:avLst>
              <a:gd name="adj1" fmla="val 50000"/>
            </a:avLst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iruutu 9"/>
          <p:cNvSpPr txBox="1"/>
          <p:nvPr/>
        </p:nvSpPr>
        <p:spPr>
          <a:xfrm>
            <a:off x="6228184" y="2840161"/>
            <a:ext cx="2915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/>
              <a:t>2025 Lapsiystävällinen Suomi – lapsi- ja perhelähtöiset palvelut – lähiyhteisöt ja ihmissuhteet kannattelevat</a:t>
            </a:r>
            <a:endParaRPr lang="fi-FI" sz="2400" b="1" dirty="0"/>
          </a:p>
        </p:txBody>
      </p:sp>
      <p:sp>
        <p:nvSpPr>
          <p:cNvPr id="12" name="Tekstiruutu 11"/>
          <p:cNvSpPr txBox="1"/>
          <p:nvPr/>
        </p:nvSpPr>
        <p:spPr>
          <a:xfrm>
            <a:off x="1115616" y="4437111"/>
            <a:ext cx="1582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/>
              <a:t>2015–2019</a:t>
            </a:r>
            <a:endParaRPr lang="fi-FI" sz="2400" b="1" dirty="0" smtClean="0"/>
          </a:p>
          <a:p>
            <a:r>
              <a:rPr lang="fi-FI" sz="2400" b="1" dirty="0" smtClean="0"/>
              <a:t>LAPE</a:t>
            </a:r>
            <a:endParaRPr lang="fi-FI" sz="2400" b="1" dirty="0"/>
          </a:p>
        </p:txBody>
      </p:sp>
      <p:cxnSp>
        <p:nvCxnSpPr>
          <p:cNvPr id="8" name="Kulmayhdysviiva 7"/>
          <p:cNvCxnSpPr/>
          <p:nvPr/>
        </p:nvCxnSpPr>
        <p:spPr>
          <a:xfrm flipV="1">
            <a:off x="4319972" y="3283009"/>
            <a:ext cx="3720785" cy="1077531"/>
          </a:xfrm>
          <a:prstGeom prst="bentConnector3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iruutu 9"/>
          <p:cNvSpPr txBox="1"/>
          <p:nvPr/>
        </p:nvSpPr>
        <p:spPr>
          <a:xfrm>
            <a:off x="2699792" y="3471390"/>
            <a:ext cx="2160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/>
              <a:t>2019–2024 </a:t>
            </a:r>
            <a:r>
              <a:rPr lang="fi-FI" sz="2400" b="1" dirty="0" err="1" smtClean="0"/>
              <a:t>LAPEn</a:t>
            </a:r>
            <a:r>
              <a:rPr lang="fi-FI" sz="2400" b="1" dirty="0" smtClean="0"/>
              <a:t> </a:t>
            </a:r>
            <a:r>
              <a:rPr lang="fi-FI" sz="2400" b="1" dirty="0" err="1" smtClean="0"/>
              <a:t>siltaus</a:t>
            </a:r>
            <a:r>
              <a:rPr lang="fi-FI" sz="2400" b="1" dirty="0" smtClean="0"/>
              <a:t> sekä LAPE 2.0 lapsistrategia tukee</a:t>
            </a:r>
            <a:endParaRPr lang="fi-FI" sz="2400" b="1" dirty="0"/>
          </a:p>
        </p:txBody>
      </p:sp>
      <p:pic>
        <p:nvPicPr>
          <p:cNvPr id="13" name="Kuvan paikkamerkki 17" descr="images.jp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16216" y="6070440"/>
            <a:ext cx="1404515" cy="59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44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PE-sisältösivut">
  <a:themeElements>
    <a:clrScheme name="LAP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BB836"/>
      </a:accent1>
      <a:accent2>
        <a:srgbClr val="797979"/>
      </a:accent2>
      <a:accent3>
        <a:srgbClr val="FEFFFF"/>
      </a:accent3>
      <a:accent4>
        <a:srgbClr val="9BC145"/>
      </a:accent4>
      <a:accent5>
        <a:srgbClr val="797979"/>
      </a:accent5>
      <a:accent6>
        <a:srgbClr val="FEFFFF"/>
      </a:accent6>
      <a:hlink>
        <a:srgbClr val="8BB836"/>
      </a:hlink>
      <a:folHlink>
        <a:srgbClr val="797979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11792</TotalTime>
  <Words>532</Words>
  <Application>Microsoft Office PowerPoint</Application>
  <PresentationFormat>Näytössä katseltava diaesitys (4:3)</PresentationFormat>
  <Paragraphs>179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Myriad Pro</vt:lpstr>
      <vt:lpstr>Wingdings</vt:lpstr>
      <vt:lpstr>LAPE-sisältösivut</vt:lpstr>
      <vt:lpstr>PowerPoint-esitys</vt:lpstr>
      <vt:lpstr>LAPE siltaustoimet 2019 – rahoitus on varmistunut </vt:lpstr>
      <vt:lpstr>PowerPoint-esitys</vt:lpstr>
      <vt:lpstr>   LAPE= PYSYVÄÄ MUUTOSTA LAPE= PYSYVÄÄ  MUUTOSTA   Sivistyksen ja soten kuntien ja maakuntien yksityisen julkisen, järjestöjen ja seurakuntien KUMPPANUUDELLA Kuntien ja maakuntien  Julkisen ja yksityisen – järjestöjen seurakuntien KUMPPANUUS välttämätön  Sivistyksen ja Soten Kuntien ja maakuntien  Julkisen ja yksityisen – järjestöjen seurakuntien KUMPPANUUS välttämätön  Sivistyksen ja Soten Kuntien ja maakuntien  Julkisen ja yksityisen – järjestöjen seurakuntien KUMPPANUUS välttämätön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Mari Koivunen</dc:creator>
  <cp:lastModifiedBy>Karasvirta Arja</cp:lastModifiedBy>
  <cp:revision>180</cp:revision>
  <dcterms:created xsi:type="dcterms:W3CDTF">2017-09-22T11:01:59Z</dcterms:created>
  <dcterms:modified xsi:type="dcterms:W3CDTF">2018-09-10T06:44:21Z</dcterms:modified>
</cp:coreProperties>
</file>